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theme/theme5.xml" ContentType="application/vnd.openxmlformats-officedocument.theme+xml"/>
  <Override PartName="/ppt/theme/themeOverride1.xml" ContentType="application/vnd.openxmlformats-officedocument.themeOverride+xml"/>
  <Override PartName="/ppt/theme/theme6.xml" ContentType="application/vnd.openxmlformats-officedocument.theme+xml"/>
  <Override PartName="/ppt/theme/theme7.xml" ContentType="application/vnd.openxmlformats-officedocument.theme+xml"/>
  <Override PartName="/ppt/charts/chart1.xml" ContentType="application/vnd.openxmlformats-officedocument.drawingml.char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1" r:id="rId1"/>
    <p:sldMasterId id="2147483674" r:id="rId2"/>
    <p:sldMasterId id="2147489255" r:id="rId3"/>
    <p:sldMasterId id="2147489335" r:id="rId4"/>
    <p:sldMasterId id="2147489348" r:id="rId5"/>
  </p:sldMasterIdLst>
  <p:notesMasterIdLst>
    <p:notesMasterId r:id="rId20"/>
  </p:notesMasterIdLst>
  <p:handoutMasterIdLst>
    <p:handoutMasterId r:id="rId21"/>
  </p:handoutMasterIdLst>
  <p:sldIdLst>
    <p:sldId id="1986" r:id="rId6"/>
    <p:sldId id="1984" r:id="rId7"/>
    <p:sldId id="1985" r:id="rId8"/>
    <p:sldId id="1925" r:id="rId9"/>
    <p:sldId id="1931" r:id="rId10"/>
    <p:sldId id="1932" r:id="rId11"/>
    <p:sldId id="1927" r:id="rId12"/>
    <p:sldId id="1928" r:id="rId13"/>
    <p:sldId id="1929" r:id="rId14"/>
    <p:sldId id="1930" r:id="rId15"/>
    <p:sldId id="1987" r:id="rId16"/>
    <p:sldId id="1988" r:id="rId17"/>
    <p:sldId id="1989" r:id="rId18"/>
    <p:sldId id="1990" r:id="rId19"/>
  </p:sldIdLst>
  <p:sldSz cx="9906000" cy="6858000" type="A4"/>
  <p:notesSz cx="6807200" cy="9939338"/>
  <p:defaultTextStyle>
    <a:defPPr>
      <a:defRPr lang="ja-JP"/>
    </a:defPPr>
    <a:lvl1pPr algn="l" rtl="0" fontAlgn="base">
      <a:spcBef>
        <a:spcPct val="0"/>
      </a:spcBef>
      <a:spcAft>
        <a:spcPct val="0"/>
      </a:spcAft>
      <a:defRPr kumimoji="1" kern="1200">
        <a:solidFill>
          <a:schemeClr val="tx1"/>
        </a:solidFill>
        <a:latin typeface="Arial" pitchFamily="34" charset="0"/>
        <a:ea typeface="ＭＳ Ｐゴシック" pitchFamily="50" charset="-128"/>
        <a:cs typeface="+mn-cs"/>
      </a:defRPr>
    </a:lvl1pPr>
    <a:lvl2pPr marL="455232" indent="1588" algn="l" rtl="0" fontAlgn="base">
      <a:spcBef>
        <a:spcPct val="0"/>
      </a:spcBef>
      <a:spcAft>
        <a:spcPct val="0"/>
      </a:spcAft>
      <a:defRPr kumimoji="1" kern="1200">
        <a:solidFill>
          <a:schemeClr val="tx1"/>
        </a:solidFill>
        <a:latin typeface="Arial" pitchFamily="34" charset="0"/>
        <a:ea typeface="ＭＳ Ｐゴシック" pitchFamily="50" charset="-128"/>
        <a:cs typeface="+mn-cs"/>
      </a:defRPr>
    </a:lvl2pPr>
    <a:lvl3pPr marL="912050" indent="1588" algn="l" rtl="0" fontAlgn="base">
      <a:spcBef>
        <a:spcPct val="0"/>
      </a:spcBef>
      <a:spcAft>
        <a:spcPct val="0"/>
      </a:spcAft>
      <a:defRPr kumimoji="1" kern="1200">
        <a:solidFill>
          <a:schemeClr val="tx1"/>
        </a:solidFill>
        <a:latin typeface="Arial" pitchFamily="34" charset="0"/>
        <a:ea typeface="ＭＳ Ｐゴシック" pitchFamily="50" charset="-128"/>
        <a:cs typeface="+mn-cs"/>
      </a:defRPr>
    </a:lvl3pPr>
    <a:lvl4pPr marL="1368869" indent="1588" algn="l" rtl="0" fontAlgn="base">
      <a:spcBef>
        <a:spcPct val="0"/>
      </a:spcBef>
      <a:spcAft>
        <a:spcPct val="0"/>
      </a:spcAft>
      <a:defRPr kumimoji="1" kern="1200">
        <a:solidFill>
          <a:schemeClr val="tx1"/>
        </a:solidFill>
        <a:latin typeface="Arial" pitchFamily="34" charset="0"/>
        <a:ea typeface="ＭＳ Ｐゴシック" pitchFamily="50" charset="-128"/>
        <a:cs typeface="+mn-cs"/>
      </a:defRPr>
    </a:lvl4pPr>
    <a:lvl5pPr marL="1825685" indent="1588" algn="l" rtl="0" fontAlgn="base">
      <a:spcBef>
        <a:spcPct val="0"/>
      </a:spcBef>
      <a:spcAft>
        <a:spcPct val="0"/>
      </a:spcAft>
      <a:defRPr kumimoji="1" kern="1200">
        <a:solidFill>
          <a:schemeClr val="tx1"/>
        </a:solidFill>
        <a:latin typeface="Arial" pitchFamily="34" charset="0"/>
        <a:ea typeface="ＭＳ Ｐゴシック" pitchFamily="50" charset="-128"/>
        <a:cs typeface="+mn-cs"/>
      </a:defRPr>
    </a:lvl5pPr>
    <a:lvl6pPr marL="2284087" algn="l" defTabSz="913637" rtl="0" eaLnBrk="1" latinLnBrk="0" hangingPunct="1">
      <a:defRPr kumimoji="1" kern="1200">
        <a:solidFill>
          <a:schemeClr val="tx1"/>
        </a:solidFill>
        <a:latin typeface="Arial" pitchFamily="34" charset="0"/>
        <a:ea typeface="ＭＳ Ｐゴシック" pitchFamily="50" charset="-128"/>
        <a:cs typeface="+mn-cs"/>
      </a:defRPr>
    </a:lvl6pPr>
    <a:lvl7pPr marL="2740905" algn="l" defTabSz="913637" rtl="0" eaLnBrk="1" latinLnBrk="0" hangingPunct="1">
      <a:defRPr kumimoji="1" kern="1200">
        <a:solidFill>
          <a:schemeClr val="tx1"/>
        </a:solidFill>
        <a:latin typeface="Arial" pitchFamily="34" charset="0"/>
        <a:ea typeface="ＭＳ Ｐゴシック" pitchFamily="50" charset="-128"/>
        <a:cs typeface="+mn-cs"/>
      </a:defRPr>
    </a:lvl7pPr>
    <a:lvl8pPr marL="3197722" algn="l" defTabSz="913637" rtl="0" eaLnBrk="1" latinLnBrk="0" hangingPunct="1">
      <a:defRPr kumimoji="1" kern="1200">
        <a:solidFill>
          <a:schemeClr val="tx1"/>
        </a:solidFill>
        <a:latin typeface="Arial" pitchFamily="34" charset="0"/>
        <a:ea typeface="ＭＳ Ｐゴシック" pitchFamily="50" charset="-128"/>
        <a:cs typeface="+mn-cs"/>
      </a:defRPr>
    </a:lvl8pPr>
    <a:lvl9pPr marL="3654540" algn="l" defTabSz="913637" rtl="0" eaLnBrk="1" latinLnBrk="0" hangingPunct="1">
      <a:defRPr kumimoji="1" kern="1200">
        <a:solidFill>
          <a:schemeClr val="tx1"/>
        </a:solidFill>
        <a:latin typeface="Arial" pitchFamily="34" charset="0"/>
        <a:ea typeface="ＭＳ Ｐゴシック"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99"/>
    <a:srgbClr val="000066"/>
    <a:srgbClr val="FFCCCC"/>
    <a:srgbClr val="99FF66"/>
    <a:srgbClr val="FFCCFF"/>
    <a:srgbClr val="FFFFCC"/>
    <a:srgbClr val="FFD961"/>
    <a:srgbClr val="FDF5F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5956" autoAdjust="0"/>
    <p:restoredTop sz="99670" autoAdjust="0"/>
  </p:normalViewPr>
  <p:slideViewPr>
    <p:cSldViewPr>
      <p:cViewPr varScale="1">
        <p:scale>
          <a:sx n="84" d="100"/>
          <a:sy n="84" d="100"/>
        </p:scale>
        <p:origin x="1666" y="82"/>
      </p:cViewPr>
      <p:guideLst>
        <p:guide orient="horz" pos="2160"/>
        <p:guide pos="3120"/>
      </p:guideLst>
    </p:cSldViewPr>
  </p:slideViewPr>
  <p:notesTextViewPr>
    <p:cViewPr>
      <p:scale>
        <a:sx n="100" d="100"/>
        <a:sy n="100" d="100"/>
      </p:scale>
      <p:origin x="0" y="0"/>
    </p:cViewPr>
  </p:notesTextViewPr>
  <p:sorterViewPr>
    <p:cViewPr>
      <p:scale>
        <a:sx n="100" d="100"/>
        <a:sy n="100" d="100"/>
      </p:scale>
      <p:origin x="0" y="22266"/>
    </p:cViewPr>
  </p:sorter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tableStyles" Target="tableStyles.xml"/><Relationship Id="rId3" Type="http://schemas.openxmlformats.org/officeDocument/2006/relationships/slideMaster" Target="slideMasters/slideMaster3.xml"/><Relationship Id="rId21" Type="http://schemas.openxmlformats.org/officeDocument/2006/relationships/handoutMaster" Target="handoutMasters/handoutMaster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viewProps" Target="viewProps.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presProps" Target="presProp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commentAuthors" Target="commentAuthors.xml"/></Relationships>
</file>

<file path=ppt/charts/_rels/chart1.xml.rels><?xml version="1.0" encoding="UTF-8" standalone="yes"?>
<Relationships xmlns="http://schemas.openxmlformats.org/package/2006/relationships"><Relationship Id="rId1" Type="http://schemas.openxmlformats.org/officeDocument/2006/relationships/oleObject" Target="../embeddings/oleObject2.bin"/></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10"/>
    </mc:Choice>
    <mc:Fallback>
      <c:style val="10"/>
    </mc:Fallback>
  </mc:AlternateContent>
  <c:chart>
    <c:autoTitleDeleted val="0"/>
    <c:plotArea>
      <c:layout>
        <c:manualLayout>
          <c:layoutTarget val="inner"/>
          <c:xMode val="edge"/>
          <c:yMode val="edge"/>
          <c:x val="7.0427179098155754E-2"/>
          <c:y val="7.6388524351122783E-2"/>
          <c:w val="0.89066470912954121"/>
          <c:h val="0.62547499270924467"/>
        </c:manualLayout>
      </c:layout>
      <c:barChart>
        <c:barDir val="col"/>
        <c:grouping val="stacked"/>
        <c:varyColors val="0"/>
        <c:ser>
          <c:idx val="0"/>
          <c:order val="0"/>
          <c:tx>
            <c:strRef>
              <c:f>'[Microsoft PowerPoint 内のグラフ]死亡児童数の推移'!$A$4</c:f>
              <c:strCache>
                <c:ptCount val="1"/>
                <c:pt idx="0">
                  <c:v>心中以外の虐待死</c:v>
                </c:pt>
              </c:strCache>
            </c:strRef>
          </c:tx>
          <c:spPr>
            <a:solidFill>
              <a:srgbClr val="7DE1F5"/>
            </a:solidFill>
            <a:ln>
              <a:solidFill>
                <a:schemeClr val="tx2">
                  <a:lumMod val="60000"/>
                  <a:lumOff val="40000"/>
                </a:schemeClr>
              </a:solidFill>
            </a:ln>
          </c:spPr>
          <c:invertIfNegative val="0"/>
          <c:dLbls>
            <c:spPr>
              <a:noFill/>
              <a:ln>
                <a:noFill/>
              </a:ln>
              <a:effectLst/>
            </c:spPr>
            <c:txPr>
              <a:bodyPr/>
              <a:lstStyle/>
              <a:p>
                <a:pPr>
                  <a:defRPr sz="1050"/>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'[Microsoft PowerPoint 内のグラフ]死亡児童数の推移'!$B$3:$P$3</c:f>
              <c:strCache>
                <c:ptCount val="15"/>
                <c:pt idx="0">
                  <c:v>15年（第１次）</c:v>
                </c:pt>
                <c:pt idx="1">
                  <c:v>16年（第２次）</c:v>
                </c:pt>
                <c:pt idx="2">
                  <c:v>17年（第３次）</c:v>
                </c:pt>
                <c:pt idx="3">
                  <c:v>18年（第４次）</c:v>
                </c:pt>
                <c:pt idx="4">
                  <c:v>19年（第５次）</c:v>
                </c:pt>
                <c:pt idx="5">
                  <c:v>20年度（第６次）</c:v>
                </c:pt>
                <c:pt idx="6">
                  <c:v>21年度（第７次）</c:v>
                </c:pt>
                <c:pt idx="7">
                  <c:v>22年度（第８次）</c:v>
                </c:pt>
                <c:pt idx="8">
                  <c:v>23年度（第９次）</c:v>
                </c:pt>
                <c:pt idx="9">
                  <c:v>24年度（第10次）</c:v>
                </c:pt>
                <c:pt idx="10">
                  <c:v>25年度（第11次）</c:v>
                </c:pt>
                <c:pt idx="11">
                  <c:v>26年度（第12次）</c:v>
                </c:pt>
                <c:pt idx="12">
                  <c:v>27年度（第13次）</c:v>
                </c:pt>
                <c:pt idx="13">
                  <c:v>28年度(第14次)</c:v>
                </c:pt>
                <c:pt idx="14">
                  <c:v>29年度(第15次)</c:v>
                </c:pt>
              </c:strCache>
            </c:strRef>
          </c:cat>
          <c:val>
            <c:numRef>
              <c:f>'[Microsoft PowerPoint 内のグラフ]死亡児童数の推移'!$B$4:$P$4</c:f>
              <c:numCache>
                <c:formatCode>#,##0"人"\ </c:formatCode>
                <c:ptCount val="15"/>
                <c:pt idx="0">
                  <c:v>25</c:v>
                </c:pt>
                <c:pt idx="1">
                  <c:v>50</c:v>
                </c:pt>
                <c:pt idx="2">
                  <c:v>56</c:v>
                </c:pt>
                <c:pt idx="3">
                  <c:v>61</c:v>
                </c:pt>
                <c:pt idx="4">
                  <c:v>78</c:v>
                </c:pt>
                <c:pt idx="5">
                  <c:v>67</c:v>
                </c:pt>
                <c:pt idx="6">
                  <c:v>49</c:v>
                </c:pt>
                <c:pt idx="7">
                  <c:v>51</c:v>
                </c:pt>
                <c:pt idx="8">
                  <c:v>58</c:v>
                </c:pt>
                <c:pt idx="9">
                  <c:v>51</c:v>
                </c:pt>
                <c:pt idx="10">
                  <c:v>36</c:v>
                </c:pt>
                <c:pt idx="11">
                  <c:v>44</c:v>
                </c:pt>
                <c:pt idx="12">
                  <c:v>52</c:v>
                </c:pt>
                <c:pt idx="13">
                  <c:v>49</c:v>
                </c:pt>
                <c:pt idx="14">
                  <c:v>52</c:v>
                </c:pt>
              </c:numCache>
            </c:numRef>
          </c:val>
          <c:extLst>
            <c:ext xmlns:c16="http://schemas.microsoft.com/office/drawing/2014/chart" uri="{C3380CC4-5D6E-409C-BE32-E72D297353CC}">
              <c16:uniqueId val="{00000000-B90C-4CC6-9A7D-06B957585B7D}"/>
            </c:ext>
          </c:extLst>
        </c:ser>
        <c:ser>
          <c:idx val="1"/>
          <c:order val="1"/>
          <c:tx>
            <c:strRef>
              <c:f>'[Microsoft PowerPoint 内のグラフ]死亡児童数の推移'!$A$5</c:f>
              <c:strCache>
                <c:ptCount val="1"/>
                <c:pt idx="0">
                  <c:v>心中による虐待死</c:v>
                </c:pt>
              </c:strCache>
            </c:strRef>
          </c:tx>
          <c:spPr>
            <a:solidFill>
              <a:srgbClr val="FFCCCC"/>
            </a:solidFill>
            <a:ln>
              <a:solidFill>
                <a:srgbClr val="FF9999"/>
              </a:solidFill>
            </a:ln>
          </c:spPr>
          <c:invertIfNegative val="0"/>
          <c:dLbls>
            <c:dLbl>
              <c:idx val="0"/>
              <c:tx>
                <c:rich>
                  <a:bodyPr/>
                  <a:lstStyle/>
                  <a:p>
                    <a:r>
                      <a:rPr lang="ja-JP" altLang="en-US" sz="1200"/>
                      <a:t>－ </a:t>
                    </a:r>
                    <a:endParaRPr lang="ja-JP" altLang="en-US"/>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1-B90C-4CC6-9A7D-06B957585B7D}"/>
                </c:ext>
              </c:extLst>
            </c:dLbl>
            <c:spPr>
              <a:noFill/>
              <a:ln>
                <a:noFill/>
              </a:ln>
              <a:effectLst/>
            </c:spPr>
            <c:txPr>
              <a:bodyPr/>
              <a:lstStyle/>
              <a:p>
                <a:pPr>
                  <a:defRPr sz="1050"/>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'[Microsoft PowerPoint 内のグラフ]死亡児童数の推移'!$B$3:$P$3</c:f>
              <c:strCache>
                <c:ptCount val="15"/>
                <c:pt idx="0">
                  <c:v>15年（第１次）</c:v>
                </c:pt>
                <c:pt idx="1">
                  <c:v>16年（第２次）</c:v>
                </c:pt>
                <c:pt idx="2">
                  <c:v>17年（第３次）</c:v>
                </c:pt>
                <c:pt idx="3">
                  <c:v>18年（第４次）</c:v>
                </c:pt>
                <c:pt idx="4">
                  <c:v>19年（第５次）</c:v>
                </c:pt>
                <c:pt idx="5">
                  <c:v>20年度（第６次）</c:v>
                </c:pt>
                <c:pt idx="6">
                  <c:v>21年度（第７次）</c:v>
                </c:pt>
                <c:pt idx="7">
                  <c:v>22年度（第８次）</c:v>
                </c:pt>
                <c:pt idx="8">
                  <c:v>23年度（第９次）</c:v>
                </c:pt>
                <c:pt idx="9">
                  <c:v>24年度（第10次）</c:v>
                </c:pt>
                <c:pt idx="10">
                  <c:v>25年度（第11次）</c:v>
                </c:pt>
                <c:pt idx="11">
                  <c:v>26年度（第12次）</c:v>
                </c:pt>
                <c:pt idx="12">
                  <c:v>27年度（第13次）</c:v>
                </c:pt>
                <c:pt idx="13">
                  <c:v>28年度(第14次)</c:v>
                </c:pt>
                <c:pt idx="14">
                  <c:v>29年度(第15次)</c:v>
                </c:pt>
              </c:strCache>
            </c:strRef>
          </c:cat>
          <c:val>
            <c:numRef>
              <c:f>'[Microsoft PowerPoint 内のグラフ]死亡児童数の推移'!$B$5:$P$5</c:f>
              <c:numCache>
                <c:formatCode>#,##0"人"\ </c:formatCode>
                <c:ptCount val="15"/>
                <c:pt idx="0">
                  <c:v>0</c:v>
                </c:pt>
                <c:pt idx="1">
                  <c:v>8</c:v>
                </c:pt>
                <c:pt idx="2">
                  <c:v>30</c:v>
                </c:pt>
                <c:pt idx="3">
                  <c:v>65</c:v>
                </c:pt>
                <c:pt idx="4">
                  <c:v>64</c:v>
                </c:pt>
                <c:pt idx="5">
                  <c:v>61</c:v>
                </c:pt>
                <c:pt idx="6">
                  <c:v>39</c:v>
                </c:pt>
                <c:pt idx="7">
                  <c:v>47</c:v>
                </c:pt>
                <c:pt idx="8">
                  <c:v>41</c:v>
                </c:pt>
                <c:pt idx="9">
                  <c:v>39</c:v>
                </c:pt>
                <c:pt idx="10">
                  <c:v>33</c:v>
                </c:pt>
                <c:pt idx="11">
                  <c:v>27</c:v>
                </c:pt>
                <c:pt idx="12">
                  <c:v>32</c:v>
                </c:pt>
                <c:pt idx="13">
                  <c:v>28</c:v>
                </c:pt>
                <c:pt idx="14">
                  <c:v>13</c:v>
                </c:pt>
              </c:numCache>
            </c:numRef>
          </c:val>
          <c:extLst>
            <c:ext xmlns:c16="http://schemas.microsoft.com/office/drawing/2014/chart" uri="{C3380CC4-5D6E-409C-BE32-E72D297353CC}">
              <c16:uniqueId val="{00000002-B90C-4CC6-9A7D-06B957585B7D}"/>
            </c:ext>
          </c:extLst>
        </c:ser>
        <c:dLbls>
          <c:showLegendKey val="0"/>
          <c:showVal val="0"/>
          <c:showCatName val="0"/>
          <c:showSerName val="0"/>
          <c:showPercent val="0"/>
          <c:showBubbleSize val="0"/>
        </c:dLbls>
        <c:gapWidth val="150"/>
        <c:overlap val="100"/>
        <c:axId val="97859840"/>
        <c:axId val="97861632"/>
      </c:barChart>
      <c:lineChart>
        <c:grouping val="standard"/>
        <c:varyColors val="0"/>
        <c:ser>
          <c:idx val="2"/>
          <c:order val="2"/>
          <c:tx>
            <c:strRef>
              <c:f>'[Microsoft PowerPoint 内のグラフ]死亡児童数の推移'!$A$6</c:f>
              <c:strCache>
                <c:ptCount val="1"/>
                <c:pt idx="0">
                  <c:v>計</c:v>
                </c:pt>
              </c:strCache>
            </c:strRef>
          </c:tx>
          <c:spPr>
            <a:ln>
              <a:noFill/>
            </a:ln>
          </c:spPr>
          <c:marker>
            <c:symbol val="none"/>
          </c:marker>
          <c:dLbls>
            <c:spPr>
              <a:noFill/>
              <a:ln>
                <a:noFill/>
              </a:ln>
              <a:effectLst/>
            </c:spPr>
            <c:txPr>
              <a:bodyPr/>
              <a:lstStyle/>
              <a:p>
                <a:pPr>
                  <a:defRPr sz="1400" b="1"/>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'[Microsoft PowerPoint 内のグラフ]死亡児童数の推移'!$B$3:$P$3</c:f>
              <c:strCache>
                <c:ptCount val="15"/>
                <c:pt idx="0">
                  <c:v>15年（第１次）</c:v>
                </c:pt>
                <c:pt idx="1">
                  <c:v>16年（第２次）</c:v>
                </c:pt>
                <c:pt idx="2">
                  <c:v>17年（第３次）</c:v>
                </c:pt>
                <c:pt idx="3">
                  <c:v>18年（第４次）</c:v>
                </c:pt>
                <c:pt idx="4">
                  <c:v>19年（第５次）</c:v>
                </c:pt>
                <c:pt idx="5">
                  <c:v>20年度（第６次）</c:v>
                </c:pt>
                <c:pt idx="6">
                  <c:v>21年度（第７次）</c:v>
                </c:pt>
                <c:pt idx="7">
                  <c:v>22年度（第８次）</c:v>
                </c:pt>
                <c:pt idx="8">
                  <c:v>23年度（第９次）</c:v>
                </c:pt>
                <c:pt idx="9">
                  <c:v>24年度（第10次）</c:v>
                </c:pt>
                <c:pt idx="10">
                  <c:v>25年度（第11次）</c:v>
                </c:pt>
                <c:pt idx="11">
                  <c:v>26年度（第12次）</c:v>
                </c:pt>
                <c:pt idx="12">
                  <c:v>27年度（第13次）</c:v>
                </c:pt>
                <c:pt idx="13">
                  <c:v>28年度(第14次)</c:v>
                </c:pt>
                <c:pt idx="14">
                  <c:v>29年度(第15次)</c:v>
                </c:pt>
              </c:strCache>
            </c:strRef>
          </c:cat>
          <c:val>
            <c:numRef>
              <c:f>'[Microsoft PowerPoint 内のグラフ]死亡児童数の推移'!$B$6:$P$6</c:f>
              <c:numCache>
                <c:formatCode>#,##0"人"\ </c:formatCode>
                <c:ptCount val="15"/>
                <c:pt idx="0">
                  <c:v>25</c:v>
                </c:pt>
                <c:pt idx="1">
                  <c:v>58</c:v>
                </c:pt>
                <c:pt idx="2">
                  <c:v>86</c:v>
                </c:pt>
                <c:pt idx="3">
                  <c:v>126</c:v>
                </c:pt>
                <c:pt idx="4">
                  <c:v>142</c:v>
                </c:pt>
                <c:pt idx="5">
                  <c:v>128</c:v>
                </c:pt>
                <c:pt idx="6">
                  <c:v>88</c:v>
                </c:pt>
                <c:pt idx="7">
                  <c:v>98</c:v>
                </c:pt>
                <c:pt idx="8">
                  <c:v>99</c:v>
                </c:pt>
                <c:pt idx="9">
                  <c:v>90</c:v>
                </c:pt>
                <c:pt idx="10">
                  <c:v>69</c:v>
                </c:pt>
                <c:pt idx="11">
                  <c:v>71</c:v>
                </c:pt>
                <c:pt idx="12">
                  <c:v>84</c:v>
                </c:pt>
                <c:pt idx="13">
                  <c:v>77</c:v>
                </c:pt>
                <c:pt idx="14">
                  <c:v>65</c:v>
                </c:pt>
              </c:numCache>
            </c:numRef>
          </c:val>
          <c:smooth val="0"/>
          <c:extLst>
            <c:ext xmlns:c16="http://schemas.microsoft.com/office/drawing/2014/chart" uri="{C3380CC4-5D6E-409C-BE32-E72D297353CC}">
              <c16:uniqueId val="{00000003-B90C-4CC6-9A7D-06B957585B7D}"/>
            </c:ext>
          </c:extLst>
        </c:ser>
        <c:dLbls>
          <c:showLegendKey val="0"/>
          <c:showVal val="0"/>
          <c:showCatName val="0"/>
          <c:showSerName val="0"/>
          <c:showPercent val="0"/>
          <c:showBubbleSize val="0"/>
        </c:dLbls>
        <c:marker val="1"/>
        <c:smooth val="0"/>
        <c:axId val="97859840"/>
        <c:axId val="97861632"/>
      </c:lineChart>
      <c:catAx>
        <c:axId val="97859840"/>
        <c:scaling>
          <c:orientation val="minMax"/>
        </c:scaling>
        <c:delete val="0"/>
        <c:axPos val="b"/>
        <c:numFmt formatCode="General" sourceLinked="0"/>
        <c:majorTickMark val="out"/>
        <c:minorTickMark val="none"/>
        <c:tickLblPos val="nextTo"/>
        <c:crossAx val="97861632"/>
        <c:crosses val="autoZero"/>
        <c:auto val="1"/>
        <c:lblAlgn val="ctr"/>
        <c:lblOffset val="100"/>
        <c:noMultiLvlLbl val="0"/>
      </c:catAx>
      <c:valAx>
        <c:axId val="97861632"/>
        <c:scaling>
          <c:orientation val="minMax"/>
        </c:scaling>
        <c:delete val="0"/>
        <c:axPos val="l"/>
        <c:majorGridlines/>
        <c:numFmt formatCode="#,##0&quot;人&quot;\ " sourceLinked="1"/>
        <c:majorTickMark val="out"/>
        <c:minorTickMark val="none"/>
        <c:tickLblPos val="nextTo"/>
        <c:crossAx val="97859840"/>
        <c:crosses val="autoZero"/>
        <c:crossBetween val="between"/>
      </c:valAx>
    </c:plotArea>
    <c:legend>
      <c:legendPos val="b"/>
      <c:legendEntry>
        <c:idx val="2"/>
        <c:delete val="1"/>
      </c:legendEntry>
      <c:layout>
        <c:manualLayout>
          <c:xMode val="edge"/>
          <c:yMode val="edge"/>
          <c:x val="0.52065849882992665"/>
          <c:y val="9.4992918263296561E-2"/>
          <c:w val="0.43545044277267675"/>
          <c:h val="5.3990511488177573E-2"/>
        </c:manualLayout>
      </c:layout>
      <c:overlay val="0"/>
      <c:txPr>
        <a:bodyPr/>
        <a:lstStyle/>
        <a:p>
          <a:pPr>
            <a:defRPr sz="1200"/>
          </a:pPr>
          <a:endParaRPr lang="ja-JP"/>
        </a:p>
      </c:txPr>
    </c:legend>
    <c:plotVisOnly val="1"/>
    <c:dispBlanksAs val="gap"/>
    <c:showDLblsOverMax val="0"/>
  </c:chart>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0"/>
            <a:ext cx="2949575" cy="496888"/>
          </a:xfrm>
          <a:prstGeom prst="rect">
            <a:avLst/>
          </a:prstGeom>
        </p:spPr>
        <p:txBody>
          <a:bodyPr vert="horz" lIns="91428" tIns="45714" rIns="91428" bIns="45714" rtlCol="0"/>
          <a:lstStyle>
            <a:lvl1pPr algn="l">
              <a:defRPr sz="1200">
                <a:latin typeface="Arial" charset="0"/>
                <a:ea typeface="ＭＳ Ｐゴシック" charset="-128"/>
              </a:defRPr>
            </a:lvl1pPr>
          </a:lstStyle>
          <a:p>
            <a:pPr>
              <a:defRPr/>
            </a:pPr>
            <a:endParaRPr lang="ja-JP" altLang="en-US"/>
          </a:p>
        </p:txBody>
      </p:sp>
      <p:sp>
        <p:nvSpPr>
          <p:cNvPr id="3" name="日付プレースホルダー 2"/>
          <p:cNvSpPr>
            <a:spLocks noGrp="1"/>
          </p:cNvSpPr>
          <p:nvPr>
            <p:ph type="dt" sz="quarter" idx="1"/>
          </p:nvPr>
        </p:nvSpPr>
        <p:spPr>
          <a:xfrm>
            <a:off x="3856040" y="0"/>
            <a:ext cx="2949575" cy="496888"/>
          </a:xfrm>
          <a:prstGeom prst="rect">
            <a:avLst/>
          </a:prstGeom>
        </p:spPr>
        <p:txBody>
          <a:bodyPr vert="horz" lIns="91428" tIns="45714" rIns="91428" bIns="45714" rtlCol="0"/>
          <a:lstStyle>
            <a:lvl1pPr algn="r">
              <a:defRPr sz="1200">
                <a:latin typeface="Arial" charset="0"/>
                <a:ea typeface="ＭＳ Ｐゴシック" charset="-128"/>
              </a:defRPr>
            </a:lvl1pPr>
          </a:lstStyle>
          <a:p>
            <a:pPr>
              <a:defRPr/>
            </a:pPr>
            <a:fld id="{11838504-CF5F-44C3-BAFA-7A88CF4F7C49}" type="datetimeFigureOut">
              <a:rPr lang="ja-JP" altLang="en-US"/>
              <a:pPr>
                <a:defRPr/>
              </a:pPr>
              <a:t>2022/7/26</a:t>
            </a:fld>
            <a:endParaRPr lang="ja-JP" altLang="en-US"/>
          </a:p>
        </p:txBody>
      </p:sp>
      <p:sp>
        <p:nvSpPr>
          <p:cNvPr id="4" name="フッター プレースホルダー 3"/>
          <p:cNvSpPr>
            <a:spLocks noGrp="1"/>
          </p:cNvSpPr>
          <p:nvPr>
            <p:ph type="ftr" sz="quarter" idx="2"/>
          </p:nvPr>
        </p:nvSpPr>
        <p:spPr>
          <a:xfrm>
            <a:off x="2" y="9440863"/>
            <a:ext cx="2949575" cy="496887"/>
          </a:xfrm>
          <a:prstGeom prst="rect">
            <a:avLst/>
          </a:prstGeom>
        </p:spPr>
        <p:txBody>
          <a:bodyPr vert="horz" lIns="91428" tIns="45714" rIns="91428" bIns="45714" rtlCol="0" anchor="b"/>
          <a:lstStyle>
            <a:lvl1pPr algn="l">
              <a:defRPr sz="1200">
                <a:latin typeface="Arial" charset="0"/>
                <a:ea typeface="ＭＳ Ｐゴシック" charset="-128"/>
              </a:defRPr>
            </a:lvl1pPr>
          </a:lstStyle>
          <a:p>
            <a:pPr>
              <a:defRPr/>
            </a:pPr>
            <a:endParaRPr lang="ja-JP" altLang="en-US"/>
          </a:p>
        </p:txBody>
      </p:sp>
      <p:sp>
        <p:nvSpPr>
          <p:cNvPr id="5" name="スライド番号プレースホルダー 4"/>
          <p:cNvSpPr>
            <a:spLocks noGrp="1"/>
          </p:cNvSpPr>
          <p:nvPr>
            <p:ph type="sldNum" sz="quarter" idx="3"/>
          </p:nvPr>
        </p:nvSpPr>
        <p:spPr>
          <a:xfrm>
            <a:off x="3856040" y="9440863"/>
            <a:ext cx="2949575" cy="496887"/>
          </a:xfrm>
          <a:prstGeom prst="rect">
            <a:avLst/>
          </a:prstGeom>
        </p:spPr>
        <p:txBody>
          <a:bodyPr vert="horz" lIns="91428" tIns="45714" rIns="91428" bIns="45714" rtlCol="0" anchor="b"/>
          <a:lstStyle>
            <a:lvl1pPr algn="r">
              <a:defRPr sz="1200">
                <a:latin typeface="Arial" charset="0"/>
                <a:ea typeface="ＭＳ Ｐゴシック" charset="-128"/>
              </a:defRPr>
            </a:lvl1pPr>
          </a:lstStyle>
          <a:p>
            <a:pPr>
              <a:defRPr/>
            </a:pPr>
            <a:fld id="{F7C304F9-B06B-4715-864D-32D8FF9C32E4}" type="slidenum">
              <a:rPr lang="ja-JP" altLang="en-US"/>
              <a:pPr>
                <a:defRPr/>
              </a:pPr>
              <a:t>‹#›</a:t>
            </a:fld>
            <a:endParaRPr lang="ja-JP" altLang="en-US"/>
          </a:p>
        </p:txBody>
      </p:sp>
    </p:spTree>
    <p:extLst>
      <p:ext uri="{BB962C8B-B14F-4D97-AF65-F5344CB8AC3E}">
        <p14:creationId xmlns:p14="http://schemas.microsoft.com/office/powerpoint/2010/main" val="299714832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2" y="0"/>
            <a:ext cx="2949575" cy="496888"/>
          </a:xfrm>
          <a:prstGeom prst="rect">
            <a:avLst/>
          </a:prstGeom>
          <a:noFill/>
          <a:ln w="9525">
            <a:noFill/>
            <a:miter lim="800000"/>
            <a:headEnd/>
            <a:tailEnd/>
          </a:ln>
          <a:effectLst/>
        </p:spPr>
        <p:txBody>
          <a:bodyPr vert="horz" wrap="square" lIns="91421" tIns="45710" rIns="91421" bIns="45710" numCol="1" anchor="t" anchorCtr="0" compatLnSpc="1">
            <a:prstTxWarp prst="textNoShape">
              <a:avLst/>
            </a:prstTxWarp>
          </a:bodyPr>
          <a:lstStyle>
            <a:lvl1pPr>
              <a:defRPr sz="1200">
                <a:latin typeface="Arial" charset="0"/>
                <a:ea typeface="ＭＳ Ｐゴシック" pitchFamily="50" charset="-128"/>
              </a:defRPr>
            </a:lvl1pPr>
          </a:lstStyle>
          <a:p>
            <a:pPr>
              <a:defRPr/>
            </a:pPr>
            <a:endParaRPr lang="en-US" altLang="ja-JP"/>
          </a:p>
        </p:txBody>
      </p:sp>
      <p:sp>
        <p:nvSpPr>
          <p:cNvPr id="4099" name="Rectangle 3"/>
          <p:cNvSpPr>
            <a:spLocks noGrp="1" noChangeArrowheads="1"/>
          </p:cNvSpPr>
          <p:nvPr>
            <p:ph type="dt" idx="1"/>
          </p:nvPr>
        </p:nvSpPr>
        <p:spPr bwMode="auto">
          <a:xfrm>
            <a:off x="3856040" y="0"/>
            <a:ext cx="2949575" cy="496888"/>
          </a:xfrm>
          <a:prstGeom prst="rect">
            <a:avLst/>
          </a:prstGeom>
          <a:noFill/>
          <a:ln w="9525">
            <a:noFill/>
            <a:miter lim="800000"/>
            <a:headEnd/>
            <a:tailEnd/>
          </a:ln>
          <a:effectLst/>
        </p:spPr>
        <p:txBody>
          <a:bodyPr vert="horz" wrap="square" lIns="91421" tIns="45710" rIns="91421" bIns="45710" numCol="1" anchor="t" anchorCtr="0" compatLnSpc="1">
            <a:prstTxWarp prst="textNoShape">
              <a:avLst/>
            </a:prstTxWarp>
          </a:bodyPr>
          <a:lstStyle>
            <a:lvl1pPr algn="r">
              <a:defRPr sz="1200">
                <a:latin typeface="Arial" charset="0"/>
                <a:ea typeface="ＭＳ Ｐゴシック" pitchFamily="50" charset="-128"/>
              </a:defRPr>
            </a:lvl1pPr>
          </a:lstStyle>
          <a:p>
            <a:pPr>
              <a:defRPr/>
            </a:pPr>
            <a:endParaRPr lang="en-US" altLang="ja-JP"/>
          </a:p>
        </p:txBody>
      </p:sp>
      <p:sp>
        <p:nvSpPr>
          <p:cNvPr id="135172" name="Rectangle 4"/>
          <p:cNvSpPr>
            <a:spLocks noGrp="1" noRot="1" noChangeAspect="1" noChangeArrowheads="1" noTextEdit="1"/>
          </p:cNvSpPr>
          <p:nvPr>
            <p:ph type="sldImg" idx="2"/>
          </p:nvPr>
        </p:nvSpPr>
        <p:spPr bwMode="auto">
          <a:xfrm>
            <a:off x="714375" y="746125"/>
            <a:ext cx="5380038" cy="372586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01" name="Rectangle 5"/>
          <p:cNvSpPr>
            <a:spLocks noGrp="1" noChangeArrowheads="1"/>
          </p:cNvSpPr>
          <p:nvPr>
            <p:ph type="body" sz="quarter" idx="3"/>
          </p:nvPr>
        </p:nvSpPr>
        <p:spPr bwMode="auto">
          <a:xfrm>
            <a:off x="681040" y="4721225"/>
            <a:ext cx="5445125" cy="4471988"/>
          </a:xfrm>
          <a:prstGeom prst="rect">
            <a:avLst/>
          </a:prstGeom>
          <a:noFill/>
          <a:ln w="9525">
            <a:noFill/>
            <a:miter lim="800000"/>
            <a:headEnd/>
            <a:tailEnd/>
          </a:ln>
          <a:effectLst/>
        </p:spPr>
        <p:txBody>
          <a:bodyPr vert="horz" wrap="square" lIns="91421" tIns="45710" rIns="91421" bIns="45710"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4102" name="Rectangle 6"/>
          <p:cNvSpPr>
            <a:spLocks noGrp="1" noChangeArrowheads="1"/>
          </p:cNvSpPr>
          <p:nvPr>
            <p:ph type="ftr" sz="quarter" idx="4"/>
          </p:nvPr>
        </p:nvSpPr>
        <p:spPr bwMode="auto">
          <a:xfrm>
            <a:off x="2" y="9440863"/>
            <a:ext cx="2949575" cy="496887"/>
          </a:xfrm>
          <a:prstGeom prst="rect">
            <a:avLst/>
          </a:prstGeom>
          <a:noFill/>
          <a:ln w="9525">
            <a:noFill/>
            <a:miter lim="800000"/>
            <a:headEnd/>
            <a:tailEnd/>
          </a:ln>
          <a:effectLst/>
        </p:spPr>
        <p:txBody>
          <a:bodyPr vert="horz" wrap="square" lIns="91421" tIns="45710" rIns="91421" bIns="45710" numCol="1" anchor="b" anchorCtr="0" compatLnSpc="1">
            <a:prstTxWarp prst="textNoShape">
              <a:avLst/>
            </a:prstTxWarp>
          </a:bodyPr>
          <a:lstStyle>
            <a:lvl1pPr>
              <a:defRPr sz="1200">
                <a:latin typeface="Arial" charset="0"/>
                <a:ea typeface="ＭＳ Ｐゴシック" pitchFamily="50" charset="-128"/>
              </a:defRPr>
            </a:lvl1pPr>
          </a:lstStyle>
          <a:p>
            <a:pPr>
              <a:defRPr/>
            </a:pPr>
            <a:endParaRPr lang="en-US" altLang="ja-JP"/>
          </a:p>
        </p:txBody>
      </p:sp>
      <p:sp>
        <p:nvSpPr>
          <p:cNvPr id="4103" name="Rectangle 7"/>
          <p:cNvSpPr>
            <a:spLocks noGrp="1" noChangeArrowheads="1"/>
          </p:cNvSpPr>
          <p:nvPr>
            <p:ph type="sldNum" sz="quarter" idx="5"/>
          </p:nvPr>
        </p:nvSpPr>
        <p:spPr bwMode="auto">
          <a:xfrm>
            <a:off x="3856040" y="9440863"/>
            <a:ext cx="2949575" cy="496887"/>
          </a:xfrm>
          <a:prstGeom prst="rect">
            <a:avLst/>
          </a:prstGeom>
          <a:noFill/>
          <a:ln w="9525">
            <a:noFill/>
            <a:miter lim="800000"/>
            <a:headEnd/>
            <a:tailEnd/>
          </a:ln>
          <a:effectLst/>
        </p:spPr>
        <p:txBody>
          <a:bodyPr vert="horz" wrap="square" lIns="91421" tIns="45710" rIns="91421" bIns="45710" numCol="1" anchor="b" anchorCtr="0" compatLnSpc="1">
            <a:prstTxWarp prst="textNoShape">
              <a:avLst/>
            </a:prstTxWarp>
          </a:bodyPr>
          <a:lstStyle>
            <a:lvl1pPr algn="r">
              <a:defRPr sz="1200">
                <a:latin typeface="Arial" charset="0"/>
                <a:ea typeface="ＭＳ Ｐゴシック" pitchFamily="50" charset="-128"/>
              </a:defRPr>
            </a:lvl1pPr>
          </a:lstStyle>
          <a:p>
            <a:pPr>
              <a:defRPr/>
            </a:pPr>
            <a:fld id="{639258B2-E8A2-446B-8FB9-FBFB0E443731}" type="slidenum">
              <a:rPr lang="en-US" altLang="ja-JP"/>
              <a:pPr>
                <a:defRPr/>
              </a:pPr>
              <a:t>‹#›</a:t>
            </a:fld>
            <a:endParaRPr lang="en-US" altLang="ja-JP"/>
          </a:p>
        </p:txBody>
      </p:sp>
    </p:spTree>
    <p:extLst>
      <p:ext uri="{BB962C8B-B14F-4D97-AF65-F5344CB8AC3E}">
        <p14:creationId xmlns:p14="http://schemas.microsoft.com/office/powerpoint/2010/main" val="2658900145"/>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1pPr>
    <a:lvl2pPr marL="455232"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2pPr>
    <a:lvl3pPr marL="91205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3pPr>
    <a:lvl4pPr marL="1368869"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4pPr>
    <a:lvl5pPr marL="1825685"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5pPr>
    <a:lvl6pPr marL="2283820" algn="l" defTabSz="913530" rtl="0" eaLnBrk="1" latinLnBrk="0" hangingPunct="1">
      <a:defRPr kumimoji="1" sz="1200" kern="1200">
        <a:solidFill>
          <a:schemeClr val="tx1"/>
        </a:solidFill>
        <a:latin typeface="+mn-lt"/>
        <a:ea typeface="+mn-ea"/>
        <a:cs typeface="+mn-cs"/>
      </a:defRPr>
    </a:lvl6pPr>
    <a:lvl7pPr marL="2740583" algn="l" defTabSz="913530" rtl="0" eaLnBrk="1" latinLnBrk="0" hangingPunct="1">
      <a:defRPr kumimoji="1" sz="1200" kern="1200">
        <a:solidFill>
          <a:schemeClr val="tx1"/>
        </a:solidFill>
        <a:latin typeface="+mn-lt"/>
        <a:ea typeface="+mn-ea"/>
        <a:cs typeface="+mn-cs"/>
      </a:defRPr>
    </a:lvl7pPr>
    <a:lvl8pPr marL="3197348" algn="l" defTabSz="913530" rtl="0" eaLnBrk="1" latinLnBrk="0" hangingPunct="1">
      <a:defRPr kumimoji="1" sz="1200" kern="1200">
        <a:solidFill>
          <a:schemeClr val="tx1"/>
        </a:solidFill>
        <a:latin typeface="+mn-lt"/>
        <a:ea typeface="+mn-ea"/>
        <a:cs typeface="+mn-cs"/>
      </a:defRPr>
    </a:lvl8pPr>
    <a:lvl9pPr marL="3654113" algn="l" defTabSz="91353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81075" y="1243013"/>
            <a:ext cx="4845050" cy="33543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1014F3A9-05A9-4065-836A-B0086F22EE8F}" type="slidenum">
              <a:rPr kumimoji="1" lang="ja-JP" altLang="en-US" smtClean="0"/>
              <a:pPr/>
              <a:t>3</a:t>
            </a:fld>
            <a:endParaRPr kumimoji="1" lang="ja-JP" altLang="en-US"/>
          </a:p>
        </p:txBody>
      </p:sp>
    </p:spTree>
    <p:extLst>
      <p:ext uri="{BB962C8B-B14F-4D97-AF65-F5344CB8AC3E}">
        <p14:creationId xmlns:p14="http://schemas.microsoft.com/office/powerpoint/2010/main" val="29614878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AA57FE6B-0987-4DCE-AC44-5EA2390F6B49}" type="slidenum">
              <a:rPr kumimoji="1" lang="ja-JP" altLang="en-US" smtClean="0"/>
              <a:pPr/>
              <a:t>5</a:t>
            </a:fld>
            <a:endParaRPr kumimoji="1" lang="ja-JP" altLang="en-US"/>
          </a:p>
        </p:txBody>
      </p:sp>
    </p:spTree>
    <p:extLst>
      <p:ext uri="{BB962C8B-B14F-4D97-AF65-F5344CB8AC3E}">
        <p14:creationId xmlns:p14="http://schemas.microsoft.com/office/powerpoint/2010/main" val="39207975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AA57FE6B-0987-4DCE-AC44-5EA2390F6B49}" type="slidenum">
              <a:rPr kumimoji="1" lang="ja-JP" altLang="en-US" smtClean="0"/>
              <a:pPr/>
              <a:t>6</a:t>
            </a:fld>
            <a:endParaRPr kumimoji="1" lang="ja-JP" altLang="en-US"/>
          </a:p>
        </p:txBody>
      </p:sp>
    </p:spTree>
    <p:extLst>
      <p:ext uri="{BB962C8B-B14F-4D97-AF65-F5344CB8AC3E}">
        <p14:creationId xmlns:p14="http://schemas.microsoft.com/office/powerpoint/2010/main" val="7595499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4D5D9521-0239-491B-A90C-F16FA9A9FBAD}" type="slidenum">
              <a:rPr kumimoji="1" lang="ja-JP" altLang="en-US" smtClean="0"/>
              <a:t>7</a:t>
            </a:fld>
            <a:endParaRPr kumimoji="1" lang="ja-JP" altLang="en-US"/>
          </a:p>
        </p:txBody>
      </p:sp>
    </p:spTree>
    <p:extLst>
      <p:ext uri="{BB962C8B-B14F-4D97-AF65-F5344CB8AC3E}">
        <p14:creationId xmlns:p14="http://schemas.microsoft.com/office/powerpoint/2010/main" val="15874061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B42D6B8B-267D-47B6-8D7A-A65947B6D1F3}" type="slidenum">
              <a:rPr kumimoji="1" lang="ja-JP" altLang="en-US" smtClean="0"/>
              <a:t>14</a:t>
            </a:fld>
            <a:endParaRPr kumimoji="1" lang="ja-JP" altLang="en-US"/>
          </a:p>
        </p:txBody>
      </p:sp>
    </p:spTree>
    <p:extLst>
      <p:ext uri="{BB962C8B-B14F-4D97-AF65-F5344CB8AC3E}">
        <p14:creationId xmlns:p14="http://schemas.microsoft.com/office/powerpoint/2010/main" val="818030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9.xml.rels><?xml version="1.0" encoding="UTF-8" standalone="yes"?>
<Relationships xmlns="http://schemas.openxmlformats.org/package/2006/relationships"><Relationship Id="rId2" Type="http://schemas.openxmlformats.org/officeDocument/2006/relationships/slideMaster" Target="../slideMasters/slideMaster5.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667"/>
            <a:ext cx="84201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485906" y="3886200"/>
            <a:ext cx="6934200" cy="1752600"/>
          </a:xfrm>
        </p:spPr>
        <p:txBody>
          <a:bodyPr/>
          <a:lstStyle>
            <a:lvl1pPr marL="0" indent="0" algn="ctr">
              <a:buNone/>
              <a:defRPr>
                <a:solidFill>
                  <a:schemeClr val="tx1">
                    <a:tint val="75000"/>
                  </a:schemeClr>
                </a:solidFill>
              </a:defRPr>
            </a:lvl1pPr>
            <a:lvl2pPr marL="456765" indent="0" algn="ctr">
              <a:buNone/>
              <a:defRPr>
                <a:solidFill>
                  <a:schemeClr val="tx1">
                    <a:tint val="75000"/>
                  </a:schemeClr>
                </a:solidFill>
              </a:defRPr>
            </a:lvl2pPr>
            <a:lvl3pPr marL="913530" indent="0" algn="ctr">
              <a:buNone/>
              <a:defRPr>
                <a:solidFill>
                  <a:schemeClr val="tx1">
                    <a:tint val="75000"/>
                  </a:schemeClr>
                </a:solidFill>
              </a:defRPr>
            </a:lvl3pPr>
            <a:lvl4pPr marL="1370294" indent="0" algn="ctr">
              <a:buNone/>
              <a:defRPr>
                <a:solidFill>
                  <a:schemeClr val="tx1">
                    <a:tint val="75000"/>
                  </a:schemeClr>
                </a:solidFill>
              </a:defRPr>
            </a:lvl4pPr>
            <a:lvl5pPr marL="1827056" indent="0" algn="ctr">
              <a:buNone/>
              <a:defRPr>
                <a:solidFill>
                  <a:schemeClr val="tx1">
                    <a:tint val="75000"/>
                  </a:schemeClr>
                </a:solidFill>
              </a:defRPr>
            </a:lvl5pPr>
            <a:lvl6pPr marL="2283820" indent="0" algn="ctr">
              <a:buNone/>
              <a:defRPr>
                <a:solidFill>
                  <a:schemeClr val="tx1">
                    <a:tint val="75000"/>
                  </a:schemeClr>
                </a:solidFill>
              </a:defRPr>
            </a:lvl6pPr>
            <a:lvl7pPr marL="2740583" indent="0" algn="ctr">
              <a:buNone/>
              <a:defRPr>
                <a:solidFill>
                  <a:schemeClr val="tx1">
                    <a:tint val="75000"/>
                  </a:schemeClr>
                </a:solidFill>
              </a:defRPr>
            </a:lvl7pPr>
            <a:lvl8pPr marL="3197348" indent="0" algn="ctr">
              <a:buNone/>
              <a:defRPr>
                <a:solidFill>
                  <a:schemeClr val="tx1">
                    <a:tint val="75000"/>
                  </a:schemeClr>
                </a:solidFill>
              </a:defRPr>
            </a:lvl8pPr>
            <a:lvl9pPr marL="3654113" indent="0" algn="ctr">
              <a:buNone/>
              <a:defRPr>
                <a:solidFill>
                  <a:schemeClr val="tx1">
                    <a:tint val="75000"/>
                  </a:schemeClr>
                </a:solidFill>
              </a:defRPr>
            </a:lvl9pPr>
          </a:lstStyle>
          <a:p>
            <a:r>
              <a:rPr lang="ja-JP" altLang="en-US"/>
              <a:t>マスタ サブタイトルの書式設定</a:t>
            </a:r>
          </a:p>
        </p:txBody>
      </p:sp>
      <p:sp>
        <p:nvSpPr>
          <p:cNvPr id="4" name="日付プレースホルダ 3"/>
          <p:cNvSpPr>
            <a:spLocks noGrp="1"/>
          </p:cNvSpPr>
          <p:nvPr>
            <p:ph type="dt" sz="half" idx="10"/>
          </p:nvPr>
        </p:nvSpPr>
        <p:spPr/>
        <p:txBody>
          <a:bodyPr/>
          <a:lstStyle>
            <a:lvl1pPr>
              <a:defRPr/>
            </a:lvl1pPr>
          </a:lstStyle>
          <a:p>
            <a:pPr>
              <a:defRPr/>
            </a:pPr>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64D64DDF-B058-4171-8765-6D1C1466F4CC}" type="slidenum">
              <a:rPr lang="ja-JP" altLang="en-US"/>
              <a:pPr>
                <a:defRPr/>
              </a:pPr>
              <a:t>‹#›</a:t>
            </a:fld>
            <a:endParaRPr lang="ja-JP" altLang="en-US"/>
          </a:p>
        </p:txBody>
      </p:sp>
    </p:spTree>
    <p:extLst>
      <p:ext uri="{BB962C8B-B14F-4D97-AF65-F5344CB8AC3E}">
        <p14:creationId xmlns:p14="http://schemas.microsoft.com/office/powerpoint/2010/main" val="27032588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pPr>
              <a:defRPr/>
            </a:pPr>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7EA3B985-3408-4FF8-8280-0FAF1BD65987}" type="slidenum">
              <a:rPr lang="ja-JP" altLang="en-US"/>
              <a:pPr>
                <a:defRPr/>
              </a:pPr>
              <a:t>‹#›</a:t>
            </a:fld>
            <a:endParaRPr lang="ja-JP" altLang="en-US"/>
          </a:p>
        </p:txBody>
      </p:sp>
    </p:spTree>
    <p:extLst>
      <p:ext uri="{BB962C8B-B14F-4D97-AF65-F5344CB8AC3E}">
        <p14:creationId xmlns:p14="http://schemas.microsoft.com/office/powerpoint/2010/main" val="28666840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1" y="274741"/>
            <a:ext cx="2228850" cy="5851525"/>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495308" y="274741"/>
            <a:ext cx="6534150" cy="58515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pPr>
              <a:defRPr/>
            </a:pPr>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7F322990-6991-42EB-838C-FA8A6DBCFD7F}" type="slidenum">
              <a:rPr lang="ja-JP" altLang="en-US"/>
              <a:pPr>
                <a:defRPr/>
              </a:pPr>
              <a:t>‹#›</a:t>
            </a:fld>
            <a:endParaRPr lang="ja-JP" altLang="en-US"/>
          </a:p>
        </p:txBody>
      </p:sp>
    </p:spTree>
    <p:extLst>
      <p:ext uri="{BB962C8B-B14F-4D97-AF65-F5344CB8AC3E}">
        <p14:creationId xmlns:p14="http://schemas.microsoft.com/office/powerpoint/2010/main" val="354708172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日付プレースホルダ 3"/>
          <p:cNvSpPr>
            <a:spLocks noGrp="1"/>
          </p:cNvSpPr>
          <p:nvPr>
            <p:ph type="dt" sz="half" idx="10"/>
          </p:nvPr>
        </p:nvSpPr>
        <p:spPr/>
        <p:txBody>
          <a:bodyPr/>
          <a:lstStyle>
            <a:lvl1pPr>
              <a:defRPr/>
            </a:lvl1pPr>
          </a:lstStyle>
          <a:p>
            <a:pPr>
              <a:defRPr/>
            </a:pPr>
            <a:endParaRPr lang="ja-JP" altLang="en-US"/>
          </a:p>
        </p:txBody>
      </p:sp>
      <p:sp>
        <p:nvSpPr>
          <p:cNvPr id="4"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 5"/>
          <p:cNvSpPr>
            <a:spLocks noGrp="1"/>
          </p:cNvSpPr>
          <p:nvPr>
            <p:ph type="sldNum" sz="quarter" idx="12"/>
          </p:nvPr>
        </p:nvSpPr>
        <p:spPr/>
        <p:txBody>
          <a:bodyPr/>
          <a:lstStyle>
            <a:lvl1pPr>
              <a:defRPr/>
            </a:lvl1pPr>
          </a:lstStyle>
          <a:p>
            <a:pPr>
              <a:defRPr/>
            </a:pPr>
            <a:fld id="{E5C6F57D-1B28-4C30-828C-BD17EB492280}" type="slidenum">
              <a:rPr lang="ja-JP" altLang="en-US"/>
              <a:pPr>
                <a:defRPr/>
              </a:pPr>
              <a:t>‹#›</a:t>
            </a:fld>
            <a:endParaRPr lang="ja-JP" altLang="en-US"/>
          </a:p>
        </p:txBody>
      </p:sp>
    </p:spTree>
    <p:extLst>
      <p:ext uri="{BB962C8B-B14F-4D97-AF65-F5344CB8AC3E}">
        <p14:creationId xmlns:p14="http://schemas.microsoft.com/office/powerpoint/2010/main" val="313467965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667"/>
            <a:ext cx="84201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485906" y="3886200"/>
            <a:ext cx="6934200" cy="1752600"/>
          </a:xfrm>
        </p:spPr>
        <p:txBody>
          <a:bodyPr/>
          <a:lstStyle>
            <a:lvl1pPr marL="0" indent="0" algn="ctr">
              <a:buNone/>
              <a:defRPr>
                <a:solidFill>
                  <a:schemeClr val="tx1">
                    <a:tint val="75000"/>
                  </a:schemeClr>
                </a:solidFill>
              </a:defRPr>
            </a:lvl1pPr>
            <a:lvl2pPr marL="456765" indent="0" algn="ctr">
              <a:buNone/>
              <a:defRPr>
                <a:solidFill>
                  <a:schemeClr val="tx1">
                    <a:tint val="75000"/>
                  </a:schemeClr>
                </a:solidFill>
              </a:defRPr>
            </a:lvl2pPr>
            <a:lvl3pPr marL="913530" indent="0" algn="ctr">
              <a:buNone/>
              <a:defRPr>
                <a:solidFill>
                  <a:schemeClr val="tx1">
                    <a:tint val="75000"/>
                  </a:schemeClr>
                </a:solidFill>
              </a:defRPr>
            </a:lvl3pPr>
            <a:lvl4pPr marL="1370294" indent="0" algn="ctr">
              <a:buNone/>
              <a:defRPr>
                <a:solidFill>
                  <a:schemeClr val="tx1">
                    <a:tint val="75000"/>
                  </a:schemeClr>
                </a:solidFill>
              </a:defRPr>
            </a:lvl4pPr>
            <a:lvl5pPr marL="1827056" indent="0" algn="ctr">
              <a:buNone/>
              <a:defRPr>
                <a:solidFill>
                  <a:schemeClr val="tx1">
                    <a:tint val="75000"/>
                  </a:schemeClr>
                </a:solidFill>
              </a:defRPr>
            </a:lvl5pPr>
            <a:lvl6pPr marL="2283820" indent="0" algn="ctr">
              <a:buNone/>
              <a:defRPr>
                <a:solidFill>
                  <a:schemeClr val="tx1">
                    <a:tint val="75000"/>
                  </a:schemeClr>
                </a:solidFill>
              </a:defRPr>
            </a:lvl6pPr>
            <a:lvl7pPr marL="2740583" indent="0" algn="ctr">
              <a:buNone/>
              <a:defRPr>
                <a:solidFill>
                  <a:schemeClr val="tx1">
                    <a:tint val="75000"/>
                  </a:schemeClr>
                </a:solidFill>
              </a:defRPr>
            </a:lvl7pPr>
            <a:lvl8pPr marL="3197348" indent="0" algn="ctr">
              <a:buNone/>
              <a:defRPr>
                <a:solidFill>
                  <a:schemeClr val="tx1">
                    <a:tint val="75000"/>
                  </a:schemeClr>
                </a:solidFill>
              </a:defRPr>
            </a:lvl8pPr>
            <a:lvl9pPr marL="3654113" indent="0" algn="ctr">
              <a:buNone/>
              <a:defRPr>
                <a:solidFill>
                  <a:schemeClr val="tx1">
                    <a:tint val="75000"/>
                  </a:schemeClr>
                </a:solidFill>
              </a:defRPr>
            </a:lvl9pPr>
          </a:lstStyle>
          <a:p>
            <a:r>
              <a:rPr lang="ja-JP" altLang="en-US"/>
              <a:t>マスタ サブタイトルの書式設定</a:t>
            </a:r>
          </a:p>
        </p:txBody>
      </p:sp>
      <p:sp>
        <p:nvSpPr>
          <p:cNvPr id="4" name="日付プレースホルダ 3"/>
          <p:cNvSpPr>
            <a:spLocks noGrp="1"/>
          </p:cNvSpPr>
          <p:nvPr>
            <p:ph type="dt" sz="half" idx="10"/>
          </p:nvPr>
        </p:nvSpPr>
        <p:spPr/>
        <p:txBody>
          <a:bodyPr/>
          <a:lstStyle>
            <a:lvl1pPr>
              <a:defRPr/>
            </a:lvl1pPr>
          </a:lstStyle>
          <a:p>
            <a:pPr>
              <a:defRPr/>
            </a:pPr>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9C17C6DD-345F-406B-94A2-7A185CA42A49}" type="slidenum">
              <a:rPr lang="ja-JP" altLang="en-US"/>
              <a:pPr>
                <a:defRPr/>
              </a:pPr>
              <a:t>‹#›</a:t>
            </a:fld>
            <a:endParaRPr lang="ja-JP" altLang="en-US"/>
          </a:p>
        </p:txBody>
      </p:sp>
    </p:spTree>
    <p:extLst>
      <p:ext uri="{BB962C8B-B14F-4D97-AF65-F5344CB8AC3E}">
        <p14:creationId xmlns:p14="http://schemas.microsoft.com/office/powerpoint/2010/main" val="330040450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pPr>
              <a:defRPr/>
            </a:pPr>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3F4C0456-1803-43A5-A3F1-0FB13A35BFE3}" type="slidenum">
              <a:rPr lang="ja-JP" altLang="en-US"/>
              <a:pPr>
                <a:defRPr/>
              </a:pPr>
              <a:t>‹#›</a:t>
            </a:fld>
            <a:endParaRPr lang="ja-JP" altLang="en-US"/>
          </a:p>
        </p:txBody>
      </p:sp>
    </p:spTree>
    <p:extLst>
      <p:ext uri="{BB962C8B-B14F-4D97-AF65-F5344CB8AC3E}">
        <p14:creationId xmlns:p14="http://schemas.microsoft.com/office/powerpoint/2010/main" val="15522183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639" y="4407147"/>
            <a:ext cx="84201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82639" y="2906732"/>
            <a:ext cx="8420100" cy="1500187"/>
          </a:xfrm>
        </p:spPr>
        <p:txBody>
          <a:bodyPr anchor="b"/>
          <a:lstStyle>
            <a:lvl1pPr marL="0" indent="0">
              <a:buNone/>
              <a:defRPr sz="2000">
                <a:solidFill>
                  <a:schemeClr val="tx1">
                    <a:tint val="75000"/>
                  </a:schemeClr>
                </a:solidFill>
              </a:defRPr>
            </a:lvl1pPr>
            <a:lvl2pPr marL="456765" indent="0">
              <a:buNone/>
              <a:defRPr sz="1800">
                <a:solidFill>
                  <a:schemeClr val="tx1">
                    <a:tint val="75000"/>
                  </a:schemeClr>
                </a:solidFill>
              </a:defRPr>
            </a:lvl2pPr>
            <a:lvl3pPr marL="913530" indent="0">
              <a:buNone/>
              <a:defRPr sz="1600">
                <a:solidFill>
                  <a:schemeClr val="tx1">
                    <a:tint val="75000"/>
                  </a:schemeClr>
                </a:solidFill>
              </a:defRPr>
            </a:lvl3pPr>
            <a:lvl4pPr marL="1370294" indent="0">
              <a:buNone/>
              <a:defRPr sz="1400">
                <a:solidFill>
                  <a:schemeClr val="tx1">
                    <a:tint val="75000"/>
                  </a:schemeClr>
                </a:solidFill>
              </a:defRPr>
            </a:lvl4pPr>
            <a:lvl5pPr marL="1827056" indent="0">
              <a:buNone/>
              <a:defRPr sz="1400">
                <a:solidFill>
                  <a:schemeClr val="tx1">
                    <a:tint val="75000"/>
                  </a:schemeClr>
                </a:solidFill>
              </a:defRPr>
            </a:lvl5pPr>
            <a:lvl6pPr marL="2283820" indent="0">
              <a:buNone/>
              <a:defRPr sz="1400">
                <a:solidFill>
                  <a:schemeClr val="tx1">
                    <a:tint val="75000"/>
                  </a:schemeClr>
                </a:solidFill>
              </a:defRPr>
            </a:lvl6pPr>
            <a:lvl7pPr marL="2740583" indent="0">
              <a:buNone/>
              <a:defRPr sz="1400">
                <a:solidFill>
                  <a:schemeClr val="tx1">
                    <a:tint val="75000"/>
                  </a:schemeClr>
                </a:solidFill>
              </a:defRPr>
            </a:lvl7pPr>
            <a:lvl8pPr marL="3197348" indent="0">
              <a:buNone/>
              <a:defRPr sz="1400">
                <a:solidFill>
                  <a:schemeClr val="tx1">
                    <a:tint val="75000"/>
                  </a:schemeClr>
                </a:solidFill>
              </a:defRPr>
            </a:lvl8pPr>
            <a:lvl9pPr marL="3654113" indent="0">
              <a:buNone/>
              <a:defRPr sz="1400">
                <a:solidFill>
                  <a:schemeClr val="tx1">
                    <a:tint val="75000"/>
                  </a:schemeClr>
                </a:solidFill>
              </a:defRPr>
            </a:lvl9pPr>
          </a:lstStyle>
          <a:p>
            <a:pPr lvl="0"/>
            <a:r>
              <a:rPr lang="ja-JP" altLang="en-US"/>
              <a:t>マスタ テキストの書式設定</a:t>
            </a:r>
          </a:p>
        </p:txBody>
      </p:sp>
      <p:sp>
        <p:nvSpPr>
          <p:cNvPr id="4" name="日付プレースホルダ 3"/>
          <p:cNvSpPr>
            <a:spLocks noGrp="1"/>
          </p:cNvSpPr>
          <p:nvPr>
            <p:ph type="dt" sz="half" idx="10"/>
          </p:nvPr>
        </p:nvSpPr>
        <p:spPr/>
        <p:txBody>
          <a:bodyPr/>
          <a:lstStyle>
            <a:lvl1pPr>
              <a:defRPr/>
            </a:lvl1pPr>
          </a:lstStyle>
          <a:p>
            <a:pPr>
              <a:defRPr/>
            </a:pPr>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4FD5374A-B00B-4977-AB87-4FCBCAB13F97}" type="slidenum">
              <a:rPr lang="ja-JP" altLang="en-US"/>
              <a:pPr>
                <a:defRPr/>
              </a:pPr>
              <a:t>‹#›</a:t>
            </a:fld>
            <a:endParaRPr lang="ja-JP" altLang="en-US"/>
          </a:p>
        </p:txBody>
      </p:sp>
    </p:spTree>
    <p:extLst>
      <p:ext uri="{BB962C8B-B14F-4D97-AF65-F5344CB8AC3E}">
        <p14:creationId xmlns:p14="http://schemas.microsoft.com/office/powerpoint/2010/main" val="53056235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95316" y="1600225"/>
            <a:ext cx="4381501"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5029214" y="1600225"/>
            <a:ext cx="4381501"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 3"/>
          <p:cNvSpPr>
            <a:spLocks noGrp="1"/>
          </p:cNvSpPr>
          <p:nvPr>
            <p:ph type="dt" sz="half" idx="10"/>
          </p:nvPr>
        </p:nvSpPr>
        <p:spPr/>
        <p:txBody>
          <a:bodyPr/>
          <a:lstStyle>
            <a:lvl1pPr>
              <a:defRPr/>
            </a:lvl1pPr>
          </a:lstStyle>
          <a:p>
            <a:pPr>
              <a:defRPr/>
            </a:pPr>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63229343-6B62-4BDA-A65C-4E28CB93864E}" type="slidenum">
              <a:rPr lang="ja-JP" altLang="en-US"/>
              <a:pPr>
                <a:defRPr/>
              </a:pPr>
              <a:t>‹#›</a:t>
            </a:fld>
            <a:endParaRPr lang="ja-JP" altLang="en-US"/>
          </a:p>
        </p:txBody>
      </p:sp>
    </p:spTree>
    <p:extLst>
      <p:ext uri="{BB962C8B-B14F-4D97-AF65-F5344CB8AC3E}">
        <p14:creationId xmlns:p14="http://schemas.microsoft.com/office/powerpoint/2010/main" val="48494956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95378" y="1535113"/>
            <a:ext cx="4376737" cy="639762"/>
          </a:xfrm>
        </p:spPr>
        <p:txBody>
          <a:bodyPr anchor="b"/>
          <a:lstStyle>
            <a:lvl1pPr marL="0" indent="0">
              <a:buNone/>
              <a:defRPr sz="2400" b="1"/>
            </a:lvl1pPr>
            <a:lvl2pPr marL="456765" indent="0">
              <a:buNone/>
              <a:defRPr sz="2000" b="1"/>
            </a:lvl2pPr>
            <a:lvl3pPr marL="913530" indent="0">
              <a:buNone/>
              <a:defRPr sz="1800" b="1"/>
            </a:lvl3pPr>
            <a:lvl4pPr marL="1370294" indent="0">
              <a:buNone/>
              <a:defRPr sz="1600" b="1"/>
            </a:lvl4pPr>
            <a:lvl5pPr marL="1827056" indent="0">
              <a:buNone/>
              <a:defRPr sz="1600" b="1"/>
            </a:lvl5pPr>
            <a:lvl6pPr marL="2283820" indent="0">
              <a:buNone/>
              <a:defRPr sz="1600" b="1"/>
            </a:lvl6pPr>
            <a:lvl7pPr marL="2740583" indent="0">
              <a:buNone/>
              <a:defRPr sz="1600" b="1"/>
            </a:lvl7pPr>
            <a:lvl8pPr marL="3197348" indent="0">
              <a:buNone/>
              <a:defRPr sz="1600" b="1"/>
            </a:lvl8pPr>
            <a:lvl9pPr marL="3654113"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95378" y="2174875"/>
            <a:ext cx="437673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5032415" y="1535113"/>
            <a:ext cx="4378325" cy="639762"/>
          </a:xfrm>
        </p:spPr>
        <p:txBody>
          <a:bodyPr anchor="b"/>
          <a:lstStyle>
            <a:lvl1pPr marL="0" indent="0">
              <a:buNone/>
              <a:defRPr sz="2400" b="1"/>
            </a:lvl1pPr>
            <a:lvl2pPr marL="456765" indent="0">
              <a:buNone/>
              <a:defRPr sz="2000" b="1"/>
            </a:lvl2pPr>
            <a:lvl3pPr marL="913530" indent="0">
              <a:buNone/>
              <a:defRPr sz="1800" b="1"/>
            </a:lvl3pPr>
            <a:lvl4pPr marL="1370294" indent="0">
              <a:buNone/>
              <a:defRPr sz="1600" b="1"/>
            </a:lvl4pPr>
            <a:lvl5pPr marL="1827056" indent="0">
              <a:buNone/>
              <a:defRPr sz="1600" b="1"/>
            </a:lvl5pPr>
            <a:lvl6pPr marL="2283820" indent="0">
              <a:buNone/>
              <a:defRPr sz="1600" b="1"/>
            </a:lvl6pPr>
            <a:lvl7pPr marL="2740583" indent="0">
              <a:buNone/>
              <a:defRPr sz="1600" b="1"/>
            </a:lvl7pPr>
            <a:lvl8pPr marL="3197348" indent="0">
              <a:buNone/>
              <a:defRPr sz="1600" b="1"/>
            </a:lvl8pPr>
            <a:lvl9pPr marL="3654113"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5032415" y="2174875"/>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 3"/>
          <p:cNvSpPr>
            <a:spLocks noGrp="1"/>
          </p:cNvSpPr>
          <p:nvPr>
            <p:ph type="dt" sz="half" idx="10"/>
          </p:nvPr>
        </p:nvSpPr>
        <p:spPr/>
        <p:txBody>
          <a:bodyPr/>
          <a:lstStyle>
            <a:lvl1pPr>
              <a:defRPr/>
            </a:lvl1pPr>
          </a:lstStyle>
          <a:p>
            <a:pPr>
              <a:defRPr/>
            </a:pPr>
            <a:endParaRPr lang="ja-JP" altLang="en-US"/>
          </a:p>
        </p:txBody>
      </p:sp>
      <p:sp>
        <p:nvSpPr>
          <p:cNvPr id="8"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 5"/>
          <p:cNvSpPr>
            <a:spLocks noGrp="1"/>
          </p:cNvSpPr>
          <p:nvPr>
            <p:ph type="sldNum" sz="quarter" idx="12"/>
          </p:nvPr>
        </p:nvSpPr>
        <p:spPr/>
        <p:txBody>
          <a:bodyPr/>
          <a:lstStyle>
            <a:lvl1pPr>
              <a:defRPr/>
            </a:lvl1pPr>
          </a:lstStyle>
          <a:p>
            <a:pPr>
              <a:defRPr/>
            </a:pPr>
            <a:fld id="{68C0E16F-FF57-44D4-9F92-2A80A1338607}" type="slidenum">
              <a:rPr lang="ja-JP" altLang="en-US"/>
              <a:pPr>
                <a:defRPr/>
              </a:pPr>
              <a:t>‹#›</a:t>
            </a:fld>
            <a:endParaRPr lang="ja-JP" altLang="en-US"/>
          </a:p>
        </p:txBody>
      </p:sp>
    </p:spTree>
    <p:extLst>
      <p:ext uri="{BB962C8B-B14F-4D97-AF65-F5344CB8AC3E}">
        <p14:creationId xmlns:p14="http://schemas.microsoft.com/office/powerpoint/2010/main" val="196377359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日付プレースホルダ 3"/>
          <p:cNvSpPr>
            <a:spLocks noGrp="1"/>
          </p:cNvSpPr>
          <p:nvPr>
            <p:ph type="dt" sz="half" idx="10"/>
          </p:nvPr>
        </p:nvSpPr>
        <p:spPr/>
        <p:txBody>
          <a:bodyPr/>
          <a:lstStyle>
            <a:lvl1pPr>
              <a:defRPr/>
            </a:lvl1pPr>
          </a:lstStyle>
          <a:p>
            <a:pPr>
              <a:defRPr/>
            </a:pPr>
            <a:endParaRPr lang="ja-JP" altLang="en-US"/>
          </a:p>
        </p:txBody>
      </p:sp>
      <p:sp>
        <p:nvSpPr>
          <p:cNvPr id="4"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 5"/>
          <p:cNvSpPr>
            <a:spLocks noGrp="1"/>
          </p:cNvSpPr>
          <p:nvPr>
            <p:ph type="sldNum" sz="quarter" idx="12"/>
          </p:nvPr>
        </p:nvSpPr>
        <p:spPr/>
        <p:txBody>
          <a:bodyPr/>
          <a:lstStyle>
            <a:lvl1pPr>
              <a:defRPr/>
            </a:lvl1pPr>
          </a:lstStyle>
          <a:p>
            <a:pPr>
              <a:defRPr/>
            </a:pPr>
            <a:fld id="{86C0EFBD-D6BA-47BC-863B-E951F09B8B0C}" type="slidenum">
              <a:rPr lang="ja-JP" altLang="en-US"/>
              <a:pPr>
                <a:defRPr/>
              </a:pPr>
              <a:t>‹#›</a:t>
            </a:fld>
            <a:endParaRPr lang="ja-JP" altLang="en-US"/>
          </a:p>
        </p:txBody>
      </p:sp>
    </p:spTree>
    <p:extLst>
      <p:ext uri="{BB962C8B-B14F-4D97-AF65-F5344CB8AC3E}">
        <p14:creationId xmlns:p14="http://schemas.microsoft.com/office/powerpoint/2010/main" val="237462560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p:cNvSpPr>
            <a:spLocks noGrp="1"/>
          </p:cNvSpPr>
          <p:nvPr>
            <p:ph type="dt" sz="half" idx="10"/>
          </p:nvPr>
        </p:nvSpPr>
        <p:spPr/>
        <p:txBody>
          <a:bodyPr/>
          <a:lstStyle>
            <a:lvl1pPr>
              <a:defRPr/>
            </a:lvl1pPr>
          </a:lstStyle>
          <a:p>
            <a:pPr>
              <a:defRPr/>
            </a:pPr>
            <a:endParaRPr lang="ja-JP" altLang="en-US"/>
          </a:p>
        </p:txBody>
      </p:sp>
      <p:sp>
        <p:nvSpPr>
          <p:cNvPr id="3"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 5"/>
          <p:cNvSpPr>
            <a:spLocks noGrp="1"/>
          </p:cNvSpPr>
          <p:nvPr>
            <p:ph type="sldNum" sz="quarter" idx="12"/>
          </p:nvPr>
        </p:nvSpPr>
        <p:spPr/>
        <p:txBody>
          <a:bodyPr/>
          <a:lstStyle>
            <a:lvl1pPr>
              <a:defRPr/>
            </a:lvl1pPr>
          </a:lstStyle>
          <a:p>
            <a:pPr>
              <a:defRPr/>
            </a:pPr>
            <a:fld id="{357A5D26-256F-476A-8934-57558E71681E}" type="slidenum">
              <a:rPr lang="ja-JP" altLang="en-US"/>
              <a:pPr>
                <a:defRPr/>
              </a:pPr>
              <a:t>‹#›</a:t>
            </a:fld>
            <a:endParaRPr lang="ja-JP" altLang="en-US"/>
          </a:p>
        </p:txBody>
      </p:sp>
    </p:spTree>
    <p:extLst>
      <p:ext uri="{BB962C8B-B14F-4D97-AF65-F5344CB8AC3E}">
        <p14:creationId xmlns:p14="http://schemas.microsoft.com/office/powerpoint/2010/main" val="7495529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pPr>
              <a:defRPr/>
            </a:pPr>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7927FC21-91B3-4F19-A8F0-33CB94BDEB66}" type="slidenum">
              <a:rPr lang="ja-JP" altLang="en-US"/>
              <a:pPr>
                <a:defRPr/>
              </a:pPr>
              <a:t>‹#›</a:t>
            </a:fld>
            <a:endParaRPr lang="ja-JP" altLang="en-US"/>
          </a:p>
        </p:txBody>
      </p:sp>
    </p:spTree>
    <p:extLst>
      <p:ext uri="{BB962C8B-B14F-4D97-AF65-F5344CB8AC3E}">
        <p14:creationId xmlns:p14="http://schemas.microsoft.com/office/powerpoint/2010/main" val="18938890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8" y="273051"/>
            <a:ext cx="3259138"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873500" y="273155"/>
            <a:ext cx="553720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95308" y="1435113"/>
            <a:ext cx="3259138" cy="4691063"/>
          </a:xfrm>
        </p:spPr>
        <p:txBody>
          <a:bodyPr/>
          <a:lstStyle>
            <a:lvl1pPr marL="0" indent="0">
              <a:buNone/>
              <a:defRPr sz="1400"/>
            </a:lvl1pPr>
            <a:lvl2pPr marL="456765" indent="0">
              <a:buNone/>
              <a:defRPr sz="1200"/>
            </a:lvl2pPr>
            <a:lvl3pPr marL="913530" indent="0">
              <a:buNone/>
              <a:defRPr sz="1000"/>
            </a:lvl3pPr>
            <a:lvl4pPr marL="1370294" indent="0">
              <a:buNone/>
              <a:defRPr sz="900"/>
            </a:lvl4pPr>
            <a:lvl5pPr marL="1827056" indent="0">
              <a:buNone/>
              <a:defRPr sz="900"/>
            </a:lvl5pPr>
            <a:lvl6pPr marL="2283820" indent="0">
              <a:buNone/>
              <a:defRPr sz="900"/>
            </a:lvl6pPr>
            <a:lvl7pPr marL="2740583" indent="0">
              <a:buNone/>
              <a:defRPr sz="900"/>
            </a:lvl7pPr>
            <a:lvl8pPr marL="3197348" indent="0">
              <a:buNone/>
              <a:defRPr sz="900"/>
            </a:lvl8pPr>
            <a:lvl9pPr marL="3654113" indent="0">
              <a:buNone/>
              <a:defRPr sz="900"/>
            </a:lvl9pPr>
          </a:lstStyle>
          <a:p>
            <a:pPr lvl="0"/>
            <a:r>
              <a:rPr lang="ja-JP" altLang="en-US"/>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C8D44B26-98E6-4542-9F1A-98E31B9E2536}" type="slidenum">
              <a:rPr lang="ja-JP" altLang="en-US"/>
              <a:pPr>
                <a:defRPr/>
              </a:pPr>
              <a:t>‹#›</a:t>
            </a:fld>
            <a:endParaRPr lang="ja-JP" altLang="en-US"/>
          </a:p>
        </p:txBody>
      </p:sp>
    </p:spTree>
    <p:extLst>
      <p:ext uri="{BB962C8B-B14F-4D97-AF65-F5344CB8AC3E}">
        <p14:creationId xmlns:p14="http://schemas.microsoft.com/office/powerpoint/2010/main" val="277091280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519" y="4800601"/>
            <a:ext cx="59436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941519" y="612775"/>
            <a:ext cx="5943600" cy="4114800"/>
          </a:xfrm>
        </p:spPr>
        <p:txBody>
          <a:bodyPr rtlCol="0">
            <a:normAutofit/>
          </a:bodyPr>
          <a:lstStyle>
            <a:lvl1pPr marL="0" indent="0">
              <a:buNone/>
              <a:defRPr sz="3200"/>
            </a:lvl1pPr>
            <a:lvl2pPr marL="456765" indent="0">
              <a:buNone/>
              <a:defRPr sz="2800"/>
            </a:lvl2pPr>
            <a:lvl3pPr marL="913530" indent="0">
              <a:buNone/>
              <a:defRPr sz="2400"/>
            </a:lvl3pPr>
            <a:lvl4pPr marL="1370294" indent="0">
              <a:buNone/>
              <a:defRPr sz="2000"/>
            </a:lvl4pPr>
            <a:lvl5pPr marL="1827056" indent="0">
              <a:buNone/>
              <a:defRPr sz="2000"/>
            </a:lvl5pPr>
            <a:lvl6pPr marL="2283820" indent="0">
              <a:buNone/>
              <a:defRPr sz="2000"/>
            </a:lvl6pPr>
            <a:lvl7pPr marL="2740583" indent="0">
              <a:buNone/>
              <a:defRPr sz="2000"/>
            </a:lvl7pPr>
            <a:lvl8pPr marL="3197348" indent="0">
              <a:buNone/>
              <a:defRPr sz="2000"/>
            </a:lvl8pPr>
            <a:lvl9pPr marL="3654113"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941519" y="5367339"/>
            <a:ext cx="5943600" cy="804862"/>
          </a:xfrm>
        </p:spPr>
        <p:txBody>
          <a:bodyPr/>
          <a:lstStyle>
            <a:lvl1pPr marL="0" indent="0">
              <a:buNone/>
              <a:defRPr sz="1400"/>
            </a:lvl1pPr>
            <a:lvl2pPr marL="456765" indent="0">
              <a:buNone/>
              <a:defRPr sz="1200"/>
            </a:lvl2pPr>
            <a:lvl3pPr marL="913530" indent="0">
              <a:buNone/>
              <a:defRPr sz="1000"/>
            </a:lvl3pPr>
            <a:lvl4pPr marL="1370294" indent="0">
              <a:buNone/>
              <a:defRPr sz="900"/>
            </a:lvl4pPr>
            <a:lvl5pPr marL="1827056" indent="0">
              <a:buNone/>
              <a:defRPr sz="900"/>
            </a:lvl5pPr>
            <a:lvl6pPr marL="2283820" indent="0">
              <a:buNone/>
              <a:defRPr sz="900"/>
            </a:lvl6pPr>
            <a:lvl7pPr marL="2740583" indent="0">
              <a:buNone/>
              <a:defRPr sz="900"/>
            </a:lvl7pPr>
            <a:lvl8pPr marL="3197348" indent="0">
              <a:buNone/>
              <a:defRPr sz="900"/>
            </a:lvl8pPr>
            <a:lvl9pPr marL="3654113" indent="0">
              <a:buNone/>
              <a:defRPr sz="900"/>
            </a:lvl9pPr>
          </a:lstStyle>
          <a:p>
            <a:pPr lvl="0"/>
            <a:r>
              <a:rPr lang="ja-JP" altLang="en-US"/>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8CF38E5C-447E-450A-B539-E923CA594EF5}" type="slidenum">
              <a:rPr lang="ja-JP" altLang="en-US"/>
              <a:pPr>
                <a:defRPr/>
              </a:pPr>
              <a:t>‹#›</a:t>
            </a:fld>
            <a:endParaRPr lang="ja-JP" altLang="en-US"/>
          </a:p>
        </p:txBody>
      </p:sp>
    </p:spTree>
    <p:extLst>
      <p:ext uri="{BB962C8B-B14F-4D97-AF65-F5344CB8AC3E}">
        <p14:creationId xmlns:p14="http://schemas.microsoft.com/office/powerpoint/2010/main" val="81022087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pPr>
              <a:defRPr/>
            </a:pPr>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10BCC721-A4A1-47FC-84D4-D30B487F12E8}" type="slidenum">
              <a:rPr lang="ja-JP" altLang="en-US"/>
              <a:pPr>
                <a:defRPr/>
              </a:pPr>
              <a:t>‹#›</a:t>
            </a:fld>
            <a:endParaRPr lang="ja-JP" altLang="en-US"/>
          </a:p>
        </p:txBody>
      </p:sp>
    </p:spTree>
    <p:extLst>
      <p:ext uri="{BB962C8B-B14F-4D97-AF65-F5344CB8AC3E}">
        <p14:creationId xmlns:p14="http://schemas.microsoft.com/office/powerpoint/2010/main" val="410806062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1" y="274741"/>
            <a:ext cx="2228850" cy="5851525"/>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495308" y="274741"/>
            <a:ext cx="6534150" cy="58515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pPr>
              <a:defRPr/>
            </a:pPr>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D01C2A9D-155F-4581-93D8-F882B634D35D}" type="slidenum">
              <a:rPr lang="ja-JP" altLang="en-US"/>
              <a:pPr>
                <a:defRPr/>
              </a:pPr>
              <a:t>‹#›</a:t>
            </a:fld>
            <a:endParaRPr lang="ja-JP" altLang="en-US"/>
          </a:p>
        </p:txBody>
      </p:sp>
    </p:spTree>
    <p:extLst>
      <p:ext uri="{BB962C8B-B14F-4D97-AF65-F5344CB8AC3E}">
        <p14:creationId xmlns:p14="http://schemas.microsoft.com/office/powerpoint/2010/main" val="167167043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Tree>
    <p:extLst>
      <p:ext uri="{BB962C8B-B14F-4D97-AF65-F5344CB8AC3E}">
        <p14:creationId xmlns:p14="http://schemas.microsoft.com/office/powerpoint/2010/main" val="21945611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spTree>
    <p:extLst>
      <p:ext uri="{BB962C8B-B14F-4D97-AF65-F5344CB8AC3E}">
        <p14:creationId xmlns:p14="http://schemas.microsoft.com/office/powerpoint/2010/main" val="359675141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A8C76789-872A-42B3-BD2A-A3F1A598991E}" type="datetime1">
              <a:rPr kumimoji="1" lang="ja-JP" altLang="en-US" smtClean="0"/>
              <a:t>2022/7/26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a:xfrm>
            <a:off x="7600512" y="6492875"/>
            <a:ext cx="2311400" cy="365125"/>
          </a:xfrm>
        </p:spPr>
        <p:txBody>
          <a:bodyPr/>
          <a:lstStyle>
            <a:lvl1pPr>
              <a:defRPr sz="1600">
                <a:solidFill>
                  <a:schemeClr val="tx1"/>
                </a:solidFill>
                <a:latin typeface="HGSｺﾞｼｯｸM" panose="020B0600000000000000" pitchFamily="50" charset="-128"/>
                <a:ea typeface="HGSｺﾞｼｯｸM" panose="020B0600000000000000" pitchFamily="50" charset="-128"/>
              </a:defRPr>
            </a:lvl1pPr>
          </a:lstStyle>
          <a:p>
            <a:fld id="{E9B00280-1156-4F3D-B9A1-59ED7D6231FD}" type="slidenum">
              <a:rPr lang="ja-JP" altLang="en-US" smtClean="0"/>
              <a:pPr/>
              <a:t>‹#›</a:t>
            </a:fld>
            <a:endParaRPr lang="ja-JP" altLang="en-US" dirty="0"/>
          </a:p>
        </p:txBody>
      </p:sp>
    </p:spTree>
    <p:extLst>
      <p:ext uri="{BB962C8B-B14F-4D97-AF65-F5344CB8AC3E}">
        <p14:creationId xmlns:p14="http://schemas.microsoft.com/office/powerpoint/2010/main" val="88848849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FB4EE5B-2BFA-41C3-A49D-E7954ACE751B}" type="datetime1">
              <a:rPr kumimoji="1" lang="ja-JP" altLang="en-US" smtClean="0"/>
              <a:t>2022/7/26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a:xfrm>
            <a:off x="7594600" y="6453336"/>
            <a:ext cx="2311400" cy="365125"/>
          </a:xfrm>
        </p:spPr>
        <p:txBody>
          <a:bodyPr/>
          <a:lstStyle>
            <a:lvl1pPr>
              <a:defRPr sz="1600">
                <a:solidFill>
                  <a:schemeClr val="tx1"/>
                </a:solidFill>
                <a:latin typeface="HGSｺﾞｼｯｸM" panose="020B0600000000000000" pitchFamily="50" charset="-128"/>
                <a:ea typeface="HGSｺﾞｼｯｸM" panose="020B0600000000000000" pitchFamily="50" charset="-128"/>
              </a:defRPr>
            </a:lvl1pPr>
          </a:lstStyle>
          <a:p>
            <a:fld id="{E9B00280-1156-4F3D-B9A1-59ED7D6231FD}" type="slidenum">
              <a:rPr lang="ja-JP" altLang="en-US" smtClean="0"/>
              <a:pPr/>
              <a:t>‹#›</a:t>
            </a:fld>
            <a:endParaRPr lang="ja-JP" altLang="en-US" dirty="0"/>
          </a:p>
        </p:txBody>
      </p:sp>
    </p:spTree>
    <p:extLst>
      <p:ext uri="{BB962C8B-B14F-4D97-AF65-F5344CB8AC3E}">
        <p14:creationId xmlns:p14="http://schemas.microsoft.com/office/powerpoint/2010/main" val="358682250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41CC0947-E271-4DD8-8F83-6C995575BD25}" type="datetime1">
              <a:rPr kumimoji="1" lang="ja-JP" altLang="en-US" smtClean="0"/>
              <a:t>2022/7/26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9B00280-1156-4F3D-B9A1-59ED7D6231FD}" type="slidenum">
              <a:rPr kumimoji="1" lang="ja-JP" altLang="en-US" smtClean="0"/>
              <a:t>‹#›</a:t>
            </a:fld>
            <a:endParaRPr kumimoji="1" lang="ja-JP" altLang="en-US"/>
          </a:p>
        </p:txBody>
      </p:sp>
    </p:spTree>
    <p:extLst>
      <p:ext uri="{BB962C8B-B14F-4D97-AF65-F5344CB8AC3E}">
        <p14:creationId xmlns:p14="http://schemas.microsoft.com/office/powerpoint/2010/main" val="29587171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536575" y="1600201"/>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448300" y="1600201"/>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D7EFFA8E-6375-4F9C-B9F7-6CA29D925A4A}" type="datetime1">
              <a:rPr kumimoji="1" lang="ja-JP" altLang="en-US" smtClean="0"/>
              <a:t>2022/7/26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9B00280-1156-4F3D-B9A1-59ED7D6231FD}" type="slidenum">
              <a:rPr kumimoji="1" lang="ja-JP" altLang="en-US" smtClean="0"/>
              <a:t>‹#›</a:t>
            </a:fld>
            <a:endParaRPr kumimoji="1" lang="ja-JP" altLang="en-US"/>
          </a:p>
        </p:txBody>
      </p:sp>
    </p:spTree>
    <p:extLst>
      <p:ext uri="{BB962C8B-B14F-4D97-AF65-F5344CB8AC3E}">
        <p14:creationId xmlns:p14="http://schemas.microsoft.com/office/powerpoint/2010/main" val="24106367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639" y="4407147"/>
            <a:ext cx="84201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82639" y="2906732"/>
            <a:ext cx="8420100" cy="1500187"/>
          </a:xfrm>
        </p:spPr>
        <p:txBody>
          <a:bodyPr anchor="b"/>
          <a:lstStyle>
            <a:lvl1pPr marL="0" indent="0">
              <a:buNone/>
              <a:defRPr sz="2000">
                <a:solidFill>
                  <a:schemeClr val="tx1">
                    <a:tint val="75000"/>
                  </a:schemeClr>
                </a:solidFill>
              </a:defRPr>
            </a:lvl1pPr>
            <a:lvl2pPr marL="456765" indent="0">
              <a:buNone/>
              <a:defRPr sz="1800">
                <a:solidFill>
                  <a:schemeClr val="tx1">
                    <a:tint val="75000"/>
                  </a:schemeClr>
                </a:solidFill>
              </a:defRPr>
            </a:lvl2pPr>
            <a:lvl3pPr marL="913530" indent="0">
              <a:buNone/>
              <a:defRPr sz="1600">
                <a:solidFill>
                  <a:schemeClr val="tx1">
                    <a:tint val="75000"/>
                  </a:schemeClr>
                </a:solidFill>
              </a:defRPr>
            </a:lvl3pPr>
            <a:lvl4pPr marL="1370294" indent="0">
              <a:buNone/>
              <a:defRPr sz="1400">
                <a:solidFill>
                  <a:schemeClr val="tx1">
                    <a:tint val="75000"/>
                  </a:schemeClr>
                </a:solidFill>
              </a:defRPr>
            </a:lvl4pPr>
            <a:lvl5pPr marL="1827056" indent="0">
              <a:buNone/>
              <a:defRPr sz="1400">
                <a:solidFill>
                  <a:schemeClr val="tx1">
                    <a:tint val="75000"/>
                  </a:schemeClr>
                </a:solidFill>
              </a:defRPr>
            </a:lvl5pPr>
            <a:lvl6pPr marL="2283820" indent="0">
              <a:buNone/>
              <a:defRPr sz="1400">
                <a:solidFill>
                  <a:schemeClr val="tx1">
                    <a:tint val="75000"/>
                  </a:schemeClr>
                </a:solidFill>
              </a:defRPr>
            </a:lvl6pPr>
            <a:lvl7pPr marL="2740583" indent="0">
              <a:buNone/>
              <a:defRPr sz="1400">
                <a:solidFill>
                  <a:schemeClr val="tx1">
                    <a:tint val="75000"/>
                  </a:schemeClr>
                </a:solidFill>
              </a:defRPr>
            </a:lvl7pPr>
            <a:lvl8pPr marL="3197348" indent="0">
              <a:buNone/>
              <a:defRPr sz="1400">
                <a:solidFill>
                  <a:schemeClr val="tx1">
                    <a:tint val="75000"/>
                  </a:schemeClr>
                </a:solidFill>
              </a:defRPr>
            </a:lvl8pPr>
            <a:lvl9pPr marL="3654113" indent="0">
              <a:buNone/>
              <a:defRPr sz="1400">
                <a:solidFill>
                  <a:schemeClr val="tx1">
                    <a:tint val="75000"/>
                  </a:schemeClr>
                </a:solidFill>
              </a:defRPr>
            </a:lvl9pPr>
          </a:lstStyle>
          <a:p>
            <a:pPr lvl="0"/>
            <a:r>
              <a:rPr lang="ja-JP" altLang="en-US"/>
              <a:t>マスタ テキストの書式設定</a:t>
            </a:r>
          </a:p>
        </p:txBody>
      </p:sp>
      <p:sp>
        <p:nvSpPr>
          <p:cNvPr id="4" name="日付プレースホルダ 3"/>
          <p:cNvSpPr>
            <a:spLocks noGrp="1"/>
          </p:cNvSpPr>
          <p:nvPr>
            <p:ph type="dt" sz="half" idx="10"/>
          </p:nvPr>
        </p:nvSpPr>
        <p:spPr/>
        <p:txBody>
          <a:bodyPr/>
          <a:lstStyle>
            <a:lvl1pPr>
              <a:defRPr/>
            </a:lvl1pPr>
          </a:lstStyle>
          <a:p>
            <a:pPr>
              <a:defRPr/>
            </a:pPr>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07153662-4345-479E-9336-EE273FB7EEA5}" type="slidenum">
              <a:rPr lang="ja-JP" altLang="en-US"/>
              <a:pPr>
                <a:defRPr/>
              </a:pPr>
              <a:t>‹#›</a:t>
            </a:fld>
            <a:endParaRPr lang="ja-JP" altLang="en-US"/>
          </a:p>
        </p:txBody>
      </p:sp>
    </p:spTree>
    <p:extLst>
      <p:ext uri="{BB962C8B-B14F-4D97-AF65-F5344CB8AC3E}">
        <p14:creationId xmlns:p14="http://schemas.microsoft.com/office/powerpoint/2010/main" val="219970292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31BE0710-2F20-4618-A40C-E1BC4032D403}" type="datetime1">
              <a:rPr kumimoji="1" lang="ja-JP" altLang="en-US" smtClean="0"/>
              <a:t>2022/7/26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E9B00280-1156-4F3D-B9A1-59ED7D6231FD}" type="slidenum">
              <a:rPr kumimoji="1" lang="ja-JP" altLang="en-US" smtClean="0"/>
              <a:t>‹#›</a:t>
            </a:fld>
            <a:endParaRPr kumimoji="1" lang="ja-JP" altLang="en-US"/>
          </a:p>
        </p:txBody>
      </p:sp>
    </p:spTree>
    <p:extLst>
      <p:ext uri="{BB962C8B-B14F-4D97-AF65-F5344CB8AC3E}">
        <p14:creationId xmlns:p14="http://schemas.microsoft.com/office/powerpoint/2010/main" val="88146313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531DBCEB-F24E-4984-B0CE-EFD8DC84614C}" type="datetime1">
              <a:rPr kumimoji="1" lang="ja-JP" altLang="en-US" smtClean="0"/>
              <a:t>2022/7/26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E9B00280-1156-4F3D-B9A1-59ED7D6231FD}" type="slidenum">
              <a:rPr kumimoji="1" lang="ja-JP" altLang="en-US" smtClean="0"/>
              <a:t>‹#›</a:t>
            </a:fld>
            <a:endParaRPr kumimoji="1" lang="ja-JP" altLang="en-US"/>
          </a:p>
        </p:txBody>
      </p:sp>
    </p:spTree>
    <p:extLst>
      <p:ext uri="{BB962C8B-B14F-4D97-AF65-F5344CB8AC3E}">
        <p14:creationId xmlns:p14="http://schemas.microsoft.com/office/powerpoint/2010/main" val="3032895204"/>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12F15384-BFE2-469A-B5A1-FDE77CA766D1}" type="datetime1">
              <a:rPr kumimoji="1" lang="ja-JP" altLang="en-US" smtClean="0"/>
              <a:t>2022/7/26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E9B00280-1156-4F3D-B9A1-59ED7D6231FD}" type="slidenum">
              <a:rPr kumimoji="1" lang="ja-JP" altLang="en-US" smtClean="0"/>
              <a:t>‹#›</a:t>
            </a:fld>
            <a:endParaRPr kumimoji="1" lang="ja-JP" altLang="en-US"/>
          </a:p>
        </p:txBody>
      </p:sp>
    </p:spTree>
    <p:extLst>
      <p:ext uri="{BB962C8B-B14F-4D97-AF65-F5344CB8AC3E}">
        <p14:creationId xmlns:p14="http://schemas.microsoft.com/office/powerpoint/2010/main" val="812472408"/>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175C99AD-C68B-4E6C-9749-44DE6B26E529}" type="datetime1">
              <a:rPr kumimoji="1" lang="ja-JP" altLang="en-US" smtClean="0"/>
              <a:t>2022/7/26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9B00280-1156-4F3D-B9A1-59ED7D6231FD}" type="slidenum">
              <a:rPr kumimoji="1" lang="ja-JP" altLang="en-US" smtClean="0"/>
              <a:t>‹#›</a:t>
            </a:fld>
            <a:endParaRPr kumimoji="1" lang="ja-JP" altLang="en-US"/>
          </a:p>
        </p:txBody>
      </p:sp>
    </p:spTree>
    <p:extLst>
      <p:ext uri="{BB962C8B-B14F-4D97-AF65-F5344CB8AC3E}">
        <p14:creationId xmlns:p14="http://schemas.microsoft.com/office/powerpoint/2010/main" val="3107101522"/>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3D073E20-8C23-4762-B0A4-CBA3F70574A5}" type="datetime1">
              <a:rPr kumimoji="1" lang="ja-JP" altLang="en-US" smtClean="0"/>
              <a:t>2022/7/26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9B00280-1156-4F3D-B9A1-59ED7D6231FD}" type="slidenum">
              <a:rPr kumimoji="1" lang="ja-JP" altLang="en-US" smtClean="0"/>
              <a:t>‹#›</a:t>
            </a:fld>
            <a:endParaRPr kumimoji="1" lang="ja-JP" altLang="en-US"/>
          </a:p>
        </p:txBody>
      </p:sp>
    </p:spTree>
    <p:extLst>
      <p:ext uri="{BB962C8B-B14F-4D97-AF65-F5344CB8AC3E}">
        <p14:creationId xmlns:p14="http://schemas.microsoft.com/office/powerpoint/2010/main" val="113663069"/>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4EA4A84-917D-4E00-B9DB-95795FA71C63}" type="datetime1">
              <a:rPr kumimoji="1" lang="ja-JP" altLang="en-US" smtClean="0"/>
              <a:t>2022/7/26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9B00280-1156-4F3D-B9A1-59ED7D6231FD}" type="slidenum">
              <a:rPr kumimoji="1" lang="ja-JP" altLang="en-US" smtClean="0"/>
              <a:t>‹#›</a:t>
            </a:fld>
            <a:endParaRPr kumimoji="1" lang="ja-JP" altLang="en-US"/>
          </a:p>
        </p:txBody>
      </p:sp>
    </p:spTree>
    <p:extLst>
      <p:ext uri="{BB962C8B-B14F-4D97-AF65-F5344CB8AC3E}">
        <p14:creationId xmlns:p14="http://schemas.microsoft.com/office/powerpoint/2010/main" val="1704482294"/>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780337" y="274639"/>
            <a:ext cx="2414588"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536575" y="274639"/>
            <a:ext cx="7078663"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3758CD3-78AC-489B-94E3-A81F635960F1}" type="datetime1">
              <a:rPr kumimoji="1" lang="ja-JP" altLang="en-US" smtClean="0"/>
              <a:t>2022/7/26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9B00280-1156-4F3D-B9A1-59ED7D6231FD}" type="slidenum">
              <a:rPr kumimoji="1" lang="ja-JP" altLang="en-US" smtClean="0"/>
              <a:t>‹#›</a:t>
            </a:fld>
            <a:endParaRPr kumimoji="1" lang="ja-JP" altLang="en-US"/>
          </a:p>
        </p:txBody>
      </p:sp>
    </p:spTree>
    <p:extLst>
      <p:ext uri="{BB962C8B-B14F-4D97-AF65-F5344CB8AC3E}">
        <p14:creationId xmlns:p14="http://schemas.microsoft.com/office/powerpoint/2010/main" val="3624651677"/>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userDrawn="1">
  <p:cSld name="1_タイトルとコンテンツ">
    <p:spTree>
      <p:nvGrpSpPr>
        <p:cNvPr id="1" name=""/>
        <p:cNvGrpSpPr/>
        <p:nvPr/>
      </p:nvGrpSpPr>
      <p:grpSpPr>
        <a:xfrm>
          <a:off x="0" y="0"/>
          <a:ext cx="0" cy="0"/>
          <a:chOff x="0" y="0"/>
          <a:chExt cx="0" cy="0"/>
        </a:xfrm>
      </p:grpSpPr>
    </p:spTree>
    <p:extLst>
      <p:ext uri="{BB962C8B-B14F-4D97-AF65-F5344CB8AC3E}">
        <p14:creationId xmlns:p14="http://schemas.microsoft.com/office/powerpoint/2010/main" val="3077885415"/>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objAndTwoObj">
  <p:cSld name="タイトル、コンテンツ、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4" y="274638"/>
            <a:ext cx="8915400" cy="1143000"/>
          </a:xfrm>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95304" y="1600224"/>
            <a:ext cx="4375150" cy="4525963"/>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quarter" idx="2"/>
          </p:nvPr>
        </p:nvSpPr>
        <p:spPr>
          <a:xfrm>
            <a:off x="5035550" y="1600200"/>
            <a:ext cx="4375150" cy="2185988"/>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コンテンツ プレースホルダ 4"/>
          <p:cNvSpPr>
            <a:spLocks noGrp="1"/>
          </p:cNvSpPr>
          <p:nvPr>
            <p:ph sz="quarter" idx="3"/>
          </p:nvPr>
        </p:nvSpPr>
        <p:spPr>
          <a:xfrm>
            <a:off x="5035550" y="3938599"/>
            <a:ext cx="4375150" cy="2187575"/>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6" name="Rectangle 4"/>
          <p:cNvSpPr>
            <a:spLocks noGrp="1" noChangeArrowheads="1"/>
          </p:cNvSpPr>
          <p:nvPr>
            <p:ph type="dt" sz="half" idx="10"/>
          </p:nvPr>
        </p:nvSpPr>
        <p:spPr>
          <a:ln/>
        </p:spPr>
        <p:txBody>
          <a:bodyPr/>
          <a:lstStyle>
            <a:lvl1pPr>
              <a:defRPr/>
            </a:lvl1pPr>
          </a:lstStyle>
          <a:p>
            <a:pPr>
              <a:defRPr/>
            </a:pPr>
            <a:fld id="{F459DAA2-4A88-4AA8-9EB6-CEEC9BC0D7B4}" type="datetime1">
              <a:rPr lang="ja-JP" altLang="en-US" smtClean="0">
                <a:solidFill>
                  <a:srgbClr val="000000"/>
                </a:solidFill>
              </a:rPr>
              <a:pPr>
                <a:defRPr/>
              </a:pPr>
              <a:t>2022/7/26</a:t>
            </a:fld>
            <a:endParaRPr lang="en-US" altLang="ja-JP" dirty="0">
              <a:solidFill>
                <a:srgbClr val="000000"/>
              </a:solidFill>
            </a:endParaRPr>
          </a:p>
        </p:txBody>
      </p:sp>
      <p:sp>
        <p:nvSpPr>
          <p:cNvPr id="7"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8" name="Rectangle 6"/>
          <p:cNvSpPr>
            <a:spLocks noGrp="1" noChangeArrowheads="1"/>
          </p:cNvSpPr>
          <p:nvPr>
            <p:ph type="sldNum" sz="quarter" idx="12"/>
          </p:nvPr>
        </p:nvSpPr>
        <p:spPr>
          <a:ln/>
        </p:spPr>
        <p:txBody>
          <a:bodyPr/>
          <a:lstStyle>
            <a:lvl1pPr>
              <a:defRPr/>
            </a:lvl1pPr>
          </a:lstStyle>
          <a:p>
            <a:pPr>
              <a:defRPr/>
            </a:pPr>
            <a:fld id="{4B0CF8B5-1365-451C-AF10-65EAEA97D1D4}"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3254328940"/>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cSld name="Empty no Footer">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67BBD710-9CAD-4072-897C-0F10F8A0D881}" type="datetime1">
              <a:rPr kumimoji="1" lang="ja-JP" altLang="en-US" smtClean="0"/>
              <a:t>2022/7/26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E9B00280-1156-4F3D-B9A1-59ED7D6231FD}" type="slidenum">
              <a:rPr lang="ja-JP" altLang="en-US" smtClean="0"/>
              <a:pPr/>
              <a:t>‹#›</a:t>
            </a:fld>
            <a:endParaRPr lang="ja-JP" altLang="en-US" dirty="0"/>
          </a:p>
        </p:txBody>
      </p:sp>
    </p:spTree>
    <p:extLst>
      <p:ext uri="{BB962C8B-B14F-4D97-AF65-F5344CB8AC3E}">
        <p14:creationId xmlns:p14="http://schemas.microsoft.com/office/powerpoint/2010/main" val="10815421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95316" y="1600225"/>
            <a:ext cx="4381501"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5029214" y="1600225"/>
            <a:ext cx="4381501"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 3"/>
          <p:cNvSpPr>
            <a:spLocks noGrp="1"/>
          </p:cNvSpPr>
          <p:nvPr>
            <p:ph type="dt" sz="half" idx="10"/>
          </p:nvPr>
        </p:nvSpPr>
        <p:spPr/>
        <p:txBody>
          <a:bodyPr/>
          <a:lstStyle>
            <a:lvl1pPr>
              <a:defRPr/>
            </a:lvl1pPr>
          </a:lstStyle>
          <a:p>
            <a:pPr>
              <a:defRPr/>
            </a:pPr>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7E5A368D-6E68-43C4-B3DC-2055BDBA62B0}" type="slidenum">
              <a:rPr lang="ja-JP" altLang="en-US"/>
              <a:pPr>
                <a:defRPr/>
              </a:pPr>
              <a:t>‹#›</a:t>
            </a:fld>
            <a:endParaRPr lang="ja-JP" altLang="en-US"/>
          </a:p>
        </p:txBody>
      </p:sp>
    </p:spTree>
    <p:extLst>
      <p:ext uri="{BB962C8B-B14F-4D97-AF65-F5344CB8AC3E}">
        <p14:creationId xmlns:p14="http://schemas.microsoft.com/office/powerpoint/2010/main" val="2749382759"/>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userDrawn="1">
  <p:cSld name="1_タイトル スライド">
    <p:spTree>
      <p:nvGrpSpPr>
        <p:cNvPr id="1" name=""/>
        <p:cNvGrpSpPr/>
        <p:nvPr/>
      </p:nvGrpSpPr>
      <p:grpSpPr>
        <a:xfrm>
          <a:off x="0" y="0"/>
          <a:ext cx="0" cy="0"/>
          <a:chOff x="0" y="0"/>
          <a:chExt cx="0" cy="0"/>
        </a:xfrm>
      </p:grpSpPr>
    </p:spTree>
    <p:extLst>
      <p:ext uri="{BB962C8B-B14F-4D97-AF65-F5344CB8AC3E}">
        <p14:creationId xmlns:p14="http://schemas.microsoft.com/office/powerpoint/2010/main" val="37369595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95378" y="1535113"/>
            <a:ext cx="4376737" cy="639762"/>
          </a:xfrm>
        </p:spPr>
        <p:txBody>
          <a:bodyPr anchor="b"/>
          <a:lstStyle>
            <a:lvl1pPr marL="0" indent="0">
              <a:buNone/>
              <a:defRPr sz="2400" b="1"/>
            </a:lvl1pPr>
            <a:lvl2pPr marL="456765" indent="0">
              <a:buNone/>
              <a:defRPr sz="2000" b="1"/>
            </a:lvl2pPr>
            <a:lvl3pPr marL="913530" indent="0">
              <a:buNone/>
              <a:defRPr sz="1800" b="1"/>
            </a:lvl3pPr>
            <a:lvl4pPr marL="1370294" indent="0">
              <a:buNone/>
              <a:defRPr sz="1600" b="1"/>
            </a:lvl4pPr>
            <a:lvl5pPr marL="1827056" indent="0">
              <a:buNone/>
              <a:defRPr sz="1600" b="1"/>
            </a:lvl5pPr>
            <a:lvl6pPr marL="2283820" indent="0">
              <a:buNone/>
              <a:defRPr sz="1600" b="1"/>
            </a:lvl6pPr>
            <a:lvl7pPr marL="2740583" indent="0">
              <a:buNone/>
              <a:defRPr sz="1600" b="1"/>
            </a:lvl7pPr>
            <a:lvl8pPr marL="3197348" indent="0">
              <a:buNone/>
              <a:defRPr sz="1600" b="1"/>
            </a:lvl8pPr>
            <a:lvl9pPr marL="3654113"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95378" y="2174875"/>
            <a:ext cx="437673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5032415" y="1535113"/>
            <a:ext cx="4378325" cy="639762"/>
          </a:xfrm>
        </p:spPr>
        <p:txBody>
          <a:bodyPr anchor="b"/>
          <a:lstStyle>
            <a:lvl1pPr marL="0" indent="0">
              <a:buNone/>
              <a:defRPr sz="2400" b="1"/>
            </a:lvl1pPr>
            <a:lvl2pPr marL="456765" indent="0">
              <a:buNone/>
              <a:defRPr sz="2000" b="1"/>
            </a:lvl2pPr>
            <a:lvl3pPr marL="913530" indent="0">
              <a:buNone/>
              <a:defRPr sz="1800" b="1"/>
            </a:lvl3pPr>
            <a:lvl4pPr marL="1370294" indent="0">
              <a:buNone/>
              <a:defRPr sz="1600" b="1"/>
            </a:lvl4pPr>
            <a:lvl5pPr marL="1827056" indent="0">
              <a:buNone/>
              <a:defRPr sz="1600" b="1"/>
            </a:lvl5pPr>
            <a:lvl6pPr marL="2283820" indent="0">
              <a:buNone/>
              <a:defRPr sz="1600" b="1"/>
            </a:lvl6pPr>
            <a:lvl7pPr marL="2740583" indent="0">
              <a:buNone/>
              <a:defRPr sz="1600" b="1"/>
            </a:lvl7pPr>
            <a:lvl8pPr marL="3197348" indent="0">
              <a:buNone/>
              <a:defRPr sz="1600" b="1"/>
            </a:lvl8pPr>
            <a:lvl9pPr marL="3654113"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5032415" y="2174875"/>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 3"/>
          <p:cNvSpPr>
            <a:spLocks noGrp="1"/>
          </p:cNvSpPr>
          <p:nvPr>
            <p:ph type="dt" sz="half" idx="10"/>
          </p:nvPr>
        </p:nvSpPr>
        <p:spPr/>
        <p:txBody>
          <a:bodyPr/>
          <a:lstStyle>
            <a:lvl1pPr>
              <a:defRPr/>
            </a:lvl1pPr>
          </a:lstStyle>
          <a:p>
            <a:pPr>
              <a:defRPr/>
            </a:pPr>
            <a:endParaRPr lang="ja-JP" altLang="en-US"/>
          </a:p>
        </p:txBody>
      </p:sp>
      <p:sp>
        <p:nvSpPr>
          <p:cNvPr id="8"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 5"/>
          <p:cNvSpPr>
            <a:spLocks noGrp="1"/>
          </p:cNvSpPr>
          <p:nvPr>
            <p:ph type="sldNum" sz="quarter" idx="12"/>
          </p:nvPr>
        </p:nvSpPr>
        <p:spPr/>
        <p:txBody>
          <a:bodyPr/>
          <a:lstStyle>
            <a:lvl1pPr>
              <a:defRPr/>
            </a:lvl1pPr>
          </a:lstStyle>
          <a:p>
            <a:pPr>
              <a:defRPr/>
            </a:pPr>
            <a:fld id="{2ACD8FFA-65AF-47D8-A52A-7620F143662C}" type="slidenum">
              <a:rPr lang="ja-JP" altLang="en-US"/>
              <a:pPr>
                <a:defRPr/>
              </a:pPr>
              <a:t>‹#›</a:t>
            </a:fld>
            <a:endParaRPr lang="ja-JP" altLang="en-US"/>
          </a:p>
        </p:txBody>
      </p:sp>
    </p:spTree>
    <p:extLst>
      <p:ext uri="{BB962C8B-B14F-4D97-AF65-F5344CB8AC3E}">
        <p14:creationId xmlns:p14="http://schemas.microsoft.com/office/powerpoint/2010/main" val="26068278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日付プレースホルダ 3"/>
          <p:cNvSpPr>
            <a:spLocks noGrp="1"/>
          </p:cNvSpPr>
          <p:nvPr>
            <p:ph type="dt" sz="half" idx="10"/>
          </p:nvPr>
        </p:nvSpPr>
        <p:spPr/>
        <p:txBody>
          <a:bodyPr/>
          <a:lstStyle>
            <a:lvl1pPr>
              <a:defRPr/>
            </a:lvl1pPr>
          </a:lstStyle>
          <a:p>
            <a:pPr>
              <a:defRPr/>
            </a:pPr>
            <a:endParaRPr lang="ja-JP" altLang="en-US"/>
          </a:p>
        </p:txBody>
      </p:sp>
      <p:sp>
        <p:nvSpPr>
          <p:cNvPr id="4"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 5"/>
          <p:cNvSpPr>
            <a:spLocks noGrp="1"/>
          </p:cNvSpPr>
          <p:nvPr>
            <p:ph type="sldNum" sz="quarter" idx="12"/>
          </p:nvPr>
        </p:nvSpPr>
        <p:spPr/>
        <p:txBody>
          <a:bodyPr/>
          <a:lstStyle>
            <a:lvl1pPr>
              <a:defRPr/>
            </a:lvl1pPr>
          </a:lstStyle>
          <a:p>
            <a:pPr>
              <a:defRPr/>
            </a:pPr>
            <a:fld id="{ECEF0CBE-0F8C-40F0-9476-432036EB1270}" type="slidenum">
              <a:rPr lang="ja-JP" altLang="en-US"/>
              <a:pPr>
                <a:defRPr/>
              </a:pPr>
              <a:t>‹#›</a:t>
            </a:fld>
            <a:endParaRPr lang="ja-JP" altLang="en-US"/>
          </a:p>
        </p:txBody>
      </p:sp>
    </p:spTree>
    <p:extLst>
      <p:ext uri="{BB962C8B-B14F-4D97-AF65-F5344CB8AC3E}">
        <p14:creationId xmlns:p14="http://schemas.microsoft.com/office/powerpoint/2010/main" val="18453878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p:cNvSpPr>
            <a:spLocks noGrp="1"/>
          </p:cNvSpPr>
          <p:nvPr>
            <p:ph type="dt" sz="half" idx="10"/>
          </p:nvPr>
        </p:nvSpPr>
        <p:spPr/>
        <p:txBody>
          <a:bodyPr/>
          <a:lstStyle>
            <a:lvl1pPr>
              <a:defRPr/>
            </a:lvl1pPr>
          </a:lstStyle>
          <a:p>
            <a:pPr>
              <a:defRPr/>
            </a:pPr>
            <a:endParaRPr lang="ja-JP" altLang="en-US"/>
          </a:p>
        </p:txBody>
      </p:sp>
      <p:sp>
        <p:nvSpPr>
          <p:cNvPr id="3"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 5"/>
          <p:cNvSpPr>
            <a:spLocks noGrp="1"/>
          </p:cNvSpPr>
          <p:nvPr>
            <p:ph type="sldNum" sz="quarter" idx="12"/>
          </p:nvPr>
        </p:nvSpPr>
        <p:spPr/>
        <p:txBody>
          <a:bodyPr/>
          <a:lstStyle>
            <a:lvl1pPr>
              <a:defRPr/>
            </a:lvl1pPr>
          </a:lstStyle>
          <a:p>
            <a:pPr>
              <a:defRPr/>
            </a:pPr>
            <a:fld id="{66DF7D29-B1A1-4DF3-BC2C-70C7BE1FBD48}" type="slidenum">
              <a:rPr lang="ja-JP" altLang="en-US"/>
              <a:pPr>
                <a:defRPr/>
              </a:pPr>
              <a:t>‹#›</a:t>
            </a:fld>
            <a:endParaRPr lang="ja-JP" altLang="en-US"/>
          </a:p>
        </p:txBody>
      </p:sp>
    </p:spTree>
    <p:extLst>
      <p:ext uri="{BB962C8B-B14F-4D97-AF65-F5344CB8AC3E}">
        <p14:creationId xmlns:p14="http://schemas.microsoft.com/office/powerpoint/2010/main" val="28175486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8" y="273051"/>
            <a:ext cx="3259138"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873500" y="273155"/>
            <a:ext cx="553720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95308" y="1435113"/>
            <a:ext cx="3259138" cy="4691063"/>
          </a:xfrm>
        </p:spPr>
        <p:txBody>
          <a:bodyPr/>
          <a:lstStyle>
            <a:lvl1pPr marL="0" indent="0">
              <a:buNone/>
              <a:defRPr sz="1400"/>
            </a:lvl1pPr>
            <a:lvl2pPr marL="456765" indent="0">
              <a:buNone/>
              <a:defRPr sz="1200"/>
            </a:lvl2pPr>
            <a:lvl3pPr marL="913530" indent="0">
              <a:buNone/>
              <a:defRPr sz="1000"/>
            </a:lvl3pPr>
            <a:lvl4pPr marL="1370294" indent="0">
              <a:buNone/>
              <a:defRPr sz="900"/>
            </a:lvl4pPr>
            <a:lvl5pPr marL="1827056" indent="0">
              <a:buNone/>
              <a:defRPr sz="900"/>
            </a:lvl5pPr>
            <a:lvl6pPr marL="2283820" indent="0">
              <a:buNone/>
              <a:defRPr sz="900"/>
            </a:lvl6pPr>
            <a:lvl7pPr marL="2740583" indent="0">
              <a:buNone/>
              <a:defRPr sz="900"/>
            </a:lvl7pPr>
            <a:lvl8pPr marL="3197348" indent="0">
              <a:buNone/>
              <a:defRPr sz="900"/>
            </a:lvl8pPr>
            <a:lvl9pPr marL="3654113" indent="0">
              <a:buNone/>
              <a:defRPr sz="900"/>
            </a:lvl9pPr>
          </a:lstStyle>
          <a:p>
            <a:pPr lvl="0"/>
            <a:r>
              <a:rPr lang="ja-JP" altLang="en-US"/>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90726B61-B6DF-4BD6-9D60-865995355DD6}" type="slidenum">
              <a:rPr lang="ja-JP" altLang="en-US"/>
              <a:pPr>
                <a:defRPr/>
              </a:pPr>
              <a:t>‹#›</a:t>
            </a:fld>
            <a:endParaRPr lang="ja-JP" altLang="en-US"/>
          </a:p>
        </p:txBody>
      </p:sp>
    </p:spTree>
    <p:extLst>
      <p:ext uri="{BB962C8B-B14F-4D97-AF65-F5344CB8AC3E}">
        <p14:creationId xmlns:p14="http://schemas.microsoft.com/office/powerpoint/2010/main" val="442884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519" y="4800601"/>
            <a:ext cx="59436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941519" y="612775"/>
            <a:ext cx="5943600" cy="4114800"/>
          </a:xfrm>
        </p:spPr>
        <p:txBody>
          <a:bodyPr rtlCol="0">
            <a:normAutofit/>
          </a:bodyPr>
          <a:lstStyle>
            <a:lvl1pPr marL="0" indent="0">
              <a:buNone/>
              <a:defRPr sz="3200"/>
            </a:lvl1pPr>
            <a:lvl2pPr marL="456765" indent="0">
              <a:buNone/>
              <a:defRPr sz="2800"/>
            </a:lvl2pPr>
            <a:lvl3pPr marL="913530" indent="0">
              <a:buNone/>
              <a:defRPr sz="2400"/>
            </a:lvl3pPr>
            <a:lvl4pPr marL="1370294" indent="0">
              <a:buNone/>
              <a:defRPr sz="2000"/>
            </a:lvl4pPr>
            <a:lvl5pPr marL="1827056" indent="0">
              <a:buNone/>
              <a:defRPr sz="2000"/>
            </a:lvl5pPr>
            <a:lvl6pPr marL="2283820" indent="0">
              <a:buNone/>
              <a:defRPr sz="2000"/>
            </a:lvl6pPr>
            <a:lvl7pPr marL="2740583" indent="0">
              <a:buNone/>
              <a:defRPr sz="2000"/>
            </a:lvl7pPr>
            <a:lvl8pPr marL="3197348" indent="0">
              <a:buNone/>
              <a:defRPr sz="2000"/>
            </a:lvl8pPr>
            <a:lvl9pPr marL="3654113"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941519" y="5367339"/>
            <a:ext cx="5943600" cy="804862"/>
          </a:xfrm>
        </p:spPr>
        <p:txBody>
          <a:bodyPr/>
          <a:lstStyle>
            <a:lvl1pPr marL="0" indent="0">
              <a:buNone/>
              <a:defRPr sz="1400"/>
            </a:lvl1pPr>
            <a:lvl2pPr marL="456765" indent="0">
              <a:buNone/>
              <a:defRPr sz="1200"/>
            </a:lvl2pPr>
            <a:lvl3pPr marL="913530" indent="0">
              <a:buNone/>
              <a:defRPr sz="1000"/>
            </a:lvl3pPr>
            <a:lvl4pPr marL="1370294" indent="0">
              <a:buNone/>
              <a:defRPr sz="900"/>
            </a:lvl4pPr>
            <a:lvl5pPr marL="1827056" indent="0">
              <a:buNone/>
              <a:defRPr sz="900"/>
            </a:lvl5pPr>
            <a:lvl6pPr marL="2283820" indent="0">
              <a:buNone/>
              <a:defRPr sz="900"/>
            </a:lvl6pPr>
            <a:lvl7pPr marL="2740583" indent="0">
              <a:buNone/>
              <a:defRPr sz="900"/>
            </a:lvl7pPr>
            <a:lvl8pPr marL="3197348" indent="0">
              <a:buNone/>
              <a:defRPr sz="900"/>
            </a:lvl8pPr>
            <a:lvl9pPr marL="3654113" indent="0">
              <a:buNone/>
              <a:defRPr sz="900"/>
            </a:lvl9pPr>
          </a:lstStyle>
          <a:p>
            <a:pPr lvl="0"/>
            <a:r>
              <a:rPr lang="ja-JP" altLang="en-US"/>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6ABD9837-41C9-405D-874A-3C941FCA4729}" type="slidenum">
              <a:rPr lang="ja-JP" altLang="en-US"/>
              <a:pPr>
                <a:defRPr/>
              </a:pPr>
              <a:t>‹#›</a:t>
            </a:fld>
            <a:endParaRPr lang="ja-JP" altLang="en-US"/>
          </a:p>
        </p:txBody>
      </p:sp>
    </p:spTree>
    <p:extLst>
      <p:ext uri="{BB962C8B-B14F-4D97-AF65-F5344CB8AC3E}">
        <p14:creationId xmlns:p14="http://schemas.microsoft.com/office/powerpoint/2010/main" val="2254283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3" Type="http://schemas.openxmlformats.org/officeDocument/2006/relationships/theme" Target="../theme/theme3.xml"/><Relationship Id="rId2" Type="http://schemas.openxmlformats.org/officeDocument/2006/relationships/slideLayout" Target="../slideLayouts/slideLayout25.xml"/><Relationship Id="rId1" Type="http://schemas.openxmlformats.org/officeDocument/2006/relationships/slideLayout" Target="../slideLayouts/slideLayout24.xml"/></Relationships>
</file>

<file path=ppt/slideMasters/_rels/slideMaster4.xml.rels><?xml version="1.0" encoding="UTF-8" standalone="yes"?>
<Relationships xmlns="http://schemas.openxmlformats.org/package/2006/relationships"><Relationship Id="rId1" Type="http://schemas.openxmlformats.org/officeDocument/2006/relationships/theme" Target="../theme/theme4.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33.xml"/><Relationship Id="rId13" Type="http://schemas.openxmlformats.org/officeDocument/2006/relationships/slideLayout" Target="../slideLayouts/slideLayout38.xml"/><Relationship Id="rId3" Type="http://schemas.openxmlformats.org/officeDocument/2006/relationships/slideLayout" Target="../slideLayouts/slideLayout28.xml"/><Relationship Id="rId7" Type="http://schemas.openxmlformats.org/officeDocument/2006/relationships/slideLayout" Target="../slideLayouts/slideLayout32.xml"/><Relationship Id="rId12" Type="http://schemas.openxmlformats.org/officeDocument/2006/relationships/slideLayout" Target="../slideLayouts/slideLayout37.xml"/><Relationship Id="rId2" Type="http://schemas.openxmlformats.org/officeDocument/2006/relationships/slideLayout" Target="../slideLayouts/slideLayout27.xml"/><Relationship Id="rId16" Type="http://schemas.openxmlformats.org/officeDocument/2006/relationships/theme" Target="../theme/theme5.xml"/><Relationship Id="rId1" Type="http://schemas.openxmlformats.org/officeDocument/2006/relationships/slideLayout" Target="../slideLayouts/slideLayout26.xml"/><Relationship Id="rId6" Type="http://schemas.openxmlformats.org/officeDocument/2006/relationships/slideLayout" Target="../slideLayouts/slideLayout31.xml"/><Relationship Id="rId11" Type="http://schemas.openxmlformats.org/officeDocument/2006/relationships/slideLayout" Target="../slideLayouts/slideLayout36.xml"/><Relationship Id="rId5" Type="http://schemas.openxmlformats.org/officeDocument/2006/relationships/slideLayout" Target="../slideLayouts/slideLayout30.xml"/><Relationship Id="rId15" Type="http://schemas.openxmlformats.org/officeDocument/2006/relationships/slideLayout" Target="../slideLayouts/slideLayout40.xml"/><Relationship Id="rId10" Type="http://schemas.openxmlformats.org/officeDocument/2006/relationships/slideLayout" Target="../slideLayouts/slideLayout35.xml"/><Relationship Id="rId4" Type="http://schemas.openxmlformats.org/officeDocument/2006/relationships/slideLayout" Target="../slideLayouts/slideLayout29.xml"/><Relationship Id="rId9" Type="http://schemas.openxmlformats.org/officeDocument/2006/relationships/slideLayout" Target="../slideLayouts/slideLayout34.xml"/><Relationship Id="rId14" Type="http://schemas.openxmlformats.org/officeDocument/2006/relationships/slideLayout" Target="../slideLayouts/slideLayout3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タイトル プレースホルダ 1"/>
          <p:cNvSpPr>
            <a:spLocks noGrp="1"/>
          </p:cNvSpPr>
          <p:nvPr>
            <p:ph type="title"/>
          </p:nvPr>
        </p:nvSpPr>
        <p:spPr bwMode="auto">
          <a:xfrm>
            <a:off x="495300" y="274638"/>
            <a:ext cx="8915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353" tIns="45677" rIns="91353" bIns="45677" numCol="1" anchor="ctr" anchorCtr="0" compatLnSpc="1">
            <a:prstTxWarp prst="textNoShape">
              <a:avLst/>
            </a:prstTxWarp>
          </a:bodyPr>
          <a:lstStyle/>
          <a:p>
            <a:pPr lvl="0"/>
            <a:r>
              <a:rPr lang="ja-JP" altLang="en-US"/>
              <a:t>マスタ タイトルの書式設定</a:t>
            </a:r>
          </a:p>
        </p:txBody>
      </p:sp>
      <p:sp>
        <p:nvSpPr>
          <p:cNvPr id="1027" name="テキスト プレースホルダ 2"/>
          <p:cNvSpPr>
            <a:spLocks noGrp="1"/>
          </p:cNvSpPr>
          <p:nvPr>
            <p:ph type="body" idx="1"/>
          </p:nvPr>
        </p:nvSpPr>
        <p:spPr bwMode="auto">
          <a:xfrm>
            <a:off x="495300" y="1600216"/>
            <a:ext cx="89154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353" tIns="45677" rIns="91353" bIns="45677"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2"/>
          </p:nvPr>
        </p:nvSpPr>
        <p:spPr>
          <a:xfrm>
            <a:off x="495300" y="6356423"/>
            <a:ext cx="2311400" cy="365125"/>
          </a:xfrm>
          <a:prstGeom prst="rect">
            <a:avLst/>
          </a:prstGeom>
        </p:spPr>
        <p:txBody>
          <a:bodyPr vert="horz" lIns="91353" tIns="45677" rIns="91353" bIns="45677" rtlCol="0" anchor="ctr"/>
          <a:lstStyle>
            <a:lvl1pPr algn="l">
              <a:defRPr sz="1200">
                <a:solidFill>
                  <a:schemeClr val="tx1">
                    <a:tint val="75000"/>
                  </a:schemeClr>
                </a:solidFill>
                <a:latin typeface="Arial" charset="0"/>
                <a:ea typeface="ＭＳ Ｐゴシック" charset="-128"/>
              </a:defRPr>
            </a:lvl1pPr>
          </a:lstStyle>
          <a:p>
            <a:pPr>
              <a:defRPr/>
            </a:pPr>
            <a:endParaRPr lang="ja-JP" altLang="en-US"/>
          </a:p>
        </p:txBody>
      </p:sp>
      <p:sp>
        <p:nvSpPr>
          <p:cNvPr id="5" name="フッター プレースホルダ 4"/>
          <p:cNvSpPr>
            <a:spLocks noGrp="1"/>
          </p:cNvSpPr>
          <p:nvPr>
            <p:ph type="ftr" sz="quarter" idx="3"/>
          </p:nvPr>
        </p:nvSpPr>
        <p:spPr>
          <a:xfrm>
            <a:off x="3384556" y="6356423"/>
            <a:ext cx="3136900" cy="365125"/>
          </a:xfrm>
          <a:prstGeom prst="rect">
            <a:avLst/>
          </a:prstGeom>
        </p:spPr>
        <p:txBody>
          <a:bodyPr vert="horz" lIns="91353" tIns="45677" rIns="91353" bIns="45677" rtlCol="0" anchor="ctr"/>
          <a:lstStyle>
            <a:lvl1pPr algn="ctr">
              <a:defRPr sz="1200">
                <a:solidFill>
                  <a:schemeClr val="tx1">
                    <a:tint val="75000"/>
                  </a:schemeClr>
                </a:solidFill>
                <a:latin typeface="Arial" charset="0"/>
                <a:ea typeface="ＭＳ Ｐゴシック" charset="-128"/>
              </a:defRPr>
            </a:lvl1pPr>
          </a:lstStyle>
          <a:p>
            <a:pPr>
              <a:defRPr/>
            </a:pPr>
            <a:endParaRPr lang="ja-JP" altLang="en-US"/>
          </a:p>
        </p:txBody>
      </p:sp>
      <p:sp>
        <p:nvSpPr>
          <p:cNvPr id="6" name="スライド番号プレースホルダ 5"/>
          <p:cNvSpPr>
            <a:spLocks noGrp="1"/>
          </p:cNvSpPr>
          <p:nvPr>
            <p:ph type="sldNum" sz="quarter" idx="4"/>
          </p:nvPr>
        </p:nvSpPr>
        <p:spPr>
          <a:xfrm>
            <a:off x="7099300" y="6356423"/>
            <a:ext cx="2311400" cy="365125"/>
          </a:xfrm>
          <a:prstGeom prst="rect">
            <a:avLst/>
          </a:prstGeom>
        </p:spPr>
        <p:txBody>
          <a:bodyPr vert="horz" lIns="91353" tIns="45677" rIns="91353" bIns="45677" rtlCol="0" anchor="ctr"/>
          <a:lstStyle>
            <a:lvl1pPr algn="r">
              <a:defRPr sz="1200">
                <a:solidFill>
                  <a:schemeClr val="tx1">
                    <a:tint val="75000"/>
                  </a:schemeClr>
                </a:solidFill>
                <a:latin typeface="Arial" charset="0"/>
                <a:ea typeface="ＭＳ Ｐゴシック" charset="-128"/>
              </a:defRPr>
            </a:lvl1pPr>
          </a:lstStyle>
          <a:p>
            <a:pPr>
              <a:defRPr/>
            </a:pPr>
            <a:fld id="{726FFF05-E842-4FD6-80EE-417F7F140555}"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8920" r:id="rId1"/>
    <p:sldLayoutId id="2147488921" r:id="rId2"/>
    <p:sldLayoutId id="2147488922" r:id="rId3"/>
    <p:sldLayoutId id="2147488923" r:id="rId4"/>
    <p:sldLayoutId id="2147488924" r:id="rId5"/>
    <p:sldLayoutId id="2147488925" r:id="rId6"/>
    <p:sldLayoutId id="2147488926" r:id="rId7"/>
    <p:sldLayoutId id="2147488927" r:id="rId8"/>
    <p:sldLayoutId id="2147488928" r:id="rId9"/>
    <p:sldLayoutId id="2147488929" r:id="rId10"/>
    <p:sldLayoutId id="2147488930" r:id="rId11"/>
    <p:sldLayoutId id="2147488931" r:id="rId12"/>
  </p:sldLayoutIdLst>
  <p:hf hdr="0" ftr="0" dt="0"/>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6765" algn="ctr" rtl="0" fontAlgn="base">
        <a:spcBef>
          <a:spcPct val="0"/>
        </a:spcBef>
        <a:spcAft>
          <a:spcPct val="0"/>
        </a:spcAft>
        <a:defRPr kumimoji="1" sz="4400">
          <a:solidFill>
            <a:schemeClr val="tx1"/>
          </a:solidFill>
          <a:latin typeface="Calibri" pitchFamily="34" charset="0"/>
          <a:ea typeface="ＭＳ Ｐゴシック" charset="-128"/>
        </a:defRPr>
      </a:lvl6pPr>
      <a:lvl7pPr marL="913530" algn="ctr" rtl="0" fontAlgn="base">
        <a:spcBef>
          <a:spcPct val="0"/>
        </a:spcBef>
        <a:spcAft>
          <a:spcPct val="0"/>
        </a:spcAft>
        <a:defRPr kumimoji="1" sz="4400">
          <a:solidFill>
            <a:schemeClr val="tx1"/>
          </a:solidFill>
          <a:latin typeface="Calibri" pitchFamily="34" charset="0"/>
          <a:ea typeface="ＭＳ Ｐゴシック" charset="-128"/>
        </a:defRPr>
      </a:lvl7pPr>
      <a:lvl8pPr marL="1370294" algn="ctr" rtl="0" fontAlgn="base">
        <a:spcBef>
          <a:spcPct val="0"/>
        </a:spcBef>
        <a:spcAft>
          <a:spcPct val="0"/>
        </a:spcAft>
        <a:defRPr kumimoji="1" sz="4400">
          <a:solidFill>
            <a:schemeClr val="tx1"/>
          </a:solidFill>
          <a:latin typeface="Calibri" pitchFamily="34" charset="0"/>
          <a:ea typeface="ＭＳ Ｐゴシック" charset="-128"/>
        </a:defRPr>
      </a:lvl8pPr>
      <a:lvl9pPr marL="1827056" algn="ctr" rtl="0" fontAlgn="base">
        <a:spcBef>
          <a:spcPct val="0"/>
        </a:spcBef>
        <a:spcAft>
          <a:spcPct val="0"/>
        </a:spcAft>
        <a:defRPr kumimoji="1" sz="4400">
          <a:solidFill>
            <a:schemeClr val="tx1"/>
          </a:solidFill>
          <a:latin typeface="Calibri" pitchFamily="34" charset="0"/>
          <a:ea typeface="ＭＳ Ｐゴシック" charset="-128"/>
        </a:defRPr>
      </a:lvl9pPr>
    </p:titleStyle>
    <p:bodyStyle>
      <a:lvl1pPr marL="341028" indent="-341028" algn="l" rtl="0" eaLnBrk="0" fontAlgn="base" hangingPunct="0">
        <a:spcBef>
          <a:spcPct val="20000"/>
        </a:spcBef>
        <a:spcAft>
          <a:spcPct val="0"/>
        </a:spcAft>
        <a:buFont typeface="Arial" pitchFamily="34" charset="0"/>
        <a:buChar char="•"/>
        <a:defRPr kumimoji="1" sz="3200" kern="1200">
          <a:solidFill>
            <a:schemeClr val="tx1"/>
          </a:solidFill>
          <a:latin typeface="+mn-lt"/>
          <a:ea typeface="+mn-ea"/>
          <a:cs typeface="+mn-cs"/>
        </a:defRPr>
      </a:lvl1pPr>
      <a:lvl2pPr marL="740742" indent="-283925" algn="l" rtl="0" eaLnBrk="0" fontAlgn="base" hangingPunct="0">
        <a:spcBef>
          <a:spcPct val="20000"/>
        </a:spcBef>
        <a:spcAft>
          <a:spcPct val="0"/>
        </a:spcAft>
        <a:buFont typeface="Arial" pitchFamily="34" charset="0"/>
        <a:buChar char="–"/>
        <a:defRPr kumimoji="1" sz="2800" kern="1200">
          <a:solidFill>
            <a:schemeClr val="tx1"/>
          </a:solidFill>
          <a:latin typeface="+mn-lt"/>
          <a:ea typeface="+mn-ea"/>
          <a:cs typeface="+mn-cs"/>
        </a:defRPr>
      </a:lvl2pPr>
      <a:lvl3pPr marL="1140458" indent="-226822" algn="l" rtl="0" eaLnBrk="0" fontAlgn="base" hangingPunct="0">
        <a:spcBef>
          <a:spcPct val="20000"/>
        </a:spcBef>
        <a:spcAft>
          <a:spcPct val="0"/>
        </a:spcAft>
        <a:buFont typeface="Arial" pitchFamily="34" charset="0"/>
        <a:buChar char="•"/>
        <a:defRPr kumimoji="1" sz="2400" kern="1200">
          <a:solidFill>
            <a:schemeClr val="tx1"/>
          </a:solidFill>
          <a:latin typeface="+mn-lt"/>
          <a:ea typeface="+mn-ea"/>
          <a:cs typeface="+mn-cs"/>
        </a:defRPr>
      </a:lvl3pPr>
      <a:lvl4pPr marL="1597274" indent="-226822" algn="l" rtl="0" eaLnBrk="0" fontAlgn="base" hangingPunct="0">
        <a:spcBef>
          <a:spcPct val="20000"/>
        </a:spcBef>
        <a:spcAft>
          <a:spcPct val="0"/>
        </a:spcAft>
        <a:buFont typeface="Arial" pitchFamily="34" charset="0"/>
        <a:buChar char="–"/>
        <a:defRPr kumimoji="1" sz="2000" kern="1200">
          <a:solidFill>
            <a:schemeClr val="tx1"/>
          </a:solidFill>
          <a:latin typeface="+mn-lt"/>
          <a:ea typeface="+mn-ea"/>
          <a:cs typeface="+mn-cs"/>
        </a:defRPr>
      </a:lvl4pPr>
      <a:lvl5pPr marL="2054093" indent="-226822" algn="l" rtl="0" eaLnBrk="0" fontAlgn="base" hangingPunct="0">
        <a:spcBef>
          <a:spcPct val="20000"/>
        </a:spcBef>
        <a:spcAft>
          <a:spcPct val="0"/>
        </a:spcAft>
        <a:buFont typeface="Arial" pitchFamily="34" charset="0"/>
        <a:buChar char="»"/>
        <a:defRPr kumimoji="1" sz="2000" kern="1200">
          <a:solidFill>
            <a:schemeClr val="tx1"/>
          </a:solidFill>
          <a:latin typeface="+mn-lt"/>
          <a:ea typeface="+mn-ea"/>
          <a:cs typeface="+mn-cs"/>
        </a:defRPr>
      </a:lvl5pPr>
      <a:lvl6pPr marL="2512202" indent="-228381" algn="l" defTabSz="91353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68966" indent="-228381" algn="l" defTabSz="91353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5730" indent="-228381" algn="l" defTabSz="91353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2494" indent="-228381" algn="l" defTabSz="91353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3530" rtl="0" eaLnBrk="1" latinLnBrk="0" hangingPunct="1">
        <a:defRPr kumimoji="1" sz="1800" kern="1200">
          <a:solidFill>
            <a:schemeClr val="tx1"/>
          </a:solidFill>
          <a:latin typeface="+mn-lt"/>
          <a:ea typeface="+mn-ea"/>
          <a:cs typeface="+mn-cs"/>
        </a:defRPr>
      </a:lvl1pPr>
      <a:lvl2pPr marL="456765" algn="l" defTabSz="913530" rtl="0" eaLnBrk="1" latinLnBrk="0" hangingPunct="1">
        <a:defRPr kumimoji="1" sz="1800" kern="1200">
          <a:solidFill>
            <a:schemeClr val="tx1"/>
          </a:solidFill>
          <a:latin typeface="+mn-lt"/>
          <a:ea typeface="+mn-ea"/>
          <a:cs typeface="+mn-cs"/>
        </a:defRPr>
      </a:lvl2pPr>
      <a:lvl3pPr marL="913530" algn="l" defTabSz="913530" rtl="0" eaLnBrk="1" latinLnBrk="0" hangingPunct="1">
        <a:defRPr kumimoji="1" sz="1800" kern="1200">
          <a:solidFill>
            <a:schemeClr val="tx1"/>
          </a:solidFill>
          <a:latin typeface="+mn-lt"/>
          <a:ea typeface="+mn-ea"/>
          <a:cs typeface="+mn-cs"/>
        </a:defRPr>
      </a:lvl3pPr>
      <a:lvl4pPr marL="1370294" algn="l" defTabSz="913530" rtl="0" eaLnBrk="1" latinLnBrk="0" hangingPunct="1">
        <a:defRPr kumimoji="1" sz="1800" kern="1200">
          <a:solidFill>
            <a:schemeClr val="tx1"/>
          </a:solidFill>
          <a:latin typeface="+mn-lt"/>
          <a:ea typeface="+mn-ea"/>
          <a:cs typeface="+mn-cs"/>
        </a:defRPr>
      </a:lvl4pPr>
      <a:lvl5pPr marL="1827056" algn="l" defTabSz="913530" rtl="0" eaLnBrk="1" latinLnBrk="0" hangingPunct="1">
        <a:defRPr kumimoji="1" sz="1800" kern="1200">
          <a:solidFill>
            <a:schemeClr val="tx1"/>
          </a:solidFill>
          <a:latin typeface="+mn-lt"/>
          <a:ea typeface="+mn-ea"/>
          <a:cs typeface="+mn-cs"/>
        </a:defRPr>
      </a:lvl5pPr>
      <a:lvl6pPr marL="2283820" algn="l" defTabSz="913530" rtl="0" eaLnBrk="1" latinLnBrk="0" hangingPunct="1">
        <a:defRPr kumimoji="1" sz="1800" kern="1200">
          <a:solidFill>
            <a:schemeClr val="tx1"/>
          </a:solidFill>
          <a:latin typeface="+mn-lt"/>
          <a:ea typeface="+mn-ea"/>
          <a:cs typeface="+mn-cs"/>
        </a:defRPr>
      </a:lvl6pPr>
      <a:lvl7pPr marL="2740583" algn="l" defTabSz="913530" rtl="0" eaLnBrk="1" latinLnBrk="0" hangingPunct="1">
        <a:defRPr kumimoji="1" sz="1800" kern="1200">
          <a:solidFill>
            <a:schemeClr val="tx1"/>
          </a:solidFill>
          <a:latin typeface="+mn-lt"/>
          <a:ea typeface="+mn-ea"/>
          <a:cs typeface="+mn-cs"/>
        </a:defRPr>
      </a:lvl7pPr>
      <a:lvl8pPr marL="3197348" algn="l" defTabSz="913530" rtl="0" eaLnBrk="1" latinLnBrk="0" hangingPunct="1">
        <a:defRPr kumimoji="1" sz="1800" kern="1200">
          <a:solidFill>
            <a:schemeClr val="tx1"/>
          </a:solidFill>
          <a:latin typeface="+mn-lt"/>
          <a:ea typeface="+mn-ea"/>
          <a:cs typeface="+mn-cs"/>
        </a:defRPr>
      </a:lvl8pPr>
      <a:lvl9pPr marL="3654113" algn="l" defTabSz="91353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タイトル プレースホルダ 1"/>
          <p:cNvSpPr>
            <a:spLocks noGrp="1"/>
          </p:cNvSpPr>
          <p:nvPr>
            <p:ph type="title"/>
          </p:nvPr>
        </p:nvSpPr>
        <p:spPr bwMode="auto">
          <a:xfrm>
            <a:off x="495300" y="274638"/>
            <a:ext cx="8915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353" tIns="45677" rIns="91353" bIns="45677" numCol="1" anchor="ctr" anchorCtr="0" compatLnSpc="1">
            <a:prstTxWarp prst="textNoShape">
              <a:avLst/>
            </a:prstTxWarp>
          </a:bodyPr>
          <a:lstStyle/>
          <a:p>
            <a:pPr lvl="0"/>
            <a:r>
              <a:rPr lang="ja-JP" altLang="en-US"/>
              <a:t>マスタ タイトルの書式設定</a:t>
            </a:r>
          </a:p>
        </p:txBody>
      </p:sp>
      <p:sp>
        <p:nvSpPr>
          <p:cNvPr id="2051" name="テキスト プレースホルダ 2"/>
          <p:cNvSpPr>
            <a:spLocks noGrp="1"/>
          </p:cNvSpPr>
          <p:nvPr>
            <p:ph type="body" idx="1"/>
          </p:nvPr>
        </p:nvSpPr>
        <p:spPr bwMode="auto">
          <a:xfrm>
            <a:off x="495300" y="1600216"/>
            <a:ext cx="89154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353" tIns="45677" rIns="91353" bIns="45677"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2"/>
          </p:nvPr>
        </p:nvSpPr>
        <p:spPr>
          <a:xfrm>
            <a:off x="495300" y="6356423"/>
            <a:ext cx="2311400" cy="365125"/>
          </a:xfrm>
          <a:prstGeom prst="rect">
            <a:avLst/>
          </a:prstGeom>
        </p:spPr>
        <p:txBody>
          <a:bodyPr vert="horz" lIns="91353" tIns="45677" rIns="91353" bIns="45677" rtlCol="0" anchor="ctr"/>
          <a:lstStyle>
            <a:lvl1pPr algn="l">
              <a:defRPr sz="1200">
                <a:solidFill>
                  <a:schemeClr val="tx1">
                    <a:tint val="75000"/>
                  </a:schemeClr>
                </a:solidFill>
                <a:latin typeface="Arial" charset="0"/>
                <a:ea typeface="ＭＳ Ｐゴシック" charset="-128"/>
              </a:defRPr>
            </a:lvl1pPr>
          </a:lstStyle>
          <a:p>
            <a:pPr>
              <a:defRPr/>
            </a:pPr>
            <a:endParaRPr lang="ja-JP" altLang="en-US"/>
          </a:p>
        </p:txBody>
      </p:sp>
      <p:sp>
        <p:nvSpPr>
          <p:cNvPr id="5" name="フッター プレースホルダ 4"/>
          <p:cNvSpPr>
            <a:spLocks noGrp="1"/>
          </p:cNvSpPr>
          <p:nvPr>
            <p:ph type="ftr" sz="quarter" idx="3"/>
          </p:nvPr>
        </p:nvSpPr>
        <p:spPr>
          <a:xfrm>
            <a:off x="3384556" y="6356423"/>
            <a:ext cx="3136900" cy="365125"/>
          </a:xfrm>
          <a:prstGeom prst="rect">
            <a:avLst/>
          </a:prstGeom>
        </p:spPr>
        <p:txBody>
          <a:bodyPr vert="horz" lIns="91353" tIns="45677" rIns="91353" bIns="45677" rtlCol="0" anchor="ctr"/>
          <a:lstStyle>
            <a:lvl1pPr algn="ctr">
              <a:defRPr sz="1200">
                <a:solidFill>
                  <a:schemeClr val="tx1">
                    <a:tint val="75000"/>
                  </a:schemeClr>
                </a:solidFill>
                <a:latin typeface="Arial" charset="0"/>
                <a:ea typeface="ＭＳ Ｐゴシック" charset="-128"/>
              </a:defRPr>
            </a:lvl1pPr>
          </a:lstStyle>
          <a:p>
            <a:pPr>
              <a:defRPr/>
            </a:pPr>
            <a:endParaRPr lang="ja-JP" altLang="en-US"/>
          </a:p>
        </p:txBody>
      </p:sp>
      <p:sp>
        <p:nvSpPr>
          <p:cNvPr id="6" name="スライド番号プレースホルダ 5"/>
          <p:cNvSpPr>
            <a:spLocks noGrp="1"/>
          </p:cNvSpPr>
          <p:nvPr>
            <p:ph type="sldNum" sz="quarter" idx="4"/>
          </p:nvPr>
        </p:nvSpPr>
        <p:spPr>
          <a:xfrm>
            <a:off x="7099300" y="6356423"/>
            <a:ext cx="2311400" cy="365125"/>
          </a:xfrm>
          <a:prstGeom prst="rect">
            <a:avLst/>
          </a:prstGeom>
        </p:spPr>
        <p:txBody>
          <a:bodyPr vert="horz" lIns="91353" tIns="45677" rIns="91353" bIns="45677" rtlCol="0" anchor="ctr"/>
          <a:lstStyle>
            <a:lvl1pPr algn="r">
              <a:defRPr sz="1200">
                <a:solidFill>
                  <a:schemeClr val="tx1">
                    <a:tint val="75000"/>
                  </a:schemeClr>
                </a:solidFill>
                <a:latin typeface="Arial" charset="0"/>
                <a:ea typeface="ＭＳ Ｐゴシック" charset="-128"/>
              </a:defRPr>
            </a:lvl1pPr>
          </a:lstStyle>
          <a:p>
            <a:pPr>
              <a:defRPr/>
            </a:pPr>
            <a:fld id="{8A4A51EA-3066-4A53-8073-E333435E859D}"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8932" r:id="rId1"/>
    <p:sldLayoutId id="2147488933" r:id="rId2"/>
    <p:sldLayoutId id="2147488934" r:id="rId3"/>
    <p:sldLayoutId id="2147488935" r:id="rId4"/>
    <p:sldLayoutId id="2147488936" r:id="rId5"/>
    <p:sldLayoutId id="2147488937" r:id="rId6"/>
    <p:sldLayoutId id="2147488938" r:id="rId7"/>
    <p:sldLayoutId id="2147488939" r:id="rId8"/>
    <p:sldLayoutId id="2147488940" r:id="rId9"/>
    <p:sldLayoutId id="2147488941" r:id="rId10"/>
    <p:sldLayoutId id="2147488942" r:id="rId11"/>
  </p:sldLayoutIdLst>
  <p:hf hdr="0" ftr="0" dt="0"/>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6765" algn="ctr" rtl="0" fontAlgn="base">
        <a:spcBef>
          <a:spcPct val="0"/>
        </a:spcBef>
        <a:spcAft>
          <a:spcPct val="0"/>
        </a:spcAft>
        <a:defRPr kumimoji="1" sz="4400">
          <a:solidFill>
            <a:schemeClr val="tx1"/>
          </a:solidFill>
          <a:latin typeface="Calibri" pitchFamily="34" charset="0"/>
          <a:ea typeface="ＭＳ Ｐゴシック" charset="-128"/>
        </a:defRPr>
      </a:lvl6pPr>
      <a:lvl7pPr marL="913530" algn="ctr" rtl="0" fontAlgn="base">
        <a:spcBef>
          <a:spcPct val="0"/>
        </a:spcBef>
        <a:spcAft>
          <a:spcPct val="0"/>
        </a:spcAft>
        <a:defRPr kumimoji="1" sz="4400">
          <a:solidFill>
            <a:schemeClr val="tx1"/>
          </a:solidFill>
          <a:latin typeface="Calibri" pitchFamily="34" charset="0"/>
          <a:ea typeface="ＭＳ Ｐゴシック" charset="-128"/>
        </a:defRPr>
      </a:lvl7pPr>
      <a:lvl8pPr marL="1370294" algn="ctr" rtl="0" fontAlgn="base">
        <a:spcBef>
          <a:spcPct val="0"/>
        </a:spcBef>
        <a:spcAft>
          <a:spcPct val="0"/>
        </a:spcAft>
        <a:defRPr kumimoji="1" sz="4400">
          <a:solidFill>
            <a:schemeClr val="tx1"/>
          </a:solidFill>
          <a:latin typeface="Calibri" pitchFamily="34" charset="0"/>
          <a:ea typeface="ＭＳ Ｐゴシック" charset="-128"/>
        </a:defRPr>
      </a:lvl8pPr>
      <a:lvl9pPr marL="1827056" algn="ctr" rtl="0" fontAlgn="base">
        <a:spcBef>
          <a:spcPct val="0"/>
        </a:spcBef>
        <a:spcAft>
          <a:spcPct val="0"/>
        </a:spcAft>
        <a:defRPr kumimoji="1" sz="4400">
          <a:solidFill>
            <a:schemeClr val="tx1"/>
          </a:solidFill>
          <a:latin typeface="Calibri" pitchFamily="34" charset="0"/>
          <a:ea typeface="ＭＳ Ｐゴシック" charset="-128"/>
        </a:defRPr>
      </a:lvl9pPr>
    </p:titleStyle>
    <p:bodyStyle>
      <a:lvl1pPr marL="341028" indent="-341028" algn="l" rtl="0" eaLnBrk="0" fontAlgn="base" hangingPunct="0">
        <a:spcBef>
          <a:spcPct val="20000"/>
        </a:spcBef>
        <a:spcAft>
          <a:spcPct val="0"/>
        </a:spcAft>
        <a:buFont typeface="Arial" pitchFamily="34" charset="0"/>
        <a:buChar char="•"/>
        <a:defRPr kumimoji="1" sz="3200" kern="1200">
          <a:solidFill>
            <a:schemeClr val="tx1"/>
          </a:solidFill>
          <a:latin typeface="+mn-lt"/>
          <a:ea typeface="+mn-ea"/>
          <a:cs typeface="+mn-cs"/>
        </a:defRPr>
      </a:lvl1pPr>
      <a:lvl2pPr marL="740742" indent="-283925" algn="l" rtl="0" eaLnBrk="0" fontAlgn="base" hangingPunct="0">
        <a:spcBef>
          <a:spcPct val="20000"/>
        </a:spcBef>
        <a:spcAft>
          <a:spcPct val="0"/>
        </a:spcAft>
        <a:buFont typeface="Arial" pitchFamily="34" charset="0"/>
        <a:buChar char="–"/>
        <a:defRPr kumimoji="1" sz="2800" kern="1200">
          <a:solidFill>
            <a:schemeClr val="tx1"/>
          </a:solidFill>
          <a:latin typeface="+mn-lt"/>
          <a:ea typeface="+mn-ea"/>
          <a:cs typeface="+mn-cs"/>
        </a:defRPr>
      </a:lvl2pPr>
      <a:lvl3pPr marL="1140458" indent="-226822" algn="l" rtl="0" eaLnBrk="0" fontAlgn="base" hangingPunct="0">
        <a:spcBef>
          <a:spcPct val="20000"/>
        </a:spcBef>
        <a:spcAft>
          <a:spcPct val="0"/>
        </a:spcAft>
        <a:buFont typeface="Arial" pitchFamily="34" charset="0"/>
        <a:buChar char="•"/>
        <a:defRPr kumimoji="1" sz="2400" kern="1200">
          <a:solidFill>
            <a:schemeClr val="tx1"/>
          </a:solidFill>
          <a:latin typeface="+mn-lt"/>
          <a:ea typeface="+mn-ea"/>
          <a:cs typeface="+mn-cs"/>
        </a:defRPr>
      </a:lvl3pPr>
      <a:lvl4pPr marL="1597274" indent="-226822" algn="l" rtl="0" eaLnBrk="0" fontAlgn="base" hangingPunct="0">
        <a:spcBef>
          <a:spcPct val="20000"/>
        </a:spcBef>
        <a:spcAft>
          <a:spcPct val="0"/>
        </a:spcAft>
        <a:buFont typeface="Arial" pitchFamily="34" charset="0"/>
        <a:buChar char="–"/>
        <a:defRPr kumimoji="1" sz="2000" kern="1200">
          <a:solidFill>
            <a:schemeClr val="tx1"/>
          </a:solidFill>
          <a:latin typeface="+mn-lt"/>
          <a:ea typeface="+mn-ea"/>
          <a:cs typeface="+mn-cs"/>
        </a:defRPr>
      </a:lvl4pPr>
      <a:lvl5pPr marL="2054093" indent="-226822" algn="l" rtl="0" eaLnBrk="0" fontAlgn="base" hangingPunct="0">
        <a:spcBef>
          <a:spcPct val="20000"/>
        </a:spcBef>
        <a:spcAft>
          <a:spcPct val="0"/>
        </a:spcAft>
        <a:buFont typeface="Arial" pitchFamily="34" charset="0"/>
        <a:buChar char="»"/>
        <a:defRPr kumimoji="1" sz="2000" kern="1200">
          <a:solidFill>
            <a:schemeClr val="tx1"/>
          </a:solidFill>
          <a:latin typeface="+mn-lt"/>
          <a:ea typeface="+mn-ea"/>
          <a:cs typeface="+mn-cs"/>
        </a:defRPr>
      </a:lvl5pPr>
      <a:lvl6pPr marL="2512202" indent="-228381" algn="l" defTabSz="91353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68966" indent="-228381" algn="l" defTabSz="91353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5730" indent="-228381" algn="l" defTabSz="91353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2494" indent="-228381" algn="l" defTabSz="91353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3530" rtl="0" eaLnBrk="1" latinLnBrk="0" hangingPunct="1">
        <a:defRPr kumimoji="1" sz="1800" kern="1200">
          <a:solidFill>
            <a:schemeClr val="tx1"/>
          </a:solidFill>
          <a:latin typeface="+mn-lt"/>
          <a:ea typeface="+mn-ea"/>
          <a:cs typeface="+mn-cs"/>
        </a:defRPr>
      </a:lvl1pPr>
      <a:lvl2pPr marL="456765" algn="l" defTabSz="913530" rtl="0" eaLnBrk="1" latinLnBrk="0" hangingPunct="1">
        <a:defRPr kumimoji="1" sz="1800" kern="1200">
          <a:solidFill>
            <a:schemeClr val="tx1"/>
          </a:solidFill>
          <a:latin typeface="+mn-lt"/>
          <a:ea typeface="+mn-ea"/>
          <a:cs typeface="+mn-cs"/>
        </a:defRPr>
      </a:lvl2pPr>
      <a:lvl3pPr marL="913530" algn="l" defTabSz="913530" rtl="0" eaLnBrk="1" latinLnBrk="0" hangingPunct="1">
        <a:defRPr kumimoji="1" sz="1800" kern="1200">
          <a:solidFill>
            <a:schemeClr val="tx1"/>
          </a:solidFill>
          <a:latin typeface="+mn-lt"/>
          <a:ea typeface="+mn-ea"/>
          <a:cs typeface="+mn-cs"/>
        </a:defRPr>
      </a:lvl3pPr>
      <a:lvl4pPr marL="1370294" algn="l" defTabSz="913530" rtl="0" eaLnBrk="1" latinLnBrk="0" hangingPunct="1">
        <a:defRPr kumimoji="1" sz="1800" kern="1200">
          <a:solidFill>
            <a:schemeClr val="tx1"/>
          </a:solidFill>
          <a:latin typeface="+mn-lt"/>
          <a:ea typeface="+mn-ea"/>
          <a:cs typeface="+mn-cs"/>
        </a:defRPr>
      </a:lvl4pPr>
      <a:lvl5pPr marL="1827056" algn="l" defTabSz="913530" rtl="0" eaLnBrk="1" latinLnBrk="0" hangingPunct="1">
        <a:defRPr kumimoji="1" sz="1800" kern="1200">
          <a:solidFill>
            <a:schemeClr val="tx1"/>
          </a:solidFill>
          <a:latin typeface="+mn-lt"/>
          <a:ea typeface="+mn-ea"/>
          <a:cs typeface="+mn-cs"/>
        </a:defRPr>
      </a:lvl5pPr>
      <a:lvl6pPr marL="2283820" algn="l" defTabSz="913530" rtl="0" eaLnBrk="1" latinLnBrk="0" hangingPunct="1">
        <a:defRPr kumimoji="1" sz="1800" kern="1200">
          <a:solidFill>
            <a:schemeClr val="tx1"/>
          </a:solidFill>
          <a:latin typeface="+mn-lt"/>
          <a:ea typeface="+mn-ea"/>
          <a:cs typeface="+mn-cs"/>
        </a:defRPr>
      </a:lvl6pPr>
      <a:lvl7pPr marL="2740583" algn="l" defTabSz="913530" rtl="0" eaLnBrk="1" latinLnBrk="0" hangingPunct="1">
        <a:defRPr kumimoji="1" sz="1800" kern="1200">
          <a:solidFill>
            <a:schemeClr val="tx1"/>
          </a:solidFill>
          <a:latin typeface="+mn-lt"/>
          <a:ea typeface="+mn-ea"/>
          <a:cs typeface="+mn-cs"/>
        </a:defRPr>
      </a:lvl7pPr>
      <a:lvl8pPr marL="3197348" algn="l" defTabSz="913530" rtl="0" eaLnBrk="1" latinLnBrk="0" hangingPunct="1">
        <a:defRPr kumimoji="1" sz="1800" kern="1200">
          <a:solidFill>
            <a:schemeClr val="tx1"/>
          </a:solidFill>
          <a:latin typeface="+mn-lt"/>
          <a:ea typeface="+mn-ea"/>
          <a:cs typeface="+mn-cs"/>
        </a:defRPr>
      </a:lvl8pPr>
      <a:lvl9pPr marL="3654113" algn="l" defTabSz="913530"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347120"/>
            <a:ext cx="8915400" cy="561600"/>
          </a:xfrm>
          <a:prstGeom prst="rect">
            <a:avLst/>
          </a:prstGeom>
          <a:solidFill>
            <a:schemeClr val="bg1">
              <a:lumMod val="85000"/>
            </a:schemeClr>
          </a:solidFill>
        </p:spPr>
        <p:txBody>
          <a:bodyPr vert="horz" lIns="91440" tIns="45720" rIns="91440" bIns="45720" rtlCol="0" anchor="ctr">
            <a:noAutofit/>
          </a:bodyPr>
          <a:lstStyle/>
          <a:p>
            <a:r>
              <a:rPr kumimoji="1" lang="ja-JP" altLang="en-US"/>
              <a:t>マスター タイトルの書式設定</a:t>
            </a:r>
          </a:p>
        </p:txBody>
      </p:sp>
    </p:spTree>
    <p:extLst>
      <p:ext uri="{BB962C8B-B14F-4D97-AF65-F5344CB8AC3E}">
        <p14:creationId xmlns:p14="http://schemas.microsoft.com/office/powerpoint/2010/main" val="2200722818"/>
      </p:ext>
    </p:extLst>
  </p:cSld>
  <p:clrMap bg1="lt1" tx1="dk1" bg2="lt2" tx2="dk2" accent1="accent1" accent2="accent2" accent3="accent3" accent4="accent4" accent5="accent5" accent6="accent6" hlink="hlink" folHlink="folHlink"/>
  <p:sldLayoutIdLst>
    <p:sldLayoutId id="2147489256" r:id="rId1"/>
    <p:sldLayoutId id="2147489257" r:id="rId2"/>
  </p:sldLayoutIdLst>
  <p:hf hdr="0" ftr="0" dt="0"/>
  <p:txStyles>
    <p:titleStyle>
      <a:lvl1pPr algn="ctr" defTabSz="914400" rtl="0" eaLnBrk="1" latinLnBrk="0" hangingPunct="1">
        <a:spcBef>
          <a:spcPct val="0"/>
        </a:spcBef>
        <a:buNone/>
        <a:defRPr kumimoji="1" sz="28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88" y="347120"/>
            <a:ext cx="8915400" cy="561600"/>
          </a:xfrm>
          <a:prstGeom prst="rect">
            <a:avLst/>
          </a:prstGeom>
          <a:solidFill>
            <a:schemeClr val="bg1">
              <a:lumMod val="85000"/>
            </a:schemeClr>
          </a:solidFill>
        </p:spPr>
        <p:txBody>
          <a:bodyPr vert="horz" lIns="85366" tIns="42685" rIns="85366" bIns="42685" rtlCol="0" anchor="ctr">
            <a:noAutofit/>
          </a:bodyPr>
          <a:lstStyle/>
          <a:p>
            <a:r>
              <a:rPr kumimoji="1" lang="ja-JP" altLang="en-US"/>
              <a:t>マスター タイトルの書式設定</a:t>
            </a:r>
          </a:p>
        </p:txBody>
      </p:sp>
    </p:spTree>
    <p:extLst>
      <p:ext uri="{BB962C8B-B14F-4D97-AF65-F5344CB8AC3E}">
        <p14:creationId xmlns:p14="http://schemas.microsoft.com/office/powerpoint/2010/main" val="1073555202"/>
      </p:ext>
    </p:extLst>
  </p:cSld>
  <p:clrMap bg1="lt1" tx1="dk1" bg2="lt2" tx2="dk2" accent1="accent1" accent2="accent2" accent3="accent3" accent4="accent4" accent5="accent5" accent6="accent6" hlink="hlink" folHlink="folHlink"/>
  <p:hf hdr="0" ftr="0" dt="0"/>
  <p:txStyles>
    <p:titleStyle>
      <a:lvl1pPr algn="ctr" defTabSz="890775" rtl="0" eaLnBrk="1" latinLnBrk="0" hangingPunct="1">
        <a:spcBef>
          <a:spcPct val="0"/>
        </a:spcBef>
        <a:buNone/>
        <a:defRPr kumimoji="1" sz="2800" kern="1200">
          <a:solidFill>
            <a:schemeClr val="tx1"/>
          </a:solidFill>
          <a:latin typeface="+mj-lt"/>
          <a:ea typeface="+mj-ea"/>
          <a:cs typeface="+mj-cs"/>
        </a:defRPr>
      </a:lvl1pPr>
    </p:titleStyle>
    <p:bodyStyle>
      <a:lvl1pPr marL="334013" indent="-334013" algn="l" defTabSz="890775"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23620" indent="-278376" algn="l" defTabSz="890775"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13492" indent="-222694" algn="l" defTabSz="890775"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558858" indent="-222694" algn="l" defTabSz="890775"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04236" indent="-222694" algn="l" defTabSz="890775"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449630" indent="-222694" algn="l" defTabSz="890775"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895000" indent="-222694" algn="l" defTabSz="890775"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340398" indent="-222694" algn="l" defTabSz="890775"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785795" indent="-222694" algn="l" defTabSz="890775"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890775" rtl="0" eaLnBrk="1" latinLnBrk="0" hangingPunct="1">
        <a:defRPr kumimoji="1" sz="1800" kern="1200">
          <a:solidFill>
            <a:schemeClr val="tx1"/>
          </a:solidFill>
          <a:latin typeface="+mn-lt"/>
          <a:ea typeface="+mn-ea"/>
          <a:cs typeface="+mn-cs"/>
        </a:defRPr>
      </a:lvl1pPr>
      <a:lvl2pPr marL="445390" algn="l" defTabSz="890775" rtl="0" eaLnBrk="1" latinLnBrk="0" hangingPunct="1">
        <a:defRPr kumimoji="1" sz="1800" kern="1200">
          <a:solidFill>
            <a:schemeClr val="tx1"/>
          </a:solidFill>
          <a:latin typeface="+mn-lt"/>
          <a:ea typeface="+mn-ea"/>
          <a:cs typeface="+mn-cs"/>
        </a:defRPr>
      </a:lvl2pPr>
      <a:lvl3pPr marL="890775" algn="l" defTabSz="890775" rtl="0" eaLnBrk="1" latinLnBrk="0" hangingPunct="1">
        <a:defRPr kumimoji="1" sz="1800" kern="1200">
          <a:solidFill>
            <a:schemeClr val="tx1"/>
          </a:solidFill>
          <a:latin typeface="+mn-lt"/>
          <a:ea typeface="+mn-ea"/>
          <a:cs typeface="+mn-cs"/>
        </a:defRPr>
      </a:lvl3pPr>
      <a:lvl4pPr marL="1336157" algn="l" defTabSz="890775" rtl="0" eaLnBrk="1" latinLnBrk="0" hangingPunct="1">
        <a:defRPr kumimoji="1" sz="1800" kern="1200">
          <a:solidFill>
            <a:schemeClr val="tx1"/>
          </a:solidFill>
          <a:latin typeface="+mn-lt"/>
          <a:ea typeface="+mn-ea"/>
          <a:cs typeface="+mn-cs"/>
        </a:defRPr>
      </a:lvl4pPr>
      <a:lvl5pPr marL="1781544" algn="l" defTabSz="890775" rtl="0" eaLnBrk="1" latinLnBrk="0" hangingPunct="1">
        <a:defRPr kumimoji="1" sz="1800" kern="1200">
          <a:solidFill>
            <a:schemeClr val="tx1"/>
          </a:solidFill>
          <a:latin typeface="+mn-lt"/>
          <a:ea typeface="+mn-ea"/>
          <a:cs typeface="+mn-cs"/>
        </a:defRPr>
      </a:lvl5pPr>
      <a:lvl6pPr marL="2226940" algn="l" defTabSz="890775" rtl="0" eaLnBrk="1" latinLnBrk="0" hangingPunct="1">
        <a:defRPr kumimoji="1" sz="1800" kern="1200">
          <a:solidFill>
            <a:schemeClr val="tx1"/>
          </a:solidFill>
          <a:latin typeface="+mn-lt"/>
          <a:ea typeface="+mn-ea"/>
          <a:cs typeface="+mn-cs"/>
        </a:defRPr>
      </a:lvl6pPr>
      <a:lvl7pPr marL="2672325" algn="l" defTabSz="890775" rtl="0" eaLnBrk="1" latinLnBrk="0" hangingPunct="1">
        <a:defRPr kumimoji="1" sz="1800" kern="1200">
          <a:solidFill>
            <a:schemeClr val="tx1"/>
          </a:solidFill>
          <a:latin typeface="+mn-lt"/>
          <a:ea typeface="+mn-ea"/>
          <a:cs typeface="+mn-cs"/>
        </a:defRPr>
      </a:lvl7pPr>
      <a:lvl8pPr marL="3117704" algn="l" defTabSz="890775" rtl="0" eaLnBrk="1" latinLnBrk="0" hangingPunct="1">
        <a:defRPr kumimoji="1" sz="1800" kern="1200">
          <a:solidFill>
            <a:schemeClr val="tx1"/>
          </a:solidFill>
          <a:latin typeface="+mn-lt"/>
          <a:ea typeface="+mn-ea"/>
          <a:cs typeface="+mn-cs"/>
        </a:defRPr>
      </a:lvl8pPr>
      <a:lvl9pPr marL="3563100" algn="l" defTabSz="890775" rtl="0" eaLnBrk="1" latinLnBrk="0" hangingPunct="1">
        <a:defRPr kumimoji="1"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7BBD710-9CAD-4072-897C-0F10F8A0D881}" type="datetime1">
              <a:rPr kumimoji="1" lang="ja-JP" altLang="en-US" smtClean="0"/>
              <a:t>2022/7/26</a:t>
            </a:fld>
            <a:endParaRPr kumimoji="1" lang="ja-JP" altLang="en-US"/>
          </a:p>
        </p:txBody>
      </p:sp>
      <p:sp>
        <p:nvSpPr>
          <p:cNvPr id="5" name="フッター プレースホルダー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594600" y="6492875"/>
            <a:ext cx="2311400" cy="365125"/>
          </a:xfrm>
          <a:prstGeom prst="rect">
            <a:avLst/>
          </a:prstGeom>
        </p:spPr>
        <p:txBody>
          <a:bodyPr vert="horz" lIns="91440" tIns="45720" rIns="91440" bIns="45720" rtlCol="0" anchor="ctr"/>
          <a:lstStyle>
            <a:lvl1pPr algn="r">
              <a:defRPr sz="1600">
                <a:solidFill>
                  <a:schemeClr val="tx1"/>
                </a:solidFill>
                <a:latin typeface="HGSｺﾞｼｯｸM" panose="020B0600000000000000" pitchFamily="50" charset="-128"/>
                <a:ea typeface="HGSｺﾞｼｯｸM" panose="020B0600000000000000" pitchFamily="50" charset="-128"/>
              </a:defRPr>
            </a:lvl1pPr>
          </a:lstStyle>
          <a:p>
            <a:fld id="{E9B00280-1156-4F3D-B9A1-59ED7D6231FD}" type="slidenum">
              <a:rPr lang="ja-JP" altLang="en-US" smtClean="0"/>
              <a:pPr/>
              <a:t>‹#›</a:t>
            </a:fld>
            <a:endParaRPr lang="ja-JP" altLang="en-US" dirty="0"/>
          </a:p>
        </p:txBody>
      </p:sp>
    </p:spTree>
    <p:extLst>
      <p:ext uri="{BB962C8B-B14F-4D97-AF65-F5344CB8AC3E}">
        <p14:creationId xmlns:p14="http://schemas.microsoft.com/office/powerpoint/2010/main" val="3681472658"/>
      </p:ext>
    </p:extLst>
  </p:cSld>
  <p:clrMap bg1="lt1" tx1="dk1" bg2="lt2" tx2="dk2" accent1="accent1" accent2="accent2" accent3="accent3" accent4="accent4" accent5="accent5" accent6="accent6" hlink="hlink" folHlink="folHlink"/>
  <p:sldLayoutIdLst>
    <p:sldLayoutId id="2147489349" r:id="rId1"/>
    <p:sldLayoutId id="2147489350" r:id="rId2"/>
    <p:sldLayoutId id="2147489351" r:id="rId3"/>
    <p:sldLayoutId id="2147489352" r:id="rId4"/>
    <p:sldLayoutId id="2147489353" r:id="rId5"/>
    <p:sldLayoutId id="2147489354" r:id="rId6"/>
    <p:sldLayoutId id="2147489355" r:id="rId7"/>
    <p:sldLayoutId id="2147489356" r:id="rId8"/>
    <p:sldLayoutId id="2147489357" r:id="rId9"/>
    <p:sldLayoutId id="2147489358" r:id="rId10"/>
    <p:sldLayoutId id="2147489359" r:id="rId11"/>
    <p:sldLayoutId id="2147489360" r:id="rId12"/>
    <p:sldLayoutId id="2147489361" r:id="rId13"/>
    <p:sldLayoutId id="2147489362" r:id="rId14"/>
    <p:sldLayoutId id="2147489363" r:id="rId15"/>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oleObject" Target="../embeddings/oleObject1.bin"/><Relationship Id="rId1" Type="http://schemas.openxmlformats.org/officeDocument/2006/relationships/slideLayout" Target="../slideLayouts/slideLayout3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7.xml"/></Relationships>
</file>

<file path=ppt/slides/_rels/slide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3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テキスト ボックス 26"/>
          <p:cNvSpPr txBox="1"/>
          <p:nvPr/>
        </p:nvSpPr>
        <p:spPr>
          <a:xfrm>
            <a:off x="9887" y="-27369"/>
            <a:ext cx="9906000" cy="426622"/>
          </a:xfrm>
          <a:prstGeom prst="rect">
            <a:avLst/>
          </a:prstGeom>
          <a:solidFill>
            <a:srgbClr val="9EEAFF"/>
          </a:solidFill>
        </p:spPr>
        <p:txBody>
          <a:bodyPr wrap="square" lIns="91390" tIns="72000" rIns="91390" bIns="45696" rtlCol="0">
            <a:spAutoFit/>
          </a:bodyPr>
          <a:lstStyle/>
          <a:p>
            <a:pPr algn="ctr" defTabSz="904428" fontAlgn="base">
              <a:spcBef>
                <a:spcPct val="0"/>
              </a:spcBef>
              <a:spcAft>
                <a:spcPct val="0"/>
              </a:spcAft>
            </a:pPr>
            <a:r>
              <a:rPr lang="ja-JP" altLang="en-US" sz="20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児童虐待相談の対応件数推移及び虐待相談の内容・相談経路</a:t>
            </a:r>
            <a:endParaRPr lang="en-US" altLang="ja-JP" sz="20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2" name="テキスト ボックス 51"/>
          <p:cNvSpPr txBox="1"/>
          <p:nvPr/>
        </p:nvSpPr>
        <p:spPr>
          <a:xfrm>
            <a:off x="2697850" y="2146366"/>
            <a:ext cx="5495515" cy="307777"/>
          </a:xfrm>
          <a:prstGeom prst="rect">
            <a:avLst/>
          </a:prstGeom>
          <a:noFill/>
        </p:spPr>
        <p:txBody>
          <a:bodyPr wrap="square" rtlCol="0">
            <a:spAutoFit/>
          </a:bodyPr>
          <a:lstStyle/>
          <a:p>
            <a:pPr algn="ctr" defTabSz="904428" fontAlgn="base">
              <a:spcBef>
                <a:spcPct val="0"/>
              </a:spcBef>
              <a:spcAft>
                <a:spcPct val="0"/>
              </a:spcAft>
            </a:pPr>
            <a:r>
              <a:rPr lang="ja-JP" altLang="en-US" sz="1400" dirty="0">
                <a:solidFill>
                  <a:prstClr val="black"/>
                </a:solidFill>
                <a:latin typeface="Arial" charset="0"/>
                <a:ea typeface="ＭＳ Ｐゴシック" panose="020B0600070205080204" pitchFamily="50" charset="-128"/>
              </a:rPr>
              <a:t>　　　　　　　　　　　　　　　　　　　　　　　　　　　　　　　　　　　　　　　　　　　　　　　　　　　　　　　　　　　　　　　　　　　　　　　　　　　　　　　　　　　　　　　　　　　　　　　　　　　　　　　　　　　　　　　　　　　　　　　　　　　　　　　　　　　　　　　　　　　　　　　　　　　　　　　　　　　　　　　　　　　　　　　　　　　　　　　　　　　　　　　　　　　　　　　　　　　　　　　　　　　　　　　　　　　　　　　　　　　　　　　　　　　　　　　　　　　　　　　　　　　　　　　　　　　　　　　　</a:t>
            </a:r>
          </a:p>
        </p:txBody>
      </p:sp>
      <p:graphicFrame>
        <p:nvGraphicFramePr>
          <p:cNvPr id="53" name="オブジェクト 52"/>
          <p:cNvGraphicFramePr>
            <a:graphicFrameLocks noGrp="1" noChangeAspect="1"/>
          </p:cNvGraphicFramePr>
          <p:nvPr/>
        </p:nvGraphicFramePr>
        <p:xfrm>
          <a:off x="158752" y="1125540"/>
          <a:ext cx="9415463" cy="3216275"/>
        </p:xfrm>
        <a:graphic>
          <a:graphicData uri="http://schemas.openxmlformats.org/presentationml/2006/ole">
            <mc:AlternateContent xmlns:mc="http://schemas.openxmlformats.org/markup-compatibility/2006">
              <mc:Choice xmlns:v="urn:schemas-microsoft-com:vml" Requires="v">
                <p:oleObj name="ワークシート" r:id="rId2" imgW="3572012" imgH="2343232" progId="Excel.Sheet.8">
                  <p:embed/>
                </p:oleObj>
              </mc:Choice>
              <mc:Fallback>
                <p:oleObj name="ワークシート" r:id="rId2" imgW="3572012" imgH="2343232" progId="Excel.Sheet.8">
                  <p:embed/>
                  <p:pic>
                    <p:nvPicPr>
                      <p:cNvPr id="53" name="オブジェクト 52"/>
                      <p:cNvPicPr>
                        <a:picLocks noGrp="1" noChangeAspect="1" noChangeArrowheads="1"/>
                      </p:cNvPicPr>
                      <p:nvPr/>
                    </p:nvPicPr>
                    <p:blipFill>
                      <a:blip r:embed="rId3"/>
                      <a:srcRect/>
                      <a:stretch>
                        <a:fillRect/>
                      </a:stretch>
                    </p:blipFill>
                    <p:spPr bwMode="auto">
                      <a:xfrm>
                        <a:off x="158752" y="1125540"/>
                        <a:ext cx="9415463" cy="3216275"/>
                      </a:xfrm>
                      <a:prstGeom prst="rect">
                        <a:avLst/>
                      </a:prstGeom>
                      <a:noFill/>
                    </p:spPr>
                  </p:pic>
                </p:oleObj>
              </mc:Fallback>
            </mc:AlternateContent>
          </a:graphicData>
        </a:graphic>
      </p:graphicFrame>
      <p:sp>
        <p:nvSpPr>
          <p:cNvPr id="54" name="Rectangle 2"/>
          <p:cNvSpPr>
            <a:spLocks noChangeArrowheads="1"/>
          </p:cNvSpPr>
          <p:nvPr/>
        </p:nvSpPr>
        <p:spPr bwMode="auto">
          <a:xfrm>
            <a:off x="128467" y="4221002"/>
            <a:ext cx="9727711" cy="1172691"/>
          </a:xfrm>
          <a:prstGeom prst="rect">
            <a:avLst/>
          </a:prstGeom>
          <a:solidFill>
            <a:schemeClr val="bg1"/>
          </a:solidFill>
          <a:ln w="9525">
            <a:solidFill>
              <a:schemeClr val="tx1"/>
            </a:solidFill>
            <a:miter lim="800000"/>
            <a:headEnd/>
            <a:tailEnd/>
          </a:ln>
          <a:effectLst/>
        </p:spPr>
        <p:txBody>
          <a:bodyPr anchor="t" anchorCtr="0"/>
          <a:lstStyle/>
          <a:p>
            <a:pPr defTabSz="904428" fontAlgn="base">
              <a:spcBef>
                <a:spcPct val="0"/>
              </a:spcBef>
              <a:spcAft>
                <a:spcPct val="0"/>
              </a:spcAft>
              <a:defRPr/>
            </a:pPr>
            <a:r>
              <a:rPr lang="ja-JP" altLang="en-US" sz="1200" dirty="0">
                <a:solidFill>
                  <a:prstClr val="black"/>
                </a:solidFill>
                <a:latin typeface="游ゴシック" panose="020B0400000000000000" pitchFamily="50" charset="-128"/>
                <a:ea typeface="游ゴシック" panose="020B0400000000000000" pitchFamily="50" charset="-128"/>
              </a:rPr>
              <a:t>○　虐待相談の内容別割合</a:t>
            </a:r>
            <a:endParaRPr lang="en-US" altLang="ja-JP" sz="1200" dirty="0">
              <a:solidFill>
                <a:prstClr val="black"/>
              </a:solidFill>
              <a:latin typeface="游ゴシック" panose="020B0400000000000000" pitchFamily="50" charset="-128"/>
              <a:ea typeface="游ゴシック" panose="020B0400000000000000" pitchFamily="50" charset="-128"/>
            </a:endParaRPr>
          </a:p>
        </p:txBody>
      </p:sp>
      <p:graphicFrame>
        <p:nvGraphicFramePr>
          <p:cNvPr id="55" name="表 54"/>
          <p:cNvGraphicFramePr>
            <a:graphicFrameLocks noGrp="1"/>
          </p:cNvGraphicFramePr>
          <p:nvPr/>
        </p:nvGraphicFramePr>
        <p:xfrm>
          <a:off x="379726" y="4474094"/>
          <a:ext cx="8965302" cy="881005"/>
        </p:xfrm>
        <a:graphic>
          <a:graphicData uri="http://schemas.openxmlformats.org/drawingml/2006/table">
            <a:tbl>
              <a:tblPr/>
              <a:tblGrid>
                <a:gridCol w="1494217">
                  <a:extLst>
                    <a:ext uri="{9D8B030D-6E8A-4147-A177-3AD203B41FA5}">
                      <a16:colId xmlns:a16="http://schemas.microsoft.com/office/drawing/2014/main" val="20000"/>
                    </a:ext>
                  </a:extLst>
                </a:gridCol>
                <a:gridCol w="1494217">
                  <a:extLst>
                    <a:ext uri="{9D8B030D-6E8A-4147-A177-3AD203B41FA5}">
                      <a16:colId xmlns:a16="http://schemas.microsoft.com/office/drawing/2014/main" val="20001"/>
                    </a:ext>
                  </a:extLst>
                </a:gridCol>
                <a:gridCol w="1494217">
                  <a:extLst>
                    <a:ext uri="{9D8B030D-6E8A-4147-A177-3AD203B41FA5}">
                      <a16:colId xmlns:a16="http://schemas.microsoft.com/office/drawing/2014/main" val="20002"/>
                    </a:ext>
                  </a:extLst>
                </a:gridCol>
                <a:gridCol w="1494217">
                  <a:extLst>
                    <a:ext uri="{9D8B030D-6E8A-4147-A177-3AD203B41FA5}">
                      <a16:colId xmlns:a16="http://schemas.microsoft.com/office/drawing/2014/main" val="20003"/>
                    </a:ext>
                  </a:extLst>
                </a:gridCol>
                <a:gridCol w="1494217">
                  <a:extLst>
                    <a:ext uri="{9D8B030D-6E8A-4147-A177-3AD203B41FA5}">
                      <a16:colId xmlns:a16="http://schemas.microsoft.com/office/drawing/2014/main" val="20004"/>
                    </a:ext>
                  </a:extLst>
                </a:gridCol>
                <a:gridCol w="1494217">
                  <a:extLst>
                    <a:ext uri="{9D8B030D-6E8A-4147-A177-3AD203B41FA5}">
                      <a16:colId xmlns:a16="http://schemas.microsoft.com/office/drawing/2014/main" val="20005"/>
                    </a:ext>
                  </a:extLst>
                </a:gridCol>
              </a:tblGrid>
              <a:tr h="333339">
                <a:tc>
                  <a:txBody>
                    <a:bodyPr/>
                    <a:lstStyle/>
                    <a:p>
                      <a:pPr algn="l" fontAlgn="ct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身体的虐待</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ネグレクト</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性的虐待</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心理的虐待</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総　　数</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547666">
                <a:tc>
                  <a:txBody>
                    <a:bodyPr/>
                    <a:lstStyle/>
                    <a:p>
                      <a:pPr algn="ctr" fontAlgn="ctr"/>
                      <a:r>
                        <a:rPr lang="zh-TW" altLang="en-US" sz="1200" b="0" i="0" u="none" strike="noStrike" dirty="0">
                          <a:solidFill>
                            <a:srgbClr val="000000"/>
                          </a:solidFill>
                          <a:effectLst/>
                          <a:latin typeface="游ゴシック" panose="020B0400000000000000" pitchFamily="50" charset="-128"/>
                          <a:ea typeface="游ゴシック" panose="020B0400000000000000" pitchFamily="50" charset="-128"/>
                        </a:rPr>
                        <a:t>平成</a:t>
                      </a:r>
                      <a:r>
                        <a:rPr lang="en-US" altLang="zh-TW" sz="1200" b="0" i="0" u="none" strike="noStrike" dirty="0">
                          <a:solidFill>
                            <a:srgbClr val="000000"/>
                          </a:solidFill>
                          <a:effectLst/>
                          <a:latin typeface="游ゴシック" panose="020B0400000000000000" pitchFamily="50" charset="-128"/>
                          <a:ea typeface="游ゴシック" panose="020B0400000000000000" pitchFamily="50" charset="-128"/>
                        </a:rPr>
                        <a:t>30</a:t>
                      </a:r>
                      <a:r>
                        <a:rPr lang="zh-TW" altLang="en-US" sz="1200" b="0" i="0" u="none" strike="noStrike" dirty="0">
                          <a:solidFill>
                            <a:srgbClr val="000000"/>
                          </a:solidFill>
                          <a:effectLst/>
                          <a:latin typeface="游ゴシック" panose="020B0400000000000000" pitchFamily="50" charset="-128"/>
                          <a:ea typeface="游ゴシック" panose="020B0400000000000000" pitchFamily="50" charset="-128"/>
                        </a:rPr>
                        <a:t>年度</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40,238</a:t>
                      </a:r>
                    </a:p>
                    <a:p>
                      <a:pPr algn="ctr" fontAlgn="ctr"/>
                      <a:r>
                        <a:rPr lang="en-US" altLang="ja-JP" sz="1100" b="0" i="0" u="none" strike="noStrike" dirty="0">
                          <a:solidFill>
                            <a:srgbClr val="000000"/>
                          </a:solidFill>
                          <a:effectLst/>
                          <a:latin typeface="游ゴシック" panose="020B0400000000000000" pitchFamily="50" charset="-128"/>
                          <a:ea typeface="游ゴシック" panose="020B0400000000000000" pitchFamily="50" charset="-128"/>
                        </a:rPr>
                        <a:t>(25.2%)</a:t>
                      </a:r>
                      <a:br>
                        <a:rPr lang="en-US" altLang="ja-JP" sz="11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a:t>
                      </a:r>
                      <a:r>
                        <a:rPr lang="en-US" altLang="ja-JP" sz="1100" b="0" i="0" u="none" strike="noStrike" dirty="0">
                          <a:solidFill>
                            <a:srgbClr val="000000"/>
                          </a:solidFill>
                          <a:effectLst/>
                          <a:latin typeface="游ゴシック" panose="020B0400000000000000" pitchFamily="50" charset="-128"/>
                          <a:ea typeface="游ゴシック" panose="020B0400000000000000" pitchFamily="50" charset="-128"/>
                        </a:rPr>
                        <a:t>+7,015</a:t>
                      </a:r>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29,479</a:t>
                      </a:r>
                    </a:p>
                    <a:p>
                      <a:pPr algn="ctr" fontAlgn="ctr"/>
                      <a:r>
                        <a:rPr lang="en-US" altLang="ja-JP" sz="1100" b="0" i="0" u="none" strike="noStrike" dirty="0">
                          <a:solidFill>
                            <a:srgbClr val="000000"/>
                          </a:solidFill>
                          <a:effectLst/>
                          <a:latin typeface="游ゴシック" panose="020B0400000000000000" pitchFamily="50" charset="-128"/>
                          <a:ea typeface="游ゴシック" panose="020B0400000000000000" pitchFamily="50" charset="-128"/>
                        </a:rPr>
                        <a:t>(18.4%)</a:t>
                      </a:r>
                      <a:br>
                        <a:rPr lang="en-US" altLang="ja-JP" sz="11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a:t>
                      </a:r>
                      <a:r>
                        <a:rPr lang="en-US" altLang="ja-JP" sz="1100" b="0" i="0" u="none" strike="noStrike" dirty="0">
                          <a:solidFill>
                            <a:srgbClr val="000000"/>
                          </a:solidFill>
                          <a:effectLst/>
                          <a:latin typeface="游ゴシック" panose="020B0400000000000000" pitchFamily="50" charset="-128"/>
                          <a:ea typeface="游ゴシック" panose="020B0400000000000000" pitchFamily="50" charset="-128"/>
                        </a:rPr>
                        <a:t>+2,658</a:t>
                      </a:r>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1,730</a:t>
                      </a:r>
                    </a:p>
                    <a:p>
                      <a:pPr algn="ctr" fontAlgn="ctr"/>
                      <a:r>
                        <a:rPr lang="en-US" altLang="ja-JP" sz="1100" b="0" i="0" u="none" strike="noStrike" dirty="0">
                          <a:solidFill>
                            <a:srgbClr val="000000"/>
                          </a:solidFill>
                          <a:effectLst/>
                          <a:latin typeface="游ゴシック" panose="020B0400000000000000" pitchFamily="50" charset="-128"/>
                          <a:ea typeface="游ゴシック" panose="020B0400000000000000" pitchFamily="50" charset="-128"/>
                        </a:rPr>
                        <a:t>(1.1%)</a:t>
                      </a:r>
                      <a:br>
                        <a:rPr lang="en-US" altLang="ja-JP" sz="11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a:t>
                      </a:r>
                      <a:r>
                        <a:rPr lang="en-US" altLang="ja-JP" sz="1100" b="0" i="0" u="none" strike="noStrike" dirty="0">
                          <a:solidFill>
                            <a:srgbClr val="000000"/>
                          </a:solidFill>
                          <a:effectLst/>
                          <a:latin typeface="游ゴシック" panose="020B0400000000000000" pitchFamily="50" charset="-128"/>
                          <a:ea typeface="游ゴシック" panose="020B0400000000000000" pitchFamily="50" charset="-128"/>
                        </a:rPr>
                        <a:t>+193</a:t>
                      </a:r>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88,391</a:t>
                      </a:r>
                    </a:p>
                    <a:p>
                      <a:pPr algn="ctr" fontAlgn="ctr"/>
                      <a:r>
                        <a:rPr lang="en-US" altLang="ja-JP" sz="1100" b="0" i="0" u="none" strike="noStrike" dirty="0">
                          <a:solidFill>
                            <a:srgbClr val="000000"/>
                          </a:solidFill>
                          <a:effectLst/>
                          <a:latin typeface="游ゴシック" panose="020B0400000000000000" pitchFamily="50" charset="-128"/>
                          <a:ea typeface="游ゴシック" panose="020B0400000000000000" pitchFamily="50" charset="-128"/>
                        </a:rPr>
                        <a:t>(55.3%)</a:t>
                      </a:r>
                      <a:br>
                        <a:rPr lang="en-US" altLang="ja-JP" sz="1100" b="0" i="0" u="none" strike="noStrike" dirty="0">
                          <a:solidFill>
                            <a:srgbClr val="000000"/>
                          </a:solidFill>
                          <a:effectLst/>
                          <a:latin typeface="游ゴシック" panose="020B0400000000000000" pitchFamily="50" charset="-128"/>
                          <a:ea typeface="游ゴシック" panose="020B0400000000000000" pitchFamily="50" charset="-128"/>
                        </a:rPr>
                      </a:br>
                      <a:r>
                        <a:rPr lang="en-US" altLang="ja-JP" sz="1100" b="0" i="0" u="none" strike="noStrike" dirty="0">
                          <a:solidFill>
                            <a:srgbClr val="000000"/>
                          </a:solidFill>
                          <a:effectLst/>
                          <a:latin typeface="游ゴシック" panose="020B0400000000000000" pitchFamily="50" charset="-128"/>
                          <a:ea typeface="游ゴシック" panose="020B0400000000000000" pitchFamily="50" charset="-128"/>
                        </a:rPr>
                        <a:t>(+16,194)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159,838</a:t>
                      </a:r>
                    </a:p>
                    <a:p>
                      <a:pPr algn="ctr" fontAlgn="ctr"/>
                      <a:r>
                        <a:rPr lang="en-US" altLang="ja-JP" sz="1100" b="0" i="0" u="none" strike="noStrike" dirty="0">
                          <a:solidFill>
                            <a:srgbClr val="000000"/>
                          </a:solidFill>
                          <a:effectLst/>
                          <a:latin typeface="游ゴシック" panose="020B0400000000000000" pitchFamily="50" charset="-128"/>
                          <a:ea typeface="游ゴシック" panose="020B0400000000000000" pitchFamily="50" charset="-128"/>
                        </a:rPr>
                        <a:t>(100.0%)</a:t>
                      </a:r>
                      <a:br>
                        <a:rPr lang="en-US" altLang="ja-JP" sz="11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a:t>
                      </a:r>
                      <a:r>
                        <a:rPr lang="en-US" altLang="ja-JP" sz="1100" b="0" i="0" u="none" strike="noStrike" dirty="0">
                          <a:solidFill>
                            <a:srgbClr val="000000"/>
                          </a:solidFill>
                          <a:effectLst/>
                          <a:latin typeface="游ゴシック" panose="020B0400000000000000" pitchFamily="50" charset="-128"/>
                          <a:ea typeface="游ゴシック" panose="020B0400000000000000" pitchFamily="50" charset="-128"/>
                        </a:rPr>
                        <a:t>+26,060</a:t>
                      </a:r>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
        <p:nvSpPr>
          <p:cNvPr id="56" name="Rectangle 2"/>
          <p:cNvSpPr>
            <a:spLocks noChangeArrowheads="1"/>
          </p:cNvSpPr>
          <p:nvPr/>
        </p:nvSpPr>
        <p:spPr bwMode="auto">
          <a:xfrm>
            <a:off x="128465" y="5453847"/>
            <a:ext cx="9727712" cy="1287522"/>
          </a:xfrm>
          <a:prstGeom prst="rect">
            <a:avLst/>
          </a:prstGeom>
          <a:solidFill>
            <a:schemeClr val="bg1"/>
          </a:solidFill>
          <a:ln w="9525">
            <a:solidFill>
              <a:schemeClr val="tx1"/>
            </a:solidFill>
            <a:miter lim="800000"/>
            <a:headEnd/>
            <a:tailEnd/>
          </a:ln>
          <a:effectLst/>
        </p:spPr>
        <p:txBody>
          <a:bodyPr anchor="t" anchorCtr="0"/>
          <a:lstStyle/>
          <a:p>
            <a:pPr defTabSz="904428" fontAlgn="base">
              <a:spcBef>
                <a:spcPct val="0"/>
              </a:spcBef>
              <a:spcAft>
                <a:spcPct val="0"/>
              </a:spcAft>
              <a:defRPr/>
            </a:pPr>
            <a:r>
              <a:rPr lang="ja-JP" altLang="en-US" sz="1200" dirty="0">
                <a:solidFill>
                  <a:prstClr val="black"/>
                </a:solidFill>
                <a:latin typeface="游ゴシック" panose="020B0400000000000000" pitchFamily="50" charset="-128"/>
                <a:ea typeface="游ゴシック" panose="020B0400000000000000" pitchFamily="50" charset="-128"/>
              </a:rPr>
              <a:t>○　虐待相談の相談経路</a:t>
            </a:r>
            <a:endParaRPr lang="en-US" altLang="ja-JP" sz="1200" dirty="0">
              <a:solidFill>
                <a:prstClr val="black"/>
              </a:solidFill>
              <a:latin typeface="游ゴシック" panose="020B0400000000000000" pitchFamily="50" charset="-128"/>
              <a:ea typeface="游ゴシック" panose="020B0400000000000000" pitchFamily="50" charset="-128"/>
            </a:endParaRPr>
          </a:p>
        </p:txBody>
      </p:sp>
      <p:graphicFrame>
        <p:nvGraphicFramePr>
          <p:cNvPr id="57" name="表 56"/>
          <p:cNvGraphicFramePr>
            <a:graphicFrameLocks noGrp="1"/>
          </p:cNvGraphicFramePr>
          <p:nvPr/>
        </p:nvGraphicFramePr>
        <p:xfrm>
          <a:off x="170715" y="5704476"/>
          <a:ext cx="9640945" cy="916709"/>
        </p:xfrm>
        <a:graphic>
          <a:graphicData uri="http://schemas.openxmlformats.org/drawingml/2006/table">
            <a:tbl>
              <a:tblPr/>
              <a:tblGrid>
                <a:gridCol w="592174">
                  <a:extLst>
                    <a:ext uri="{9D8B030D-6E8A-4147-A177-3AD203B41FA5}">
                      <a16:colId xmlns:a16="http://schemas.microsoft.com/office/drawing/2014/main" val="20000"/>
                    </a:ext>
                  </a:extLst>
                </a:gridCol>
                <a:gridCol w="679791">
                  <a:extLst>
                    <a:ext uri="{9D8B030D-6E8A-4147-A177-3AD203B41FA5}">
                      <a16:colId xmlns:a16="http://schemas.microsoft.com/office/drawing/2014/main" val="20001"/>
                    </a:ext>
                  </a:extLst>
                </a:gridCol>
                <a:gridCol w="679791">
                  <a:extLst>
                    <a:ext uri="{9D8B030D-6E8A-4147-A177-3AD203B41FA5}">
                      <a16:colId xmlns:a16="http://schemas.microsoft.com/office/drawing/2014/main" val="20002"/>
                    </a:ext>
                  </a:extLst>
                </a:gridCol>
                <a:gridCol w="725108">
                  <a:extLst>
                    <a:ext uri="{9D8B030D-6E8A-4147-A177-3AD203B41FA5}">
                      <a16:colId xmlns:a16="http://schemas.microsoft.com/office/drawing/2014/main" val="20003"/>
                    </a:ext>
                  </a:extLst>
                </a:gridCol>
                <a:gridCol w="679791">
                  <a:extLst>
                    <a:ext uri="{9D8B030D-6E8A-4147-A177-3AD203B41FA5}">
                      <a16:colId xmlns:a16="http://schemas.microsoft.com/office/drawing/2014/main" val="20004"/>
                    </a:ext>
                  </a:extLst>
                </a:gridCol>
                <a:gridCol w="679791">
                  <a:extLst>
                    <a:ext uri="{9D8B030D-6E8A-4147-A177-3AD203B41FA5}">
                      <a16:colId xmlns:a16="http://schemas.microsoft.com/office/drawing/2014/main" val="20005"/>
                    </a:ext>
                  </a:extLst>
                </a:gridCol>
                <a:gridCol w="679791">
                  <a:extLst>
                    <a:ext uri="{9D8B030D-6E8A-4147-A177-3AD203B41FA5}">
                      <a16:colId xmlns:a16="http://schemas.microsoft.com/office/drawing/2014/main" val="20006"/>
                    </a:ext>
                  </a:extLst>
                </a:gridCol>
                <a:gridCol w="679791">
                  <a:extLst>
                    <a:ext uri="{9D8B030D-6E8A-4147-A177-3AD203B41FA5}">
                      <a16:colId xmlns:a16="http://schemas.microsoft.com/office/drawing/2014/main" val="20007"/>
                    </a:ext>
                  </a:extLst>
                </a:gridCol>
                <a:gridCol w="679791">
                  <a:extLst>
                    <a:ext uri="{9D8B030D-6E8A-4147-A177-3AD203B41FA5}">
                      <a16:colId xmlns:a16="http://schemas.microsoft.com/office/drawing/2014/main" val="20008"/>
                    </a:ext>
                  </a:extLst>
                </a:gridCol>
                <a:gridCol w="679791">
                  <a:extLst>
                    <a:ext uri="{9D8B030D-6E8A-4147-A177-3AD203B41FA5}">
                      <a16:colId xmlns:a16="http://schemas.microsoft.com/office/drawing/2014/main" val="20009"/>
                    </a:ext>
                  </a:extLst>
                </a:gridCol>
                <a:gridCol w="679791">
                  <a:extLst>
                    <a:ext uri="{9D8B030D-6E8A-4147-A177-3AD203B41FA5}">
                      <a16:colId xmlns:a16="http://schemas.microsoft.com/office/drawing/2014/main" val="20010"/>
                    </a:ext>
                  </a:extLst>
                </a:gridCol>
                <a:gridCol w="679791">
                  <a:extLst>
                    <a:ext uri="{9D8B030D-6E8A-4147-A177-3AD203B41FA5}">
                      <a16:colId xmlns:a16="http://schemas.microsoft.com/office/drawing/2014/main" val="20011"/>
                    </a:ext>
                  </a:extLst>
                </a:gridCol>
                <a:gridCol w="679791">
                  <a:extLst>
                    <a:ext uri="{9D8B030D-6E8A-4147-A177-3AD203B41FA5}">
                      <a16:colId xmlns:a16="http://schemas.microsoft.com/office/drawing/2014/main" val="20012"/>
                    </a:ext>
                  </a:extLst>
                </a:gridCol>
                <a:gridCol w="845962">
                  <a:extLst>
                    <a:ext uri="{9D8B030D-6E8A-4147-A177-3AD203B41FA5}">
                      <a16:colId xmlns:a16="http://schemas.microsoft.com/office/drawing/2014/main" val="20013"/>
                    </a:ext>
                  </a:extLst>
                </a:gridCol>
              </a:tblGrid>
              <a:tr h="385783">
                <a:tc>
                  <a:txBody>
                    <a:bodyPr/>
                    <a:lstStyle/>
                    <a:p>
                      <a:pPr algn="l" fontAlgn="ct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　</a:t>
                      </a:r>
                    </a:p>
                  </a:txBody>
                  <a:tcPr marL="8411" marR="8411" marT="84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家族</a:t>
                      </a:r>
                    </a:p>
                  </a:txBody>
                  <a:tcPr marL="8411" marR="8411" marT="84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親戚</a:t>
                      </a:r>
                    </a:p>
                  </a:txBody>
                  <a:tcPr marL="8411" marR="8411" marT="84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近隣</a:t>
                      </a: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知人</a:t>
                      </a:r>
                    </a:p>
                  </a:txBody>
                  <a:tcPr marL="8411" marR="8411" marT="84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児童</a:t>
                      </a: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本人</a:t>
                      </a:r>
                    </a:p>
                  </a:txBody>
                  <a:tcPr marL="8411" marR="8411" marT="84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福祉</a:t>
                      </a: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事務所</a:t>
                      </a:r>
                    </a:p>
                  </a:txBody>
                  <a:tcPr marL="8411" marR="8411" marT="84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児童</a:t>
                      </a: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委員</a:t>
                      </a:r>
                    </a:p>
                  </a:txBody>
                  <a:tcPr marL="8411" marR="8411" marT="84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保健所</a:t>
                      </a:r>
                    </a:p>
                  </a:txBody>
                  <a:tcPr marL="8411" marR="8411" marT="84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医療</a:t>
                      </a: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機関</a:t>
                      </a:r>
                    </a:p>
                  </a:txBody>
                  <a:tcPr marL="8411" marR="8411" marT="84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TW" altLang="en-US" sz="1200" b="0" i="0" u="none" strike="noStrike" dirty="0">
                          <a:solidFill>
                            <a:srgbClr val="000000"/>
                          </a:solidFill>
                          <a:effectLst/>
                          <a:latin typeface="游ゴシック" panose="020B0400000000000000" pitchFamily="50" charset="-128"/>
                          <a:ea typeface="游ゴシック" panose="020B0400000000000000" pitchFamily="50" charset="-128"/>
                        </a:rPr>
                        <a:t>児童福祉施設</a:t>
                      </a:r>
                    </a:p>
                  </a:txBody>
                  <a:tcPr marL="8411" marR="8411" marT="84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警察等</a:t>
                      </a:r>
                    </a:p>
                  </a:txBody>
                  <a:tcPr marL="8411" marR="8411" marT="84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学校等</a:t>
                      </a:r>
                    </a:p>
                  </a:txBody>
                  <a:tcPr marL="8411" marR="8411" marT="84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その他</a:t>
                      </a:r>
                    </a:p>
                  </a:txBody>
                  <a:tcPr marL="8411" marR="8411" marT="84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総　　数</a:t>
                      </a:r>
                    </a:p>
                  </a:txBody>
                  <a:tcPr marL="8411" marR="8411" marT="84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530926">
                <a:tc>
                  <a:txBody>
                    <a:bodyPr/>
                    <a:lstStyle/>
                    <a:p>
                      <a:pPr algn="ctr" fontAlgn="ctr"/>
                      <a:r>
                        <a:rPr lang="en-US" altLang="zh-TW" sz="1100" b="0" i="0" u="none" strike="noStrike" dirty="0">
                          <a:solidFill>
                            <a:srgbClr val="000000"/>
                          </a:solidFill>
                          <a:effectLst/>
                          <a:latin typeface="游ゴシック" panose="020B0400000000000000" pitchFamily="50" charset="-128"/>
                          <a:ea typeface="游ゴシック" panose="020B0400000000000000" pitchFamily="50" charset="-128"/>
                        </a:rPr>
                        <a:t>30</a:t>
                      </a:r>
                      <a:r>
                        <a:rPr lang="zh-TW" altLang="en-US" sz="1100" b="0" i="0" u="none" strike="noStrike" dirty="0">
                          <a:solidFill>
                            <a:srgbClr val="000000"/>
                          </a:solidFill>
                          <a:effectLst/>
                          <a:latin typeface="游ゴシック" panose="020B0400000000000000" pitchFamily="50" charset="-128"/>
                          <a:ea typeface="游ゴシック" panose="020B0400000000000000" pitchFamily="50" charset="-128"/>
                        </a:rPr>
                        <a:t>年度</a:t>
                      </a:r>
                    </a:p>
                  </a:txBody>
                  <a:tcPr marL="8411" marR="8411" marT="84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11,178</a:t>
                      </a:r>
                      <a:b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rPr>
                        <a:t>（</a:t>
                      </a:r>
                      <a:r>
                        <a:rPr lang="en-US" altLang="ja-JP" sz="900" b="0" i="0" u="none" strike="noStrike" dirty="0">
                          <a:solidFill>
                            <a:srgbClr val="000000"/>
                          </a:solidFill>
                          <a:effectLst/>
                          <a:latin typeface="游ゴシック" panose="020B0400000000000000" pitchFamily="50" charset="-128"/>
                          <a:ea typeface="游ゴシック" panose="020B0400000000000000" pitchFamily="50" charset="-128"/>
                        </a:rPr>
                        <a:t>7%</a:t>
                      </a:r>
                      <a:r>
                        <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rPr>
                        <a:t>）</a:t>
                      </a:r>
                      <a:br>
                        <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rPr>
                        <a:t>（</a:t>
                      </a:r>
                      <a:r>
                        <a:rPr lang="en-US" altLang="ja-JP" sz="900" b="0" i="0" u="none" strike="noStrike" dirty="0">
                          <a:solidFill>
                            <a:srgbClr val="000000"/>
                          </a:solidFill>
                          <a:effectLst/>
                          <a:latin typeface="游ゴシック" panose="020B0400000000000000" pitchFamily="50" charset="-128"/>
                          <a:ea typeface="游ゴシック" panose="020B0400000000000000" pitchFamily="50" charset="-128"/>
                        </a:rPr>
                        <a:t>+1,514</a:t>
                      </a:r>
                      <a:r>
                        <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rPr>
                        <a:t>）</a:t>
                      </a:r>
                    </a:p>
                  </a:txBody>
                  <a:tcPr marL="8411" marR="8411" marT="84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2,314</a:t>
                      </a:r>
                      <a:b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rPr>
                        <a:t>（</a:t>
                      </a:r>
                      <a:r>
                        <a:rPr lang="en-US" altLang="ja-JP" sz="900" b="0" i="0" u="none" strike="noStrike" dirty="0">
                          <a:solidFill>
                            <a:srgbClr val="000000"/>
                          </a:solidFill>
                          <a:effectLst/>
                          <a:latin typeface="游ゴシック" panose="020B0400000000000000" pitchFamily="50" charset="-128"/>
                          <a:ea typeface="游ゴシック" panose="020B0400000000000000" pitchFamily="50" charset="-128"/>
                        </a:rPr>
                        <a:t>2%</a:t>
                      </a:r>
                      <a:r>
                        <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rPr>
                        <a:t>）</a:t>
                      </a:r>
                      <a:br>
                        <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rPr>
                        <a:t>（</a:t>
                      </a:r>
                      <a:r>
                        <a:rPr lang="en-US" altLang="ja-JP" sz="900" b="0" i="0" u="none" strike="noStrike" dirty="0">
                          <a:solidFill>
                            <a:srgbClr val="000000"/>
                          </a:solidFill>
                          <a:effectLst/>
                          <a:latin typeface="游ゴシック" panose="020B0400000000000000" pitchFamily="50" charset="-128"/>
                          <a:ea typeface="游ゴシック" panose="020B0400000000000000" pitchFamily="50" charset="-128"/>
                        </a:rPr>
                        <a:t>+143</a:t>
                      </a:r>
                      <a:r>
                        <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rPr>
                        <a:t>）</a:t>
                      </a:r>
                    </a:p>
                  </a:txBody>
                  <a:tcPr marL="8411" marR="8411" marT="84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21,449</a:t>
                      </a:r>
                      <a:b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rPr>
                        <a:t>（</a:t>
                      </a:r>
                      <a:r>
                        <a:rPr lang="en-US" altLang="ja-JP" sz="900" b="0" i="0" u="none" strike="noStrike" dirty="0">
                          <a:solidFill>
                            <a:srgbClr val="000000"/>
                          </a:solidFill>
                          <a:effectLst/>
                          <a:latin typeface="游ゴシック" panose="020B0400000000000000" pitchFamily="50" charset="-128"/>
                          <a:ea typeface="游ゴシック" panose="020B0400000000000000" pitchFamily="50" charset="-128"/>
                        </a:rPr>
                        <a:t>13%</a:t>
                      </a:r>
                      <a:r>
                        <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rPr>
                        <a:t>）</a:t>
                      </a:r>
                      <a:br>
                        <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rPr>
                        <a:t>（</a:t>
                      </a:r>
                      <a:r>
                        <a:rPr lang="en-US" altLang="ja-JP" sz="900" b="0" i="0" u="none" strike="noStrike" dirty="0">
                          <a:solidFill>
                            <a:srgbClr val="000000"/>
                          </a:solidFill>
                          <a:effectLst/>
                          <a:latin typeface="游ゴシック" panose="020B0400000000000000" pitchFamily="50" charset="-128"/>
                          <a:ea typeface="游ゴシック" panose="020B0400000000000000" pitchFamily="50" charset="-128"/>
                        </a:rPr>
                        <a:t>+4,467</a:t>
                      </a:r>
                      <a:r>
                        <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rPr>
                        <a:t>）</a:t>
                      </a:r>
                    </a:p>
                  </a:txBody>
                  <a:tcPr marL="8411" marR="8411" marT="84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1,414</a:t>
                      </a:r>
                      <a:b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rPr>
                        <a:t>（</a:t>
                      </a:r>
                      <a:r>
                        <a:rPr lang="en-US" altLang="ja-JP" sz="900" b="0" i="0" u="none" strike="noStrike" dirty="0">
                          <a:solidFill>
                            <a:srgbClr val="000000"/>
                          </a:solidFill>
                          <a:effectLst/>
                          <a:latin typeface="游ゴシック" panose="020B0400000000000000" pitchFamily="50" charset="-128"/>
                          <a:ea typeface="游ゴシック" panose="020B0400000000000000" pitchFamily="50" charset="-128"/>
                        </a:rPr>
                        <a:t>1%</a:t>
                      </a:r>
                      <a:r>
                        <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rPr>
                        <a:t>）</a:t>
                      </a:r>
                      <a:br>
                        <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rPr>
                        <a:t>（＋</a:t>
                      </a:r>
                      <a:r>
                        <a:rPr lang="en-US" altLang="ja-JP" sz="900" b="0" i="0" u="none" strike="noStrike" dirty="0">
                          <a:solidFill>
                            <a:srgbClr val="000000"/>
                          </a:solidFill>
                          <a:effectLst/>
                          <a:latin typeface="游ゴシック" panose="020B0400000000000000" pitchFamily="50" charset="-128"/>
                          <a:ea typeface="游ゴシック" panose="020B0400000000000000" pitchFamily="50" charset="-128"/>
                        </a:rPr>
                        <a:t>296</a:t>
                      </a:r>
                      <a:r>
                        <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rPr>
                        <a:t>）</a:t>
                      </a:r>
                    </a:p>
                  </a:txBody>
                  <a:tcPr marL="8411" marR="8411" marT="84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8,331</a:t>
                      </a:r>
                      <a:b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rPr>
                        <a:t>（</a:t>
                      </a:r>
                      <a:r>
                        <a:rPr lang="en-US" altLang="ja-JP" sz="900" b="0" i="0" u="none" strike="noStrike" dirty="0">
                          <a:solidFill>
                            <a:srgbClr val="000000"/>
                          </a:solidFill>
                          <a:effectLst/>
                          <a:latin typeface="游ゴシック" panose="020B0400000000000000" pitchFamily="50" charset="-128"/>
                          <a:ea typeface="游ゴシック" panose="020B0400000000000000" pitchFamily="50" charset="-128"/>
                        </a:rPr>
                        <a:t>5%</a:t>
                      </a:r>
                      <a:r>
                        <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rPr>
                        <a:t>）</a:t>
                      </a:r>
                      <a:br>
                        <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rPr>
                        <a:t>（</a:t>
                      </a:r>
                      <a:r>
                        <a:rPr lang="en-US" altLang="ja-JP" sz="900" b="0" i="0" u="none" strike="noStrike" dirty="0">
                          <a:solidFill>
                            <a:srgbClr val="000000"/>
                          </a:solidFill>
                          <a:effectLst/>
                          <a:latin typeface="游ゴシック" panose="020B0400000000000000" pitchFamily="50" charset="-128"/>
                          <a:ea typeface="游ゴシック" panose="020B0400000000000000" pitchFamily="50" charset="-128"/>
                        </a:rPr>
                        <a:t>+705</a:t>
                      </a:r>
                      <a:r>
                        <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rPr>
                        <a:t>）</a:t>
                      </a:r>
                    </a:p>
                  </a:txBody>
                  <a:tcPr marL="8411" marR="8411" marT="84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230</a:t>
                      </a:r>
                      <a:b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rPr>
                        <a:t>（</a:t>
                      </a:r>
                      <a:r>
                        <a:rPr lang="en-US" altLang="ja-JP" sz="900" b="0" i="0" u="none" strike="noStrike" dirty="0">
                          <a:solidFill>
                            <a:srgbClr val="000000"/>
                          </a:solidFill>
                          <a:effectLst/>
                          <a:latin typeface="游ゴシック" panose="020B0400000000000000" pitchFamily="50" charset="-128"/>
                          <a:ea typeface="游ゴシック" panose="020B0400000000000000" pitchFamily="50" charset="-128"/>
                        </a:rPr>
                        <a:t>0%</a:t>
                      </a:r>
                      <a:r>
                        <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rPr>
                        <a:t>）</a:t>
                      </a:r>
                      <a:br>
                        <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rPr>
                        <a:t>（</a:t>
                      </a:r>
                      <a:r>
                        <a:rPr lang="en-US" altLang="ja-JP" sz="900" b="0" i="0" u="none" strike="noStrike" dirty="0">
                          <a:solidFill>
                            <a:srgbClr val="000000"/>
                          </a:solidFill>
                          <a:effectLst/>
                          <a:latin typeface="游ゴシック" panose="020B0400000000000000" pitchFamily="50" charset="-128"/>
                          <a:ea typeface="游ゴシック" panose="020B0400000000000000" pitchFamily="50" charset="-128"/>
                        </a:rPr>
                        <a:t>+12</a:t>
                      </a:r>
                      <a:r>
                        <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rPr>
                        <a:t>）</a:t>
                      </a:r>
                    </a:p>
                  </a:txBody>
                  <a:tcPr marL="8411" marR="8411" marT="84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216</a:t>
                      </a:r>
                      <a:b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rPr>
                        <a:t>（</a:t>
                      </a:r>
                      <a:r>
                        <a:rPr lang="en-US" altLang="ja-JP" sz="900" b="0" i="0" u="none" strike="noStrike" dirty="0">
                          <a:solidFill>
                            <a:srgbClr val="000000"/>
                          </a:solidFill>
                          <a:effectLst/>
                          <a:latin typeface="游ゴシック" panose="020B0400000000000000" pitchFamily="50" charset="-128"/>
                          <a:ea typeface="游ゴシック" panose="020B0400000000000000" pitchFamily="50" charset="-128"/>
                        </a:rPr>
                        <a:t>0%</a:t>
                      </a:r>
                      <a:r>
                        <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rPr>
                        <a:t>）</a:t>
                      </a:r>
                      <a:br>
                        <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rPr>
                        <a:t>（</a:t>
                      </a:r>
                      <a:r>
                        <a:rPr lang="en-US" altLang="ja-JP" sz="900" b="0" i="0" u="none" strike="noStrike" dirty="0">
                          <a:solidFill>
                            <a:srgbClr val="000000"/>
                          </a:solidFill>
                          <a:effectLst/>
                          <a:latin typeface="游ゴシック" panose="020B0400000000000000" pitchFamily="50" charset="-128"/>
                          <a:ea typeface="游ゴシック" panose="020B0400000000000000" pitchFamily="50" charset="-128"/>
                        </a:rPr>
                        <a:t>+48</a:t>
                      </a:r>
                      <a:r>
                        <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rPr>
                        <a:t>）</a:t>
                      </a:r>
                    </a:p>
                  </a:txBody>
                  <a:tcPr marL="8411" marR="8411" marT="84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3,542</a:t>
                      </a:r>
                      <a:b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rPr>
                        <a:t>（</a:t>
                      </a:r>
                      <a:r>
                        <a:rPr lang="en-US" altLang="ja-JP" sz="900" b="0" i="0" u="none" strike="noStrike" dirty="0">
                          <a:solidFill>
                            <a:srgbClr val="000000"/>
                          </a:solidFill>
                          <a:effectLst/>
                          <a:latin typeface="游ゴシック" panose="020B0400000000000000" pitchFamily="50" charset="-128"/>
                          <a:ea typeface="游ゴシック" panose="020B0400000000000000" pitchFamily="50" charset="-128"/>
                        </a:rPr>
                        <a:t>2%</a:t>
                      </a:r>
                      <a:r>
                        <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rPr>
                        <a:t>）</a:t>
                      </a:r>
                      <a:br>
                        <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rPr>
                        <a:t>（</a:t>
                      </a:r>
                      <a:r>
                        <a:rPr lang="en-US" altLang="ja-JP" sz="900" b="0" i="0" u="none" strike="noStrike" dirty="0">
                          <a:solidFill>
                            <a:srgbClr val="000000"/>
                          </a:solidFill>
                          <a:effectLst/>
                          <a:latin typeface="游ゴシック" panose="020B0400000000000000" pitchFamily="50" charset="-128"/>
                          <a:ea typeface="游ゴシック" panose="020B0400000000000000" pitchFamily="50" charset="-128"/>
                        </a:rPr>
                        <a:t>+343</a:t>
                      </a:r>
                      <a:r>
                        <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rPr>
                        <a:t>）</a:t>
                      </a:r>
                    </a:p>
                  </a:txBody>
                  <a:tcPr marL="8411" marR="8411" marT="84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2,477</a:t>
                      </a:r>
                      <a:b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rPr>
                        <a:t>（</a:t>
                      </a:r>
                      <a:r>
                        <a:rPr lang="en-US" altLang="ja-JP" sz="900" b="0" i="0" u="none" strike="noStrike" dirty="0">
                          <a:solidFill>
                            <a:srgbClr val="000000"/>
                          </a:solidFill>
                          <a:effectLst/>
                          <a:latin typeface="游ゴシック" panose="020B0400000000000000" pitchFamily="50" charset="-128"/>
                          <a:ea typeface="游ゴシック" panose="020B0400000000000000" pitchFamily="50" charset="-128"/>
                        </a:rPr>
                        <a:t>2%</a:t>
                      </a:r>
                      <a:r>
                        <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rPr>
                        <a:t>）</a:t>
                      </a:r>
                      <a:br>
                        <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rPr>
                        <a:t>（＋</a:t>
                      </a:r>
                      <a:r>
                        <a:rPr lang="en-US" altLang="ja-JP" sz="900" b="0" i="0" u="none" strike="noStrike" dirty="0">
                          <a:solidFill>
                            <a:srgbClr val="000000"/>
                          </a:solidFill>
                          <a:effectLst/>
                          <a:latin typeface="游ゴシック" panose="020B0400000000000000" pitchFamily="50" charset="-128"/>
                          <a:ea typeface="游ゴシック" panose="020B0400000000000000" pitchFamily="50" charset="-128"/>
                        </a:rPr>
                        <a:t>431</a:t>
                      </a:r>
                      <a:r>
                        <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rPr>
                        <a:t>）</a:t>
                      </a:r>
                    </a:p>
                  </a:txBody>
                  <a:tcPr marL="8411" marR="8411" marT="84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79,138</a:t>
                      </a:r>
                      <a:b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rPr>
                        <a:t>（</a:t>
                      </a:r>
                      <a:r>
                        <a:rPr lang="en-US" altLang="ja-JP" sz="900" b="0" i="0" u="none" strike="noStrike" dirty="0">
                          <a:solidFill>
                            <a:srgbClr val="000000"/>
                          </a:solidFill>
                          <a:effectLst/>
                          <a:latin typeface="游ゴシック" panose="020B0400000000000000" pitchFamily="50" charset="-128"/>
                          <a:ea typeface="游ゴシック" panose="020B0400000000000000" pitchFamily="50" charset="-128"/>
                        </a:rPr>
                        <a:t>50%</a:t>
                      </a:r>
                      <a:r>
                        <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rPr>
                        <a:t>）</a:t>
                      </a:r>
                      <a:br>
                        <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rPr>
                        <a:t>（</a:t>
                      </a:r>
                      <a:r>
                        <a:rPr lang="en-US" altLang="ja-JP" sz="900" b="0" i="0" u="none" strike="noStrike" dirty="0">
                          <a:solidFill>
                            <a:srgbClr val="000000"/>
                          </a:solidFill>
                          <a:effectLst/>
                          <a:latin typeface="游ゴシック" panose="020B0400000000000000" pitchFamily="50" charset="-128"/>
                          <a:ea typeface="游ゴシック" panose="020B0400000000000000" pitchFamily="50" charset="-128"/>
                        </a:rPr>
                        <a:t>+13,083</a:t>
                      </a:r>
                      <a:r>
                        <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rPr>
                        <a:t>）</a:t>
                      </a:r>
                    </a:p>
                  </a:txBody>
                  <a:tcPr marL="8411" marR="8411" marT="84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11,449</a:t>
                      </a:r>
                      <a:b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rPr>
                        <a:t>（</a:t>
                      </a:r>
                      <a:r>
                        <a:rPr lang="en-US" altLang="ja-JP" sz="900" b="0" i="0" u="none" strike="noStrike" dirty="0">
                          <a:solidFill>
                            <a:srgbClr val="000000"/>
                          </a:solidFill>
                          <a:effectLst/>
                          <a:latin typeface="游ゴシック" panose="020B0400000000000000" pitchFamily="50" charset="-128"/>
                          <a:ea typeface="游ゴシック" panose="020B0400000000000000" pitchFamily="50" charset="-128"/>
                        </a:rPr>
                        <a:t>7%</a:t>
                      </a:r>
                      <a:r>
                        <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rPr>
                        <a:t>）</a:t>
                      </a:r>
                      <a:br>
                        <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rPr>
                        <a:t>（＋</a:t>
                      </a:r>
                      <a:r>
                        <a:rPr lang="en-US" altLang="ja-JP" sz="900" b="0" i="0" u="none" strike="noStrike" dirty="0">
                          <a:solidFill>
                            <a:srgbClr val="000000"/>
                          </a:solidFill>
                          <a:effectLst/>
                          <a:latin typeface="游ゴシック" panose="020B0400000000000000" pitchFamily="50" charset="-128"/>
                          <a:ea typeface="游ゴシック" panose="020B0400000000000000" pitchFamily="50" charset="-128"/>
                        </a:rPr>
                        <a:t>2,168</a:t>
                      </a:r>
                      <a:r>
                        <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rPr>
                        <a:t>）</a:t>
                      </a:r>
                    </a:p>
                  </a:txBody>
                  <a:tcPr marL="8411" marR="8411" marT="84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18,100</a:t>
                      </a:r>
                      <a:b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rPr>
                        <a:t>（</a:t>
                      </a:r>
                      <a:r>
                        <a:rPr lang="en-US" altLang="ja-JP" sz="900" b="0" i="0" u="none" strike="noStrike" dirty="0">
                          <a:solidFill>
                            <a:srgbClr val="000000"/>
                          </a:solidFill>
                          <a:effectLst/>
                          <a:latin typeface="游ゴシック" panose="020B0400000000000000" pitchFamily="50" charset="-128"/>
                          <a:ea typeface="游ゴシック" panose="020B0400000000000000" pitchFamily="50" charset="-128"/>
                        </a:rPr>
                        <a:t>11%</a:t>
                      </a:r>
                      <a:r>
                        <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rPr>
                        <a:t>）</a:t>
                      </a:r>
                      <a:br>
                        <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rPr>
                        <a:t>（</a:t>
                      </a:r>
                      <a:r>
                        <a:rPr lang="en-US" altLang="ja-JP" sz="900" b="0" i="0" u="none" strike="noStrike" dirty="0">
                          <a:solidFill>
                            <a:srgbClr val="000000"/>
                          </a:solidFill>
                          <a:effectLst/>
                          <a:latin typeface="游ゴシック" panose="020B0400000000000000" pitchFamily="50" charset="-128"/>
                          <a:ea typeface="游ゴシック" panose="020B0400000000000000" pitchFamily="50" charset="-128"/>
                        </a:rPr>
                        <a:t>+2,850</a:t>
                      </a:r>
                      <a:r>
                        <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rPr>
                        <a:t>）</a:t>
                      </a:r>
                    </a:p>
                  </a:txBody>
                  <a:tcPr marL="8411" marR="8411" marT="84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159,838</a:t>
                      </a:r>
                      <a:b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rPr>
                        <a:t>（</a:t>
                      </a:r>
                      <a:r>
                        <a:rPr lang="en-US" altLang="ja-JP" sz="900" b="0" i="0" u="none" strike="noStrike" dirty="0">
                          <a:solidFill>
                            <a:srgbClr val="000000"/>
                          </a:solidFill>
                          <a:effectLst/>
                          <a:latin typeface="游ゴシック" panose="020B0400000000000000" pitchFamily="50" charset="-128"/>
                          <a:ea typeface="游ゴシック" panose="020B0400000000000000" pitchFamily="50" charset="-128"/>
                        </a:rPr>
                        <a:t>100%</a:t>
                      </a:r>
                      <a:r>
                        <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rPr>
                        <a:t>）</a:t>
                      </a:r>
                      <a:br>
                        <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rPr>
                        <a:t>（＋</a:t>
                      </a:r>
                      <a:r>
                        <a:rPr lang="en-US" altLang="ja-JP" sz="900" b="0" i="0" u="none" strike="noStrike" dirty="0">
                          <a:solidFill>
                            <a:srgbClr val="000000"/>
                          </a:solidFill>
                          <a:effectLst/>
                          <a:latin typeface="游ゴシック" panose="020B0400000000000000" pitchFamily="50" charset="-128"/>
                          <a:ea typeface="游ゴシック" panose="020B0400000000000000" pitchFamily="50" charset="-128"/>
                        </a:rPr>
                        <a:t>26,060</a:t>
                      </a:r>
                      <a:r>
                        <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rPr>
                        <a:t>）</a:t>
                      </a:r>
                    </a:p>
                  </a:txBody>
                  <a:tcPr marL="8411" marR="8411" marT="84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
        <p:nvSpPr>
          <p:cNvPr id="58" name="角丸四角形 57"/>
          <p:cNvSpPr/>
          <p:nvPr/>
        </p:nvSpPr>
        <p:spPr>
          <a:xfrm>
            <a:off x="6894360" y="5714291"/>
            <a:ext cx="687125" cy="875233"/>
          </a:xfrm>
          <a:prstGeom prst="roundRect">
            <a:avLst/>
          </a:prstGeom>
          <a:noFill/>
          <a:ln w="31750">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defTabSz="904428" fontAlgn="base">
              <a:spcBef>
                <a:spcPct val="0"/>
              </a:spcBef>
              <a:spcAft>
                <a:spcPct val="0"/>
              </a:spcAft>
            </a:pPr>
            <a:endParaRPr lang="ja-JP" altLang="en-US">
              <a:solidFill>
                <a:prstClr val="black"/>
              </a:solidFill>
              <a:latin typeface="Calibri"/>
              <a:ea typeface="ＭＳ Ｐゴシック" panose="020B0600070205080204" pitchFamily="50" charset="-128"/>
            </a:endParaRPr>
          </a:p>
        </p:txBody>
      </p:sp>
      <p:sp>
        <p:nvSpPr>
          <p:cNvPr id="59" name="角丸四角形 58"/>
          <p:cNvSpPr/>
          <p:nvPr/>
        </p:nvSpPr>
        <p:spPr>
          <a:xfrm>
            <a:off x="7578251" y="5723802"/>
            <a:ext cx="687125" cy="865708"/>
          </a:xfrm>
          <a:prstGeom prst="roundRect">
            <a:avLst/>
          </a:prstGeom>
          <a:noFill/>
          <a:ln w="31750">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defTabSz="904428" fontAlgn="base">
              <a:spcBef>
                <a:spcPct val="0"/>
              </a:spcBef>
              <a:spcAft>
                <a:spcPct val="0"/>
              </a:spcAft>
            </a:pPr>
            <a:endParaRPr lang="ja-JP" altLang="en-US">
              <a:solidFill>
                <a:prstClr val="black"/>
              </a:solidFill>
              <a:latin typeface="Calibri"/>
              <a:ea typeface="ＭＳ Ｐゴシック" panose="020B0600070205080204" pitchFamily="50" charset="-128"/>
            </a:endParaRPr>
          </a:p>
        </p:txBody>
      </p:sp>
      <p:sp>
        <p:nvSpPr>
          <p:cNvPr id="60" name="角丸四角形 59"/>
          <p:cNvSpPr/>
          <p:nvPr/>
        </p:nvSpPr>
        <p:spPr>
          <a:xfrm>
            <a:off x="736116" y="5702414"/>
            <a:ext cx="687125" cy="928116"/>
          </a:xfrm>
          <a:prstGeom prst="roundRect">
            <a:avLst/>
          </a:prstGeom>
          <a:noFill/>
          <a:ln w="31750">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defTabSz="904428" fontAlgn="base">
              <a:spcBef>
                <a:spcPct val="0"/>
              </a:spcBef>
              <a:spcAft>
                <a:spcPct val="0"/>
              </a:spcAft>
            </a:pPr>
            <a:endParaRPr lang="ja-JP" altLang="en-US">
              <a:solidFill>
                <a:prstClr val="black"/>
              </a:solidFill>
              <a:latin typeface="Calibri"/>
              <a:ea typeface="ＭＳ Ｐゴシック" panose="020B0600070205080204" pitchFamily="50" charset="-128"/>
            </a:endParaRPr>
          </a:p>
        </p:txBody>
      </p:sp>
      <p:sp>
        <p:nvSpPr>
          <p:cNvPr id="61" name="角丸四角形 60"/>
          <p:cNvSpPr/>
          <p:nvPr/>
        </p:nvSpPr>
        <p:spPr>
          <a:xfrm>
            <a:off x="2107166" y="5723804"/>
            <a:ext cx="727474" cy="899541"/>
          </a:xfrm>
          <a:prstGeom prst="roundRect">
            <a:avLst/>
          </a:prstGeom>
          <a:noFill/>
          <a:ln w="31750">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defTabSz="904428" fontAlgn="base">
              <a:spcBef>
                <a:spcPct val="0"/>
              </a:spcBef>
              <a:spcAft>
                <a:spcPct val="0"/>
              </a:spcAft>
            </a:pPr>
            <a:endParaRPr lang="ja-JP" altLang="en-US">
              <a:solidFill>
                <a:prstClr val="black"/>
              </a:solidFill>
              <a:latin typeface="Calibri"/>
              <a:ea typeface="ＭＳ Ｐゴシック" panose="020B0600070205080204" pitchFamily="50" charset="-128"/>
            </a:endParaRPr>
          </a:p>
        </p:txBody>
      </p:sp>
      <p:sp>
        <p:nvSpPr>
          <p:cNvPr id="62" name="角丸四角形 61"/>
          <p:cNvSpPr/>
          <p:nvPr/>
        </p:nvSpPr>
        <p:spPr>
          <a:xfrm>
            <a:off x="6359634" y="4498122"/>
            <a:ext cx="1473693" cy="866489"/>
          </a:xfrm>
          <a:prstGeom prst="roundRect">
            <a:avLst/>
          </a:prstGeom>
          <a:noFill/>
          <a:ln w="31750">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defTabSz="904428" fontAlgn="base">
              <a:spcBef>
                <a:spcPct val="0"/>
              </a:spcBef>
              <a:spcAft>
                <a:spcPct val="0"/>
              </a:spcAft>
            </a:pPr>
            <a:endParaRPr lang="ja-JP" altLang="en-US">
              <a:solidFill>
                <a:prstClr val="black"/>
              </a:solidFill>
              <a:latin typeface="Calibri"/>
              <a:ea typeface="ＭＳ Ｐゴシック" panose="020B0600070205080204" pitchFamily="50" charset="-128"/>
            </a:endParaRPr>
          </a:p>
        </p:txBody>
      </p:sp>
      <p:sp>
        <p:nvSpPr>
          <p:cNvPr id="63" name="角丸四角形 62"/>
          <p:cNvSpPr/>
          <p:nvPr/>
        </p:nvSpPr>
        <p:spPr>
          <a:xfrm>
            <a:off x="1875714" y="4501345"/>
            <a:ext cx="1473693" cy="876300"/>
          </a:xfrm>
          <a:prstGeom prst="roundRect">
            <a:avLst/>
          </a:prstGeom>
          <a:noFill/>
          <a:ln w="31750">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defTabSz="904428" fontAlgn="base">
              <a:spcBef>
                <a:spcPct val="0"/>
              </a:spcBef>
              <a:spcAft>
                <a:spcPct val="0"/>
              </a:spcAft>
            </a:pPr>
            <a:endParaRPr lang="ja-JP" altLang="en-US">
              <a:solidFill>
                <a:prstClr val="black"/>
              </a:solidFill>
              <a:latin typeface="Calibri"/>
              <a:ea typeface="ＭＳ Ｐゴシック" panose="020B0600070205080204" pitchFamily="50" charset="-128"/>
            </a:endParaRPr>
          </a:p>
        </p:txBody>
      </p:sp>
      <p:cxnSp>
        <p:nvCxnSpPr>
          <p:cNvPr id="64" name="直線コネクタ 63"/>
          <p:cNvCxnSpPr/>
          <p:nvPr/>
        </p:nvCxnSpPr>
        <p:spPr>
          <a:xfrm flipV="1">
            <a:off x="7936186" y="1764465"/>
            <a:ext cx="151026" cy="759776"/>
          </a:xfrm>
          <a:prstGeom prst="line">
            <a:avLst/>
          </a:prstGeom>
          <a:ln w="19050">
            <a:prstDash val="sysDash"/>
          </a:ln>
        </p:spPr>
        <p:style>
          <a:lnRef idx="1">
            <a:schemeClr val="accent1"/>
          </a:lnRef>
          <a:fillRef idx="0">
            <a:schemeClr val="accent1"/>
          </a:fillRef>
          <a:effectRef idx="0">
            <a:schemeClr val="accent1"/>
          </a:effectRef>
          <a:fontRef idx="minor">
            <a:schemeClr val="tx1"/>
          </a:fontRef>
        </p:style>
      </p:cxnSp>
      <p:sp>
        <p:nvSpPr>
          <p:cNvPr id="65" name="テキスト ボックス 64"/>
          <p:cNvSpPr txBox="1"/>
          <p:nvPr/>
        </p:nvSpPr>
        <p:spPr>
          <a:xfrm>
            <a:off x="7364390" y="1242646"/>
            <a:ext cx="1114842" cy="461665"/>
          </a:xfrm>
          <a:prstGeom prst="rect">
            <a:avLst/>
          </a:prstGeom>
          <a:ln w="12700">
            <a:solidFill>
              <a:srgbClr val="9EEAFF"/>
            </a:solidFill>
          </a:ln>
        </p:spPr>
        <p:style>
          <a:lnRef idx="2">
            <a:schemeClr val="accent5"/>
          </a:lnRef>
          <a:fillRef idx="1">
            <a:schemeClr val="lt1"/>
          </a:fillRef>
          <a:effectRef idx="0">
            <a:schemeClr val="accent5"/>
          </a:effectRef>
          <a:fontRef idx="minor">
            <a:schemeClr val="dk1"/>
          </a:fontRef>
        </p:style>
        <p:txBody>
          <a:bodyPr wrap="square" rtlCol="0">
            <a:spAutoFit/>
          </a:bodyPr>
          <a:lstStyle/>
          <a:p>
            <a:pPr defTabSz="904428" fontAlgn="base">
              <a:spcBef>
                <a:spcPct val="0"/>
              </a:spcBef>
              <a:spcAft>
                <a:spcPct val="0"/>
              </a:spcAft>
            </a:pPr>
            <a:r>
              <a:rPr lang="ja-JP" altLang="en-US" sz="8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sz="8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27</a:t>
            </a:r>
            <a:r>
              <a:rPr lang="ja-JP" altLang="en-US" sz="8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年７月</a:t>
            </a:r>
            <a:endParaRPr lang="en-US" altLang="ja-JP" sz="8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defTabSz="904428" fontAlgn="base">
              <a:spcBef>
                <a:spcPct val="0"/>
              </a:spcBef>
              <a:spcAft>
                <a:spcPct val="0"/>
              </a:spcAft>
            </a:pPr>
            <a:r>
              <a:rPr lang="ja-JP" altLang="en-US" sz="8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児童相談所全国共通</a:t>
            </a:r>
            <a:endParaRPr lang="en-US" altLang="ja-JP" sz="8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defTabSz="904428" fontAlgn="base">
              <a:spcBef>
                <a:spcPct val="0"/>
              </a:spcBef>
              <a:spcAft>
                <a:spcPct val="0"/>
              </a:spcAft>
            </a:pPr>
            <a:r>
              <a:rPr lang="ja-JP" altLang="en-US" sz="8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ダイヤルを３桁化</a:t>
            </a:r>
          </a:p>
        </p:txBody>
      </p:sp>
      <p:cxnSp>
        <p:nvCxnSpPr>
          <p:cNvPr id="66" name="直線コネクタ 65"/>
          <p:cNvCxnSpPr/>
          <p:nvPr/>
        </p:nvCxnSpPr>
        <p:spPr>
          <a:xfrm>
            <a:off x="7162859" y="3010645"/>
            <a:ext cx="122879" cy="378277"/>
          </a:xfrm>
          <a:prstGeom prst="line">
            <a:avLst/>
          </a:prstGeom>
          <a:ln w="19050">
            <a:prstDash val="sysDash"/>
          </a:ln>
        </p:spPr>
        <p:style>
          <a:lnRef idx="1">
            <a:schemeClr val="accent1"/>
          </a:lnRef>
          <a:fillRef idx="0">
            <a:schemeClr val="accent1"/>
          </a:fillRef>
          <a:effectRef idx="0">
            <a:schemeClr val="accent1"/>
          </a:effectRef>
          <a:fontRef idx="minor">
            <a:schemeClr val="tx1"/>
          </a:fontRef>
        </p:style>
      </p:cxnSp>
      <p:sp>
        <p:nvSpPr>
          <p:cNvPr id="67" name="テキスト ボックス 66"/>
          <p:cNvSpPr txBox="1"/>
          <p:nvPr/>
        </p:nvSpPr>
        <p:spPr>
          <a:xfrm>
            <a:off x="7257256" y="3204267"/>
            <a:ext cx="2016068" cy="584775"/>
          </a:xfrm>
          <a:prstGeom prst="rect">
            <a:avLst/>
          </a:prstGeom>
          <a:ln w="12700">
            <a:solidFill>
              <a:srgbClr val="9EEAFF"/>
            </a:solidFill>
          </a:ln>
        </p:spPr>
        <p:style>
          <a:lnRef idx="2">
            <a:schemeClr val="accent5"/>
          </a:lnRef>
          <a:fillRef idx="1">
            <a:schemeClr val="lt1"/>
          </a:fillRef>
          <a:effectRef idx="0">
            <a:schemeClr val="accent5"/>
          </a:effectRef>
          <a:fontRef idx="minor">
            <a:schemeClr val="dk1"/>
          </a:fontRef>
        </p:style>
        <p:txBody>
          <a:bodyPr wrap="square" rtlCol="0">
            <a:spAutoFit/>
          </a:bodyPr>
          <a:lstStyle/>
          <a:p>
            <a:pPr defTabSz="904428" fontAlgn="base">
              <a:spcBef>
                <a:spcPct val="0"/>
              </a:spcBef>
              <a:spcAft>
                <a:spcPct val="0"/>
              </a:spcAft>
            </a:pPr>
            <a:r>
              <a:rPr lang="ja-JP" altLang="en-US" sz="8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sz="8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25</a:t>
            </a:r>
            <a:r>
              <a:rPr lang="ja-JP" altLang="en-US" sz="8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年８月</a:t>
            </a:r>
            <a:endParaRPr lang="en-US" altLang="ja-JP" sz="8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defTabSz="904428" fontAlgn="base">
              <a:spcBef>
                <a:spcPct val="0"/>
              </a:spcBef>
              <a:spcAft>
                <a:spcPct val="0"/>
              </a:spcAft>
            </a:pPr>
            <a:r>
              <a:rPr lang="ja-JP" altLang="en-US" sz="8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「子ども虐待対応の手引き」において、きょうだいへの虐待を当該児童に対する心理的虐待であると例示。</a:t>
            </a:r>
          </a:p>
        </p:txBody>
      </p:sp>
      <p:cxnSp>
        <p:nvCxnSpPr>
          <p:cNvPr id="68" name="直線コネクタ 67"/>
          <p:cNvCxnSpPr/>
          <p:nvPr/>
        </p:nvCxnSpPr>
        <p:spPr>
          <a:xfrm>
            <a:off x="3525584" y="2338895"/>
            <a:ext cx="72008" cy="1050027"/>
          </a:xfrm>
          <a:prstGeom prst="line">
            <a:avLst/>
          </a:prstGeom>
          <a:ln w="19050">
            <a:prstDash val="sysDash"/>
          </a:ln>
        </p:spPr>
        <p:style>
          <a:lnRef idx="1">
            <a:schemeClr val="accent1"/>
          </a:lnRef>
          <a:fillRef idx="0">
            <a:schemeClr val="accent1"/>
          </a:fillRef>
          <a:effectRef idx="0">
            <a:schemeClr val="accent1"/>
          </a:effectRef>
          <a:fontRef idx="minor">
            <a:schemeClr val="tx1"/>
          </a:fontRef>
        </p:style>
      </p:cxnSp>
      <p:sp>
        <p:nvSpPr>
          <p:cNvPr id="69" name="テキスト ボックス 68"/>
          <p:cNvSpPr txBox="1"/>
          <p:nvPr/>
        </p:nvSpPr>
        <p:spPr>
          <a:xfrm>
            <a:off x="2864768" y="2023180"/>
            <a:ext cx="1800200" cy="723275"/>
          </a:xfrm>
          <a:prstGeom prst="rect">
            <a:avLst/>
          </a:prstGeom>
          <a:ln w="12700">
            <a:solidFill>
              <a:srgbClr val="9EEAFF"/>
            </a:solidFill>
          </a:ln>
        </p:spPr>
        <p:style>
          <a:lnRef idx="2">
            <a:schemeClr val="accent5"/>
          </a:lnRef>
          <a:fillRef idx="1">
            <a:schemeClr val="lt1"/>
          </a:fillRef>
          <a:effectRef idx="0">
            <a:schemeClr val="accent5"/>
          </a:effectRef>
          <a:fontRef idx="minor">
            <a:schemeClr val="dk1"/>
          </a:fontRef>
        </p:style>
        <p:txBody>
          <a:bodyPr wrap="square" rtlCol="0">
            <a:spAutoFit/>
          </a:bodyPr>
          <a:lstStyle/>
          <a:p>
            <a:pPr defTabSz="904428" fontAlgn="base">
              <a:spcBef>
                <a:spcPct val="0"/>
              </a:spcBef>
              <a:spcAft>
                <a:spcPct val="0"/>
              </a:spcAft>
            </a:pPr>
            <a:r>
              <a:rPr lang="ja-JP" altLang="en-US" sz="8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sz="8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16</a:t>
            </a:r>
            <a:r>
              <a:rPr lang="ja-JP" altLang="en-US" sz="8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年</a:t>
            </a:r>
            <a:r>
              <a:rPr lang="en-US" altLang="ja-JP" sz="8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10</a:t>
            </a:r>
            <a:r>
              <a:rPr lang="ja-JP" altLang="en-US" sz="8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月</a:t>
            </a:r>
            <a:endParaRPr lang="en-US" altLang="ja-JP" sz="8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defTabSz="904428" fontAlgn="base">
              <a:spcBef>
                <a:spcPct val="0"/>
              </a:spcBef>
              <a:spcAft>
                <a:spcPct val="0"/>
              </a:spcAft>
            </a:pPr>
            <a:r>
              <a:rPr lang="ja-JP" altLang="en-US" sz="8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児童虐待防止法の改正により、配偶者間の暴力（面前</a:t>
            </a:r>
            <a:r>
              <a:rPr lang="en-US" altLang="ja-JP" sz="8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DV</a:t>
            </a:r>
            <a:r>
              <a:rPr lang="ja-JP" altLang="en-US" sz="8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）が心理的虐待に含まれることが明確化された</a:t>
            </a:r>
            <a:r>
              <a:rPr lang="ja-JP" altLang="en-US" sz="9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p>
        </p:txBody>
      </p:sp>
      <p:sp>
        <p:nvSpPr>
          <p:cNvPr id="70" name="テキスト ボックス 69"/>
          <p:cNvSpPr txBox="1"/>
          <p:nvPr/>
        </p:nvSpPr>
        <p:spPr>
          <a:xfrm>
            <a:off x="5611045" y="1637796"/>
            <a:ext cx="1606732" cy="707886"/>
          </a:xfrm>
          <a:prstGeom prst="rect">
            <a:avLst/>
          </a:prstGeom>
          <a:ln w="12700">
            <a:solidFill>
              <a:srgbClr val="9EEAFF"/>
            </a:solidFill>
          </a:ln>
        </p:spPr>
        <p:style>
          <a:lnRef idx="2">
            <a:schemeClr val="accent5"/>
          </a:lnRef>
          <a:fillRef idx="1">
            <a:schemeClr val="lt1"/>
          </a:fillRef>
          <a:effectRef idx="0">
            <a:schemeClr val="accent5"/>
          </a:effectRef>
          <a:fontRef idx="minor">
            <a:schemeClr val="dk1"/>
          </a:fontRef>
        </p:style>
        <p:txBody>
          <a:bodyPr wrap="square" rtlCol="0">
            <a:spAutoFit/>
          </a:bodyPr>
          <a:lstStyle/>
          <a:p>
            <a:pPr defTabSz="904428" fontAlgn="base">
              <a:spcBef>
                <a:spcPct val="0"/>
              </a:spcBef>
              <a:spcAft>
                <a:spcPct val="0"/>
              </a:spcAft>
            </a:pPr>
            <a:r>
              <a:rPr lang="ja-JP" altLang="en-US" sz="8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sz="8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25</a:t>
            </a:r>
            <a:r>
              <a:rPr lang="ja-JP" altLang="en-US" sz="8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年</a:t>
            </a:r>
            <a:r>
              <a:rPr lang="en-US" altLang="ja-JP" sz="8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12</a:t>
            </a:r>
            <a:r>
              <a:rPr lang="ja-JP" altLang="en-US" sz="8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月</a:t>
            </a:r>
            <a:endParaRPr lang="en-US" altLang="ja-JP" sz="8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defTabSz="904428" fontAlgn="base">
              <a:spcBef>
                <a:spcPct val="0"/>
              </a:spcBef>
              <a:spcAft>
                <a:spcPct val="0"/>
              </a:spcAft>
            </a:pPr>
            <a:r>
              <a:rPr lang="ja-JP" altLang="en-US" sz="8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警察が</a:t>
            </a:r>
            <a:r>
              <a:rPr lang="en-US" altLang="ja-JP" sz="8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DV</a:t>
            </a:r>
            <a:r>
              <a:rPr lang="ja-JP" altLang="en-US" sz="8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事案への積極的な介入及び体制を確立したことに伴い、警察から児童相談所への通告が増加した。</a:t>
            </a:r>
          </a:p>
        </p:txBody>
      </p:sp>
      <p:cxnSp>
        <p:nvCxnSpPr>
          <p:cNvPr id="71" name="直線コネクタ 70"/>
          <p:cNvCxnSpPr/>
          <p:nvPr/>
        </p:nvCxnSpPr>
        <p:spPr>
          <a:xfrm>
            <a:off x="6879420" y="2383756"/>
            <a:ext cx="303261" cy="545811"/>
          </a:xfrm>
          <a:prstGeom prst="line">
            <a:avLst/>
          </a:prstGeom>
          <a:ln w="19050">
            <a:prstDash val="sysDash"/>
          </a:ln>
        </p:spPr>
        <p:style>
          <a:lnRef idx="1">
            <a:schemeClr val="accent1"/>
          </a:lnRef>
          <a:fillRef idx="0">
            <a:schemeClr val="accent1"/>
          </a:fillRef>
          <a:effectRef idx="0">
            <a:schemeClr val="accent1"/>
          </a:effectRef>
          <a:fontRef idx="minor">
            <a:schemeClr val="tx1"/>
          </a:fontRef>
        </p:style>
      </p:cxnSp>
      <p:sp>
        <p:nvSpPr>
          <p:cNvPr id="73" name="正方形/長方形 53248"/>
          <p:cNvSpPr>
            <a:spLocks noChangeArrowheads="1"/>
          </p:cNvSpPr>
          <p:nvPr/>
        </p:nvSpPr>
        <p:spPr bwMode="auto">
          <a:xfrm>
            <a:off x="170713" y="1204638"/>
            <a:ext cx="9592412" cy="2974027"/>
          </a:xfrm>
          <a:prstGeom prst="rect">
            <a:avLst/>
          </a:prstGeom>
          <a:noFill/>
          <a:ln w="15875" algn="ctr">
            <a:solidFill>
              <a:schemeClr val="tx1"/>
            </a:solidFill>
            <a:miter lim="800000"/>
            <a:headEnd/>
            <a:tailEnd/>
          </a:ln>
        </p:spPr>
        <p:txBody>
          <a:bodyPr wrap="none" anchor="ctr"/>
          <a:lstStyle/>
          <a:p>
            <a:pPr defTabSz="904428" fontAlgn="base">
              <a:spcBef>
                <a:spcPct val="0"/>
              </a:spcBef>
              <a:spcAft>
                <a:spcPct val="0"/>
              </a:spcAft>
            </a:pPr>
            <a:endParaRPr kumimoji="0" lang="ja-JP" altLang="en-US" dirty="0">
              <a:solidFill>
                <a:srgbClr val="000000"/>
              </a:solidFill>
              <a:latin typeface="ＭＳ Ｐゴシック"/>
              <a:ea typeface="ＭＳ Ｐゴシック" panose="020B0600070205080204" pitchFamily="50" charset="-128"/>
            </a:endParaRPr>
          </a:p>
        </p:txBody>
      </p:sp>
      <p:sp>
        <p:nvSpPr>
          <p:cNvPr id="74" name="テキスト ボックス 73"/>
          <p:cNvSpPr txBox="1"/>
          <p:nvPr/>
        </p:nvSpPr>
        <p:spPr>
          <a:xfrm>
            <a:off x="31561" y="368744"/>
            <a:ext cx="9842878" cy="756000"/>
          </a:xfrm>
          <a:prstGeom prst="rect">
            <a:avLst/>
          </a:prstGeom>
          <a:noFill/>
          <a:ln>
            <a:solidFill>
              <a:schemeClr val="tx1"/>
            </a:solidFill>
          </a:ln>
        </p:spPr>
        <p:txBody>
          <a:bodyPr wrap="square" rtlCol="0" anchor="ctr">
            <a:noAutofit/>
          </a:bodyPr>
          <a:lstStyle/>
          <a:p>
            <a:pPr marL="177800" indent="-177800" algn="just" defTabSz="904428" fontAlgn="base">
              <a:spcBef>
                <a:spcPct val="0"/>
              </a:spcBef>
              <a:spcAft>
                <a:spcPct val="0"/>
              </a:spcAft>
            </a:pPr>
            <a:r>
              <a:rPr kumimoji="0" lang="ja-JP" altLang="en-US" sz="1400" kern="0" dirty="0">
                <a:solidFill>
                  <a:prstClr val="black"/>
                </a:solidFill>
                <a:latin typeface="游ゴシック" panose="020B0400000000000000" pitchFamily="50" charset="-128"/>
                <a:ea typeface="游ゴシック" panose="020B0400000000000000" pitchFamily="50" charset="-128"/>
                <a:cs typeface="メイリオ" panose="020B0604030504040204" pitchFamily="50" charset="-128"/>
              </a:rPr>
              <a:t>○　平成</a:t>
            </a:r>
            <a:r>
              <a:rPr kumimoji="0" lang="en-US" altLang="ja-JP" sz="1400" kern="0" dirty="0">
                <a:solidFill>
                  <a:prstClr val="black"/>
                </a:solidFill>
                <a:latin typeface="游ゴシック" panose="020B0400000000000000" pitchFamily="50" charset="-128"/>
                <a:ea typeface="游ゴシック" panose="020B0400000000000000" pitchFamily="50" charset="-128"/>
                <a:cs typeface="メイリオ" panose="020B0604030504040204" pitchFamily="50" charset="-128"/>
              </a:rPr>
              <a:t>30</a:t>
            </a:r>
            <a:r>
              <a:rPr kumimoji="0" lang="ja-JP" altLang="en-US" sz="1400" kern="0" dirty="0">
                <a:solidFill>
                  <a:prstClr val="black"/>
                </a:solidFill>
                <a:latin typeface="游ゴシック" panose="020B0400000000000000" pitchFamily="50" charset="-128"/>
                <a:ea typeface="游ゴシック" panose="020B0400000000000000" pitchFamily="50" charset="-128"/>
                <a:cs typeface="メイリオ" panose="020B0604030504040204" pitchFamily="50" charset="-128"/>
              </a:rPr>
              <a:t>年度における児童相談所の児童虐待相談対応件数は、</a:t>
            </a:r>
            <a:r>
              <a:rPr kumimoji="0" lang="en-US" altLang="ja-JP" sz="1400" kern="0" dirty="0">
                <a:solidFill>
                  <a:prstClr val="black"/>
                </a:solidFill>
                <a:latin typeface="游ゴシック" panose="020B0400000000000000" pitchFamily="50" charset="-128"/>
                <a:ea typeface="游ゴシック" panose="020B0400000000000000" pitchFamily="50" charset="-128"/>
                <a:cs typeface="メイリオ" panose="020B0604030504040204" pitchFamily="50" charset="-128"/>
              </a:rPr>
              <a:t>159,838</a:t>
            </a:r>
            <a:r>
              <a:rPr kumimoji="0" lang="ja-JP" altLang="en-US" sz="1400" kern="0" dirty="0">
                <a:solidFill>
                  <a:prstClr val="black"/>
                </a:solidFill>
                <a:latin typeface="游ゴシック" panose="020B0400000000000000" pitchFamily="50" charset="-128"/>
                <a:ea typeface="游ゴシック" panose="020B0400000000000000" pitchFamily="50" charset="-128"/>
                <a:cs typeface="メイリオ" panose="020B0604030504040204" pitchFamily="50" charset="-128"/>
              </a:rPr>
              <a:t>件。平成</a:t>
            </a:r>
            <a:r>
              <a:rPr kumimoji="0" lang="en-US" altLang="ja-JP" sz="1400" kern="0" dirty="0">
                <a:solidFill>
                  <a:prstClr val="black"/>
                </a:solidFill>
                <a:latin typeface="游ゴシック" panose="020B0400000000000000" pitchFamily="50" charset="-128"/>
                <a:ea typeface="游ゴシック" panose="020B0400000000000000" pitchFamily="50" charset="-128"/>
                <a:cs typeface="メイリオ" panose="020B0604030504040204" pitchFamily="50" charset="-128"/>
              </a:rPr>
              <a:t>11</a:t>
            </a:r>
            <a:r>
              <a:rPr kumimoji="0" lang="ja-JP" altLang="en-US" sz="1400" kern="0" dirty="0">
                <a:solidFill>
                  <a:prstClr val="black"/>
                </a:solidFill>
                <a:latin typeface="游ゴシック" panose="020B0400000000000000" pitchFamily="50" charset="-128"/>
                <a:ea typeface="游ゴシック" panose="020B0400000000000000" pitchFamily="50" charset="-128"/>
                <a:cs typeface="メイリオ" panose="020B0604030504040204" pitchFamily="50" charset="-128"/>
              </a:rPr>
              <a:t>年度に比べて約</a:t>
            </a:r>
            <a:r>
              <a:rPr kumimoji="0" lang="en-US" altLang="ja-JP" sz="1400" kern="0" dirty="0">
                <a:solidFill>
                  <a:prstClr val="black"/>
                </a:solidFill>
                <a:latin typeface="游ゴシック" panose="020B0400000000000000" pitchFamily="50" charset="-128"/>
                <a:ea typeface="游ゴシック" panose="020B0400000000000000" pitchFamily="50" charset="-128"/>
                <a:cs typeface="メイリオ" panose="020B0604030504040204" pitchFamily="50" charset="-128"/>
              </a:rPr>
              <a:t>14</a:t>
            </a:r>
            <a:r>
              <a:rPr kumimoji="0" lang="ja-JP" altLang="en-US" sz="1400" kern="0" dirty="0">
                <a:solidFill>
                  <a:prstClr val="black"/>
                </a:solidFill>
                <a:latin typeface="游ゴシック" panose="020B0400000000000000" pitchFamily="50" charset="-128"/>
                <a:ea typeface="游ゴシック" panose="020B0400000000000000" pitchFamily="50" charset="-128"/>
                <a:cs typeface="メイリオ" panose="020B0604030504040204" pitchFamily="50" charset="-128"/>
              </a:rPr>
              <a:t>倍。</a:t>
            </a:r>
            <a:endParaRPr kumimoji="0" lang="en-US" altLang="ja-JP" sz="1400" kern="0" dirty="0">
              <a:solidFill>
                <a:prstClr val="black"/>
              </a:solidFill>
              <a:latin typeface="游ゴシック" panose="020B0400000000000000" pitchFamily="50" charset="-128"/>
              <a:ea typeface="游ゴシック" panose="020B0400000000000000" pitchFamily="50" charset="-128"/>
              <a:cs typeface="メイリオ" panose="020B0604030504040204" pitchFamily="50" charset="-128"/>
            </a:endParaRPr>
          </a:p>
          <a:p>
            <a:pPr marL="177800" indent="-177800" algn="just" defTabSz="904428" fontAlgn="base">
              <a:spcBef>
                <a:spcPct val="0"/>
              </a:spcBef>
              <a:spcAft>
                <a:spcPct val="0"/>
              </a:spcAft>
            </a:pPr>
            <a:r>
              <a:rPr kumimoji="0" lang="ja-JP" altLang="en-US" sz="1400" kern="0" dirty="0">
                <a:solidFill>
                  <a:prstClr val="black"/>
                </a:solidFill>
                <a:latin typeface="游ゴシック" panose="020B0400000000000000" pitchFamily="50" charset="-128"/>
                <a:ea typeface="游ゴシック" panose="020B0400000000000000" pitchFamily="50" charset="-128"/>
                <a:cs typeface="メイリオ" panose="020B0604030504040204" pitchFamily="50" charset="-128"/>
              </a:rPr>
              <a:t>○　心理的虐待の割合が最も多く（</a:t>
            </a:r>
            <a:r>
              <a:rPr kumimoji="0" lang="en-US" altLang="ja-JP" sz="1400" kern="0" dirty="0">
                <a:solidFill>
                  <a:prstClr val="black"/>
                </a:solidFill>
                <a:latin typeface="游ゴシック" panose="020B0400000000000000" pitchFamily="50" charset="-128"/>
                <a:ea typeface="游ゴシック" panose="020B0400000000000000" pitchFamily="50" charset="-128"/>
                <a:cs typeface="メイリオ" panose="020B0604030504040204" pitchFamily="50" charset="-128"/>
              </a:rPr>
              <a:t>55.3%</a:t>
            </a:r>
            <a:r>
              <a:rPr kumimoji="0" lang="ja-JP" altLang="en-US" sz="1400" kern="0" dirty="0">
                <a:solidFill>
                  <a:prstClr val="black"/>
                </a:solidFill>
                <a:latin typeface="游ゴシック" panose="020B0400000000000000" pitchFamily="50" charset="-128"/>
                <a:ea typeface="游ゴシック" panose="020B0400000000000000" pitchFamily="50" charset="-128"/>
                <a:cs typeface="メイリオ" panose="020B0604030504040204" pitchFamily="50" charset="-128"/>
              </a:rPr>
              <a:t>）、次いで身体的虐待の割合が多い（</a:t>
            </a:r>
            <a:r>
              <a:rPr kumimoji="0" lang="en-US" altLang="ja-JP" sz="1400" kern="0" dirty="0">
                <a:solidFill>
                  <a:prstClr val="black"/>
                </a:solidFill>
                <a:latin typeface="游ゴシック" panose="020B0400000000000000" pitchFamily="50" charset="-128"/>
                <a:ea typeface="游ゴシック" panose="020B0400000000000000" pitchFamily="50" charset="-128"/>
                <a:cs typeface="メイリオ" panose="020B0604030504040204" pitchFamily="50" charset="-128"/>
              </a:rPr>
              <a:t>25.2%</a:t>
            </a:r>
            <a:r>
              <a:rPr kumimoji="0" lang="ja-JP" altLang="en-US" sz="1400" kern="0" dirty="0">
                <a:solidFill>
                  <a:prstClr val="black"/>
                </a:solidFill>
                <a:latin typeface="游ゴシック" panose="020B0400000000000000" pitchFamily="50" charset="-128"/>
                <a:ea typeface="游ゴシック" panose="020B0400000000000000" pitchFamily="50" charset="-128"/>
                <a:cs typeface="メイリオ" panose="020B0604030504040204" pitchFamily="50" charset="-128"/>
              </a:rPr>
              <a:t>）。</a:t>
            </a:r>
          </a:p>
          <a:p>
            <a:pPr marL="177800" indent="-177800" algn="just" defTabSz="904428" fontAlgn="base">
              <a:spcBef>
                <a:spcPct val="0"/>
              </a:spcBef>
              <a:spcAft>
                <a:spcPct val="0"/>
              </a:spcAft>
            </a:pPr>
            <a:r>
              <a:rPr kumimoji="0" lang="ja-JP" altLang="en-US" sz="1400" kern="0" dirty="0">
                <a:solidFill>
                  <a:prstClr val="black"/>
                </a:solidFill>
                <a:latin typeface="游ゴシック" panose="020B0400000000000000" pitchFamily="50" charset="-128"/>
                <a:ea typeface="游ゴシック" panose="020B0400000000000000" pitchFamily="50" charset="-128"/>
                <a:cs typeface="メイリオ" panose="020B0604030504040204" pitchFamily="50" charset="-128"/>
              </a:rPr>
              <a:t>○　相談経路は、警察等（</a:t>
            </a:r>
            <a:r>
              <a:rPr kumimoji="0" lang="en-US" altLang="ja-JP" sz="1400" kern="0" dirty="0">
                <a:solidFill>
                  <a:prstClr val="black"/>
                </a:solidFill>
                <a:latin typeface="游ゴシック" panose="020B0400000000000000" pitchFamily="50" charset="-128"/>
                <a:ea typeface="游ゴシック" panose="020B0400000000000000" pitchFamily="50" charset="-128"/>
                <a:cs typeface="メイリオ" panose="020B0604030504040204" pitchFamily="50" charset="-128"/>
              </a:rPr>
              <a:t>50</a:t>
            </a:r>
            <a:r>
              <a:rPr kumimoji="0" lang="ja-JP" altLang="en-US" sz="1400" kern="0" dirty="0">
                <a:solidFill>
                  <a:prstClr val="black"/>
                </a:solidFill>
                <a:latin typeface="游ゴシック" panose="020B0400000000000000" pitchFamily="50" charset="-128"/>
                <a:ea typeface="游ゴシック" panose="020B0400000000000000" pitchFamily="50" charset="-128"/>
                <a:cs typeface="メイリオ" panose="020B0604030504040204" pitchFamily="50" charset="-128"/>
              </a:rPr>
              <a:t>％）、近隣知人（</a:t>
            </a:r>
            <a:r>
              <a:rPr kumimoji="0" lang="en-US" altLang="ja-JP" sz="1400" kern="0" dirty="0">
                <a:solidFill>
                  <a:prstClr val="black"/>
                </a:solidFill>
                <a:latin typeface="游ゴシック" panose="020B0400000000000000" pitchFamily="50" charset="-128"/>
                <a:ea typeface="游ゴシック" panose="020B0400000000000000" pitchFamily="50" charset="-128"/>
                <a:cs typeface="メイリオ" panose="020B0604030504040204" pitchFamily="50" charset="-128"/>
              </a:rPr>
              <a:t>13</a:t>
            </a:r>
            <a:r>
              <a:rPr kumimoji="0" lang="ja-JP" altLang="en-US" sz="1400" kern="0" dirty="0">
                <a:solidFill>
                  <a:prstClr val="black"/>
                </a:solidFill>
                <a:latin typeface="游ゴシック" panose="020B0400000000000000" pitchFamily="50" charset="-128"/>
                <a:ea typeface="游ゴシック" panose="020B0400000000000000" pitchFamily="50" charset="-128"/>
                <a:cs typeface="メイリオ" panose="020B0604030504040204" pitchFamily="50" charset="-128"/>
              </a:rPr>
              <a:t>％）、家族（</a:t>
            </a:r>
            <a:r>
              <a:rPr kumimoji="0" lang="en-US" altLang="ja-JP" sz="1400" kern="0" dirty="0">
                <a:solidFill>
                  <a:prstClr val="black"/>
                </a:solidFill>
                <a:latin typeface="游ゴシック" panose="020B0400000000000000" pitchFamily="50" charset="-128"/>
                <a:ea typeface="游ゴシック" panose="020B0400000000000000" pitchFamily="50" charset="-128"/>
                <a:cs typeface="メイリオ" panose="020B0604030504040204" pitchFamily="50" charset="-128"/>
              </a:rPr>
              <a:t>7</a:t>
            </a:r>
            <a:r>
              <a:rPr kumimoji="0" lang="ja-JP" altLang="en-US" sz="1400" kern="0" dirty="0">
                <a:solidFill>
                  <a:prstClr val="black"/>
                </a:solidFill>
                <a:latin typeface="游ゴシック" panose="020B0400000000000000" pitchFamily="50" charset="-128"/>
                <a:ea typeface="游ゴシック" panose="020B0400000000000000" pitchFamily="50" charset="-128"/>
                <a:cs typeface="メイリオ" panose="020B0604030504040204" pitchFamily="50" charset="-128"/>
              </a:rPr>
              <a:t>％）、学校等（</a:t>
            </a:r>
            <a:r>
              <a:rPr kumimoji="0" lang="en-US" altLang="ja-JP" sz="1400" kern="0" dirty="0">
                <a:solidFill>
                  <a:prstClr val="black"/>
                </a:solidFill>
                <a:latin typeface="游ゴシック" panose="020B0400000000000000" pitchFamily="50" charset="-128"/>
                <a:ea typeface="游ゴシック" panose="020B0400000000000000" pitchFamily="50" charset="-128"/>
                <a:cs typeface="メイリオ" panose="020B0604030504040204" pitchFamily="50" charset="-128"/>
              </a:rPr>
              <a:t>7</a:t>
            </a:r>
            <a:r>
              <a:rPr kumimoji="0" lang="ja-JP" altLang="en-US" sz="1400" kern="0" dirty="0">
                <a:solidFill>
                  <a:prstClr val="black"/>
                </a:solidFill>
                <a:latin typeface="游ゴシック" panose="020B0400000000000000" pitchFamily="50" charset="-128"/>
                <a:ea typeface="游ゴシック" panose="020B0400000000000000" pitchFamily="50" charset="-128"/>
                <a:cs typeface="メイリオ" panose="020B0604030504040204" pitchFamily="50" charset="-128"/>
              </a:rPr>
              <a:t>％）からの通告が多くなっている。</a:t>
            </a:r>
            <a:endParaRPr kumimoji="0" lang="en-US" altLang="ja-JP" sz="1400" kern="0" dirty="0">
              <a:solidFill>
                <a:prstClr val="black"/>
              </a:solidFill>
              <a:latin typeface="游ゴシック" panose="020B0400000000000000" pitchFamily="50" charset="-128"/>
              <a:ea typeface="游ゴシック" panose="020B0400000000000000" pitchFamily="50" charset="-128"/>
              <a:cs typeface="メイリオ" panose="020B0604030504040204" pitchFamily="50" charset="-128"/>
            </a:endParaRPr>
          </a:p>
        </p:txBody>
      </p:sp>
      <p:sp>
        <p:nvSpPr>
          <p:cNvPr id="25" name="正方形/長方形 24"/>
          <p:cNvSpPr/>
          <p:nvPr/>
        </p:nvSpPr>
        <p:spPr>
          <a:xfrm>
            <a:off x="8404941" y="-102"/>
            <a:ext cx="1501059" cy="358066"/>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a:solidFill>
                  <a:schemeClr val="tx1"/>
                </a:solidFill>
              </a:rPr>
              <a:t>資料５－２－１</a:t>
            </a:r>
          </a:p>
        </p:txBody>
      </p:sp>
    </p:spTree>
    <p:extLst>
      <p:ext uri="{BB962C8B-B14F-4D97-AF65-F5344CB8AC3E}">
        <p14:creationId xmlns:p14="http://schemas.microsoft.com/office/powerpoint/2010/main" val="26647762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451686" y="4809961"/>
            <a:ext cx="9145016" cy="2016000"/>
          </a:xfrm>
          <a:prstGeom prst="rect">
            <a:avLst/>
          </a:prstGeom>
          <a:ln>
            <a:solidFill>
              <a:schemeClr val="accent6"/>
            </a:solidFill>
            <a:prstDash val="dash"/>
          </a:ln>
        </p:spPr>
        <p:txBody>
          <a:bodyPr wrap="square" tIns="144000" anchor="ctr">
            <a:noAutofit/>
          </a:bodyPr>
          <a:lstStyle/>
          <a:p>
            <a:pPr marL="0" lvl="1" algn="just">
              <a:spcAft>
                <a:spcPts val="0"/>
              </a:spcAft>
            </a:pPr>
            <a:r>
              <a:rPr lang="ja-JP" altLang="en-US" sz="1600" kern="100" dirty="0">
                <a:latin typeface="ＭＳ Ｐゴシック" panose="020B0600070205080204" pitchFamily="50" charset="-128"/>
                <a:cs typeface="Times New Roman" panose="02020603050405020304" pitchFamily="18" charset="0"/>
              </a:rPr>
              <a:t>①　里親の開拓及び里親養育への支援の拡充</a:t>
            </a:r>
            <a:endParaRPr lang="en-US" altLang="ja-JP" sz="1600" kern="100" dirty="0">
              <a:latin typeface="ＭＳ Ｐゴシック" panose="020B0600070205080204" pitchFamily="50" charset="-128"/>
              <a:cs typeface="Times New Roman" panose="02020603050405020304" pitchFamily="18" charset="0"/>
            </a:endParaRPr>
          </a:p>
          <a:p>
            <a:pPr marL="0" lvl="1" algn="just">
              <a:spcAft>
                <a:spcPts val="0"/>
              </a:spcAft>
            </a:pPr>
            <a:r>
              <a:rPr lang="ja-JP" altLang="en-US" sz="1600" kern="100" dirty="0">
                <a:latin typeface="ＭＳ Ｐゴシック" panose="020B0600070205080204" pitchFamily="50" charset="-128"/>
                <a:cs typeface="Times New Roman" panose="02020603050405020304" pitchFamily="18" charset="0"/>
              </a:rPr>
              <a:t>　</a:t>
            </a:r>
            <a:r>
              <a:rPr lang="ja-JP" altLang="en-US" sz="1300" kern="100" dirty="0">
                <a:latin typeface="ＭＳ Ｐゴシック" panose="020B0600070205080204" pitchFamily="50" charset="-128"/>
                <a:cs typeface="Times New Roman" panose="02020603050405020304" pitchFamily="18" charset="0"/>
              </a:rPr>
              <a:t>　・里親の負担軽減（一時的に子どもを預かるサービスの利用促進）や手当の充実等。</a:t>
            </a:r>
            <a:endParaRPr lang="en-US" altLang="ja-JP" sz="1300" kern="100" dirty="0">
              <a:latin typeface="ＭＳ Ｐゴシック" panose="020B0600070205080204" pitchFamily="50" charset="-128"/>
              <a:cs typeface="Times New Roman" panose="02020603050405020304" pitchFamily="18" charset="0"/>
            </a:endParaRPr>
          </a:p>
          <a:p>
            <a:pPr marL="0" lvl="1" algn="just">
              <a:spcAft>
                <a:spcPts val="0"/>
              </a:spcAft>
            </a:pPr>
            <a:endParaRPr lang="en-US" altLang="ja-JP" sz="600" kern="100" dirty="0">
              <a:latin typeface="ＭＳ Ｐゴシック" panose="020B0600070205080204" pitchFamily="50" charset="-128"/>
              <a:cs typeface="Times New Roman" panose="02020603050405020304" pitchFamily="18" charset="0"/>
            </a:endParaRPr>
          </a:p>
          <a:p>
            <a:pPr marL="0" lvl="1" algn="just">
              <a:spcAft>
                <a:spcPts val="0"/>
              </a:spcAft>
            </a:pPr>
            <a:r>
              <a:rPr lang="ja-JP" altLang="en-US" sz="1600" kern="100" dirty="0">
                <a:latin typeface="ＭＳ Ｐゴシック" panose="020B0600070205080204" pitchFamily="50" charset="-128"/>
                <a:cs typeface="Times New Roman" panose="02020603050405020304" pitchFamily="18" charset="0"/>
              </a:rPr>
              <a:t>②　特別養子縁組制度等の利用促進</a:t>
            </a:r>
            <a:endParaRPr lang="en-US" altLang="ja-JP" sz="1600" kern="100" dirty="0">
              <a:latin typeface="ＭＳ Ｐゴシック" panose="020B0600070205080204" pitchFamily="50" charset="-128"/>
              <a:cs typeface="Times New Roman" panose="02020603050405020304" pitchFamily="18" charset="0"/>
            </a:endParaRPr>
          </a:p>
          <a:p>
            <a:pPr marL="0" lvl="1" algn="just"/>
            <a:r>
              <a:rPr lang="ja-JP" altLang="en-US" sz="1300" kern="100" dirty="0">
                <a:latin typeface="ＭＳ Ｐゴシック" panose="020B0600070205080204" pitchFamily="50" charset="-128"/>
                <a:cs typeface="Times New Roman" panose="02020603050405020304" pitchFamily="18" charset="0"/>
              </a:rPr>
              <a:t>　　・特別養子縁組の成立要件を緩和する（養子となる者の年齢の上限を引き上げる）等の見直しを行う。</a:t>
            </a:r>
            <a:endParaRPr lang="en-US" altLang="ja-JP" sz="1600" kern="100" dirty="0">
              <a:latin typeface="ＭＳ Ｐゴシック" panose="020B0600070205080204" pitchFamily="50" charset="-128"/>
              <a:cs typeface="Times New Roman" panose="02020603050405020304" pitchFamily="18" charset="0"/>
            </a:endParaRPr>
          </a:p>
          <a:p>
            <a:pPr marL="0" lvl="1" algn="just">
              <a:spcAft>
                <a:spcPts val="0"/>
              </a:spcAft>
            </a:pPr>
            <a:endParaRPr lang="en-US" altLang="ja-JP" sz="500" kern="100" dirty="0">
              <a:latin typeface="ＭＳ Ｐゴシック" panose="020B0600070205080204" pitchFamily="50" charset="-128"/>
              <a:cs typeface="Times New Roman" panose="02020603050405020304" pitchFamily="18" charset="0"/>
            </a:endParaRPr>
          </a:p>
          <a:p>
            <a:pPr marL="0" lvl="1" algn="just">
              <a:spcAft>
                <a:spcPts val="0"/>
              </a:spcAft>
            </a:pPr>
            <a:r>
              <a:rPr lang="ja-JP" altLang="en-US" sz="1600" kern="100" dirty="0">
                <a:latin typeface="ＭＳ Ｐゴシック" panose="020B0600070205080204" pitchFamily="50" charset="-128"/>
                <a:cs typeface="Times New Roman" panose="02020603050405020304" pitchFamily="18" charset="0"/>
              </a:rPr>
              <a:t>③　児童養護施設等の小規模かつ地域分散化の推進</a:t>
            </a:r>
            <a:endParaRPr lang="en-US" altLang="ja-JP" sz="1600" kern="100" dirty="0">
              <a:latin typeface="ＭＳ Ｐゴシック" panose="020B0600070205080204" pitchFamily="50" charset="-128"/>
              <a:cs typeface="Times New Roman" panose="02020603050405020304" pitchFamily="18" charset="0"/>
            </a:endParaRPr>
          </a:p>
          <a:p>
            <a:pPr marL="0" lvl="1" algn="just">
              <a:spcAft>
                <a:spcPts val="0"/>
              </a:spcAft>
            </a:pPr>
            <a:endParaRPr lang="en-US" altLang="ja-JP" sz="400" kern="100" dirty="0">
              <a:latin typeface="ＭＳ Ｐゴシック" panose="020B0600070205080204" pitchFamily="50" charset="-128"/>
              <a:cs typeface="Times New Roman" panose="02020603050405020304" pitchFamily="18" charset="0"/>
            </a:endParaRPr>
          </a:p>
          <a:p>
            <a:pPr marL="0" lvl="1" algn="just"/>
            <a:r>
              <a:rPr lang="ja-JP" altLang="en-US" sz="1600" kern="100" dirty="0">
                <a:latin typeface="ＭＳ Ｐゴシック" panose="020B0600070205080204" pitchFamily="50" charset="-128"/>
                <a:cs typeface="Times New Roman" panose="02020603050405020304" pitchFamily="18" charset="0"/>
              </a:rPr>
              <a:t>④　自立に向けた支援の強化</a:t>
            </a:r>
            <a:endParaRPr lang="en-US" altLang="ja-JP" sz="1600" kern="100" dirty="0">
              <a:latin typeface="ＭＳ Ｐゴシック" panose="020B0600070205080204" pitchFamily="50" charset="-128"/>
              <a:cs typeface="Times New Roman" panose="02020603050405020304" pitchFamily="18" charset="0"/>
            </a:endParaRPr>
          </a:p>
          <a:p>
            <a:pPr marL="0" lvl="1" algn="just"/>
            <a:r>
              <a:rPr lang="ja-JP" altLang="en-US" sz="1300" kern="100" dirty="0">
                <a:latin typeface="ＭＳ Ｐゴシック" panose="020B0600070205080204" pitchFamily="50" charset="-128"/>
                <a:cs typeface="Times New Roman" panose="02020603050405020304" pitchFamily="18" charset="0"/>
              </a:rPr>
              <a:t>　　・</a:t>
            </a:r>
            <a:r>
              <a:rPr lang="en-US" altLang="ja-JP" sz="1300" kern="100" dirty="0">
                <a:latin typeface="ＭＳ Ｐゴシック" panose="020B0600070205080204" pitchFamily="50" charset="-128"/>
                <a:cs typeface="Times New Roman" panose="02020603050405020304" pitchFamily="18" charset="0"/>
              </a:rPr>
              <a:t>18</a:t>
            </a:r>
            <a:r>
              <a:rPr lang="ja-JP" altLang="en-US" sz="1300" kern="100" dirty="0">
                <a:latin typeface="ＭＳ Ｐゴシック" panose="020B0600070205080204" pitchFamily="50" charset="-128"/>
                <a:cs typeface="Times New Roman" panose="02020603050405020304" pitchFamily="18" charset="0"/>
              </a:rPr>
              <a:t>歳到達後の者を含め、児童養護施設を退所した子ども等に対し、住まいの確保や進学・就職を支援する措置の拡充を図る。</a:t>
            </a:r>
            <a:endParaRPr lang="en-US" altLang="ja-JP" sz="1300" kern="100" dirty="0">
              <a:latin typeface="ＭＳ Ｐゴシック" panose="020B0600070205080204" pitchFamily="50" charset="-128"/>
              <a:cs typeface="Times New Roman" panose="02020603050405020304" pitchFamily="18" charset="0"/>
            </a:endParaRPr>
          </a:p>
        </p:txBody>
      </p:sp>
      <p:sp>
        <p:nvSpPr>
          <p:cNvPr id="4" name="正方形/長方形 3"/>
          <p:cNvSpPr/>
          <p:nvPr/>
        </p:nvSpPr>
        <p:spPr>
          <a:xfrm>
            <a:off x="451686" y="637247"/>
            <a:ext cx="9145016" cy="3924000"/>
          </a:xfrm>
          <a:prstGeom prst="rect">
            <a:avLst/>
          </a:prstGeom>
          <a:ln>
            <a:solidFill>
              <a:schemeClr val="accent6"/>
            </a:solidFill>
            <a:prstDash val="dash"/>
          </a:ln>
        </p:spPr>
        <p:txBody>
          <a:bodyPr wrap="square" tIns="144000" rIns="90000">
            <a:noAutofit/>
          </a:bodyPr>
          <a:lstStyle/>
          <a:p>
            <a:pPr lvl="0" algn="just">
              <a:spcAft>
                <a:spcPts val="0"/>
              </a:spcAft>
            </a:pPr>
            <a:r>
              <a:rPr lang="ja-JP" altLang="en-US" sz="1600" b="1" u="sng" kern="100" dirty="0">
                <a:latin typeface="ＭＳ Ｐゴシック" panose="020B0600070205080204" pitchFamily="50" charset="-128"/>
                <a:cs typeface="Times New Roman" panose="02020603050405020304" pitchFamily="18" charset="0"/>
              </a:rPr>
              <a:t>（６）ＤＶ対応と児童虐待対応との連携強化等</a:t>
            </a:r>
            <a:endParaRPr lang="en-US" altLang="ja-JP" sz="1600" b="1" u="sng" kern="100" dirty="0">
              <a:latin typeface="ＭＳ Ｐゴシック" panose="020B0600070205080204" pitchFamily="50" charset="-128"/>
              <a:cs typeface="Times New Roman" panose="02020603050405020304" pitchFamily="18" charset="0"/>
            </a:endParaRPr>
          </a:p>
          <a:p>
            <a:pPr lvl="0" algn="just">
              <a:spcAft>
                <a:spcPts val="0"/>
              </a:spcAft>
            </a:pPr>
            <a:r>
              <a:rPr lang="ja-JP" altLang="en-US" sz="1300" kern="100" dirty="0">
                <a:latin typeface="ＭＳ Ｐゴシック" panose="020B0600070205080204" pitchFamily="50" charset="-128"/>
                <a:cs typeface="Times New Roman" panose="02020603050405020304" pitchFamily="18" charset="0"/>
              </a:rPr>
              <a:t>　　 </a:t>
            </a:r>
            <a:r>
              <a:rPr lang="ja-JP" altLang="en-US" sz="1600" kern="100" dirty="0">
                <a:latin typeface="ＭＳ Ｐゴシック" panose="020B0600070205080204" pitchFamily="50" charset="-128"/>
                <a:cs typeface="Times New Roman" panose="02020603050405020304" pitchFamily="18" charset="0"/>
              </a:rPr>
              <a:t>①　ＤＶ対応と児童虐待対応との連携強化</a:t>
            </a:r>
            <a:endParaRPr lang="en-US" altLang="ja-JP" sz="900" kern="100" dirty="0">
              <a:latin typeface="ＭＳ Ｐゴシック" panose="020B0600070205080204" pitchFamily="50" charset="-128"/>
              <a:cs typeface="Times New Roman" panose="02020603050405020304" pitchFamily="18" charset="0"/>
            </a:endParaRPr>
          </a:p>
          <a:p>
            <a:pPr lvl="0" algn="just">
              <a:spcAft>
                <a:spcPts val="0"/>
              </a:spcAft>
            </a:pPr>
            <a:r>
              <a:rPr lang="ja-JP" altLang="en-US" sz="900" kern="100" dirty="0">
                <a:latin typeface="ＭＳ Ｐゴシック" panose="020B0600070205080204" pitchFamily="50" charset="-128"/>
                <a:cs typeface="Times New Roman" panose="02020603050405020304" pitchFamily="18" charset="0"/>
              </a:rPr>
              <a:t>　　</a:t>
            </a:r>
            <a:endParaRPr lang="en-US" altLang="ja-JP" sz="1000" kern="100" dirty="0">
              <a:latin typeface="ＭＳ Ｐゴシック" panose="020B0600070205080204" pitchFamily="50" charset="-128"/>
              <a:cs typeface="Times New Roman" panose="02020603050405020304" pitchFamily="18" charset="0"/>
            </a:endParaRPr>
          </a:p>
          <a:p>
            <a:pPr marL="265113" lvl="1" algn="just"/>
            <a:r>
              <a:rPr lang="ja-JP" altLang="en-US" sz="1600" kern="100" dirty="0">
                <a:latin typeface="ＭＳ Ｐゴシック" panose="020B0600070205080204" pitchFamily="50" charset="-128"/>
                <a:cs typeface="Times New Roman" panose="02020603050405020304" pitchFamily="18" charset="0"/>
              </a:rPr>
              <a:t>②　婦人相談所・一時保護所の体制強化</a:t>
            </a:r>
            <a:endParaRPr lang="en-US" altLang="ja-JP" sz="1600" b="1" u="sng" kern="100" dirty="0">
              <a:latin typeface="ＭＳ Ｐゴシック" panose="020B0600070205080204" pitchFamily="50" charset="-128"/>
              <a:cs typeface="Times New Roman" panose="02020603050405020304" pitchFamily="18" charset="0"/>
            </a:endParaRPr>
          </a:p>
          <a:p>
            <a:pPr lvl="0" algn="just">
              <a:spcAft>
                <a:spcPts val="0"/>
              </a:spcAft>
            </a:pPr>
            <a:endParaRPr lang="en-US" altLang="ja-JP" sz="1600" b="1" u="sng" kern="100" dirty="0">
              <a:latin typeface="ＭＳ Ｐゴシック" panose="020B0600070205080204" pitchFamily="50" charset="-128"/>
              <a:cs typeface="Times New Roman" panose="02020603050405020304" pitchFamily="18" charset="0"/>
            </a:endParaRPr>
          </a:p>
          <a:p>
            <a:pPr lvl="0" algn="just">
              <a:spcAft>
                <a:spcPts val="0"/>
              </a:spcAft>
            </a:pPr>
            <a:r>
              <a:rPr lang="ja-JP" altLang="en-US" sz="1600" b="1" u="sng" kern="100" dirty="0">
                <a:latin typeface="ＭＳ Ｐゴシック" panose="020B0600070205080204" pitchFamily="50" charset="-128"/>
                <a:cs typeface="Times New Roman" panose="02020603050405020304" pitchFamily="18" charset="0"/>
              </a:rPr>
              <a:t>（７）関係機関間の連携強化等</a:t>
            </a:r>
            <a:endParaRPr lang="en-US" altLang="ja-JP" sz="900" b="1" u="sng" kern="100" dirty="0">
              <a:latin typeface="ＭＳ Ｐゴシック" panose="020B0600070205080204" pitchFamily="50" charset="-128"/>
              <a:cs typeface="Times New Roman" panose="02020603050405020304" pitchFamily="18" charset="0"/>
            </a:endParaRPr>
          </a:p>
          <a:p>
            <a:pPr lvl="0" algn="just">
              <a:spcAft>
                <a:spcPts val="0"/>
              </a:spcAft>
            </a:pPr>
            <a:r>
              <a:rPr lang="ja-JP" altLang="en-US" sz="1600" kern="100" dirty="0">
                <a:latin typeface="ＭＳ Ｐゴシック" panose="020B0600070205080204" pitchFamily="50" charset="-128"/>
                <a:cs typeface="Times New Roman" panose="02020603050405020304" pitchFamily="18" charset="0"/>
              </a:rPr>
              <a:t>　　①　学校・福祉施設等の職員に関する守秘義務の法定化</a:t>
            </a:r>
            <a:endParaRPr lang="en-US" altLang="ja-JP" sz="900" kern="100" dirty="0">
              <a:latin typeface="ＭＳ Ｐゴシック" panose="020B0600070205080204" pitchFamily="50" charset="-128"/>
              <a:cs typeface="Times New Roman" panose="02020603050405020304" pitchFamily="18" charset="0"/>
            </a:endParaRPr>
          </a:p>
          <a:p>
            <a:pPr lvl="0" algn="just">
              <a:spcAft>
                <a:spcPts val="0"/>
              </a:spcAft>
            </a:pPr>
            <a:r>
              <a:rPr lang="ja-JP" altLang="en-US" sz="900" kern="100" dirty="0">
                <a:latin typeface="ＭＳ Ｐゴシック" panose="020B0600070205080204" pitchFamily="50" charset="-128"/>
                <a:cs typeface="Times New Roman" panose="02020603050405020304" pitchFamily="18" charset="0"/>
              </a:rPr>
              <a:t>　　</a:t>
            </a:r>
            <a:endParaRPr lang="en-US" altLang="ja-JP" sz="1000" kern="100" dirty="0">
              <a:latin typeface="ＭＳ Ｐゴシック" panose="020B0600070205080204" pitchFamily="50" charset="-128"/>
              <a:cs typeface="Times New Roman" panose="02020603050405020304" pitchFamily="18" charset="0"/>
            </a:endParaRPr>
          </a:p>
          <a:p>
            <a:pPr marL="265113" lvl="1" algn="just"/>
            <a:r>
              <a:rPr lang="ja-JP" altLang="en-US" sz="1600" kern="100" dirty="0">
                <a:latin typeface="ＭＳ Ｐゴシック" panose="020B0600070205080204" pitchFamily="50" charset="-128"/>
                <a:cs typeface="Times New Roman" panose="02020603050405020304" pitchFamily="18" charset="0"/>
              </a:rPr>
              <a:t>②　児童相談所・市町村における情報共有の推進</a:t>
            </a:r>
            <a:endParaRPr lang="en-US" altLang="ja-JP" sz="1600" kern="100" dirty="0">
              <a:latin typeface="ＭＳ Ｐゴシック" panose="020B0600070205080204" pitchFamily="50" charset="-128"/>
              <a:cs typeface="Times New Roman" panose="02020603050405020304" pitchFamily="18" charset="0"/>
            </a:endParaRPr>
          </a:p>
          <a:p>
            <a:pPr marL="712788" lvl="1" indent="-255588" algn="just"/>
            <a:r>
              <a:rPr lang="ja-JP" altLang="en-US" sz="1300" kern="100" dirty="0">
                <a:latin typeface="ＭＳ Ｐゴシック" panose="020B0600070205080204" pitchFamily="50" charset="-128"/>
                <a:cs typeface="Times New Roman" panose="02020603050405020304" pitchFamily="18" charset="0"/>
              </a:rPr>
              <a:t>・全都道府県で、児童相談所と市町村の情報共有システムを推進。全国的な情報共有に向けた検討を進める。</a:t>
            </a:r>
            <a:endParaRPr lang="en-US" altLang="ja-JP" sz="1300" kern="100" dirty="0">
              <a:latin typeface="ＭＳ Ｐゴシック" panose="020B0600070205080204" pitchFamily="50" charset="-128"/>
              <a:cs typeface="Times New Roman" panose="02020603050405020304" pitchFamily="18" charset="0"/>
            </a:endParaRPr>
          </a:p>
          <a:p>
            <a:pPr marL="265113" lvl="1" algn="just"/>
            <a:endParaRPr lang="en-US" altLang="ja-JP" sz="700" kern="100" dirty="0">
              <a:latin typeface="ＭＳ Ｐゴシック" panose="020B0600070205080204" pitchFamily="50" charset="-128"/>
              <a:cs typeface="Times New Roman" panose="02020603050405020304" pitchFamily="18" charset="0"/>
            </a:endParaRPr>
          </a:p>
          <a:p>
            <a:pPr marL="265113" lvl="1" algn="just"/>
            <a:r>
              <a:rPr lang="ja-JP" altLang="en-US" sz="1600" kern="100" dirty="0">
                <a:latin typeface="ＭＳ Ｐゴシック" panose="020B0600070205080204" pitchFamily="50" charset="-128"/>
                <a:cs typeface="Times New Roman" panose="02020603050405020304" pitchFamily="18" charset="0"/>
              </a:rPr>
              <a:t>③　保護者支援プログラムの推進</a:t>
            </a:r>
            <a:endParaRPr lang="en-US" altLang="ja-JP" sz="1600" kern="100" dirty="0">
              <a:latin typeface="ＭＳ Ｐゴシック" panose="020B0600070205080204" pitchFamily="50" charset="-128"/>
              <a:cs typeface="Times New Roman" panose="02020603050405020304" pitchFamily="18" charset="0"/>
            </a:endParaRPr>
          </a:p>
          <a:p>
            <a:pPr lvl="1" algn="just"/>
            <a:r>
              <a:rPr lang="ja-JP" altLang="en-US" sz="1300" kern="100" dirty="0">
                <a:latin typeface="ＭＳ Ｐゴシック" panose="020B0600070205080204" pitchFamily="50" charset="-128"/>
                <a:cs typeface="Times New Roman" panose="02020603050405020304" pitchFamily="18" charset="0"/>
              </a:rPr>
              <a:t>・専門医療機関、民間団体と連携した実施、重大事例の検証を踏まえた活用方法の検討。</a:t>
            </a:r>
            <a:endParaRPr lang="en-US" altLang="ja-JP" sz="1300" kern="100" dirty="0">
              <a:latin typeface="ＭＳ Ｐゴシック" panose="020B0600070205080204" pitchFamily="50" charset="-128"/>
              <a:cs typeface="Times New Roman" panose="02020603050405020304" pitchFamily="18" charset="0"/>
            </a:endParaRPr>
          </a:p>
          <a:p>
            <a:pPr marL="265113" lvl="1" algn="just"/>
            <a:endParaRPr lang="en-US" altLang="ja-JP" sz="800" kern="100" dirty="0">
              <a:latin typeface="ＭＳ Ｐゴシック" panose="020B0600070205080204" pitchFamily="50" charset="-128"/>
              <a:cs typeface="Times New Roman" panose="02020603050405020304" pitchFamily="18" charset="0"/>
            </a:endParaRPr>
          </a:p>
          <a:p>
            <a:pPr marL="265113" lvl="1" algn="just"/>
            <a:r>
              <a:rPr lang="ja-JP" altLang="en-US" sz="1600" kern="100" dirty="0">
                <a:latin typeface="ＭＳ Ｐゴシック" panose="020B0600070205080204" pitchFamily="50" charset="-128"/>
                <a:cs typeface="Times New Roman" panose="02020603050405020304" pitchFamily="18" charset="0"/>
              </a:rPr>
              <a:t>④　児童相談所と警察の連携強化</a:t>
            </a:r>
            <a:endParaRPr lang="en-US" altLang="ja-JP" sz="1600" kern="100" dirty="0">
              <a:latin typeface="ＭＳ Ｐゴシック" panose="020B0600070205080204" pitchFamily="50" charset="-128"/>
              <a:cs typeface="Times New Roman" panose="02020603050405020304" pitchFamily="18" charset="0"/>
            </a:endParaRPr>
          </a:p>
          <a:p>
            <a:pPr marL="630238" lvl="1" indent="-365125" algn="just"/>
            <a:endParaRPr lang="en-US" altLang="ja-JP" sz="700" kern="100" dirty="0">
              <a:latin typeface="ＭＳ Ｐゴシック" panose="020B0600070205080204" pitchFamily="50" charset="-128"/>
              <a:cs typeface="Times New Roman" panose="02020603050405020304" pitchFamily="18" charset="0"/>
            </a:endParaRPr>
          </a:p>
          <a:p>
            <a:pPr marL="265113" lvl="1" algn="just"/>
            <a:endParaRPr lang="en-US" altLang="ja-JP" sz="700" kern="100" dirty="0">
              <a:latin typeface="ＭＳ Ｐゴシック" panose="020B0600070205080204" pitchFamily="50" charset="-128"/>
              <a:cs typeface="Times New Roman" panose="02020603050405020304" pitchFamily="18" charset="0"/>
            </a:endParaRPr>
          </a:p>
          <a:p>
            <a:pPr marL="265113" lvl="1" algn="just"/>
            <a:r>
              <a:rPr lang="ja-JP" altLang="en-US" sz="1600" kern="100" dirty="0">
                <a:latin typeface="ＭＳ Ｐゴシック" panose="020B0600070205080204" pitchFamily="50" charset="-128"/>
                <a:cs typeface="Times New Roman" panose="02020603050405020304" pitchFamily="18" charset="0"/>
              </a:rPr>
              <a:t>⑤　児童相談所・市町村、学校・教育委員会と警察との連携強化　</a:t>
            </a:r>
            <a:endParaRPr lang="en-US" altLang="ja-JP" sz="1600" kern="100" dirty="0">
              <a:latin typeface="ＭＳ Ｐゴシック" panose="020B0600070205080204" pitchFamily="50" charset="-128"/>
              <a:cs typeface="Times New Roman" panose="02020603050405020304" pitchFamily="18" charset="0"/>
            </a:endParaRPr>
          </a:p>
          <a:p>
            <a:pPr marL="265113" lvl="1" algn="just"/>
            <a:r>
              <a:rPr lang="ja-JP" altLang="en-US" sz="1200" kern="100" dirty="0">
                <a:latin typeface="ＭＳ Ｐゴシック" panose="020B0600070205080204" pitchFamily="50" charset="-128"/>
                <a:cs typeface="Times New Roman" panose="02020603050405020304" pitchFamily="18" charset="0"/>
              </a:rPr>
              <a:t>　　</a:t>
            </a:r>
            <a:r>
              <a:rPr lang="ja-JP" altLang="en-US" sz="1300" kern="100" dirty="0">
                <a:latin typeface="ＭＳ Ｐゴシック" panose="020B0600070205080204" pitchFamily="50" charset="-128"/>
                <a:cs typeface="Times New Roman" panose="02020603050405020304" pitchFamily="18" charset="0"/>
              </a:rPr>
              <a:t>・児童虐待に係る情報の管理、関係機関と連携した対応について周知徹底。</a:t>
            </a:r>
            <a:endParaRPr lang="en-US" altLang="ja-JP" sz="1300" kern="100" dirty="0">
              <a:latin typeface="ＭＳ Ｐゴシック" panose="020B0600070205080204" pitchFamily="50" charset="-128"/>
              <a:cs typeface="Times New Roman" panose="02020603050405020304" pitchFamily="18" charset="0"/>
            </a:endParaRPr>
          </a:p>
          <a:p>
            <a:pPr lvl="1" algn="just"/>
            <a:endParaRPr lang="en-US" altLang="ja-JP" sz="1300" kern="100" dirty="0">
              <a:latin typeface="ＭＳ Ｐゴシック" panose="020B0600070205080204" pitchFamily="50" charset="-128"/>
              <a:cs typeface="Times New Roman" panose="02020603050405020304" pitchFamily="18" charset="0"/>
            </a:endParaRPr>
          </a:p>
        </p:txBody>
      </p:sp>
      <p:sp>
        <p:nvSpPr>
          <p:cNvPr id="9" name="角丸四角形 8"/>
          <p:cNvSpPr/>
          <p:nvPr/>
        </p:nvSpPr>
        <p:spPr>
          <a:xfrm>
            <a:off x="107744" y="4659080"/>
            <a:ext cx="3224262" cy="252000"/>
          </a:xfrm>
          <a:prstGeom prst="round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ja-JP" altLang="en-US" sz="1600" dirty="0">
                <a:solidFill>
                  <a:schemeClr val="bg1"/>
                </a:solidFill>
              </a:rPr>
              <a:t>４　社会的養育の充実・強化</a:t>
            </a:r>
            <a:endParaRPr lang="ja-JP" altLang="ja-JP" sz="1600" dirty="0">
              <a:solidFill>
                <a:schemeClr val="bg1"/>
              </a:solidFill>
            </a:endParaRPr>
          </a:p>
        </p:txBody>
      </p:sp>
      <p:sp>
        <p:nvSpPr>
          <p:cNvPr id="18" name="角丸四角形 17"/>
          <p:cNvSpPr/>
          <p:nvPr/>
        </p:nvSpPr>
        <p:spPr>
          <a:xfrm>
            <a:off x="92460" y="445304"/>
            <a:ext cx="4175650" cy="252000"/>
          </a:xfrm>
          <a:prstGeom prst="round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a:solidFill>
                  <a:schemeClr val="bg1"/>
                </a:solidFill>
              </a:rPr>
              <a:t>３　児童虐待発生時の迅速・的確な対応</a:t>
            </a:r>
            <a:endParaRPr lang="ja-JP" altLang="ja-JP" sz="1600" dirty="0">
              <a:solidFill>
                <a:schemeClr val="bg1"/>
              </a:solidFill>
            </a:endParaRPr>
          </a:p>
        </p:txBody>
      </p:sp>
      <p:sp>
        <p:nvSpPr>
          <p:cNvPr id="2" name="正方形/長方形 1"/>
          <p:cNvSpPr/>
          <p:nvPr/>
        </p:nvSpPr>
        <p:spPr>
          <a:xfrm>
            <a:off x="530898" y="1031528"/>
            <a:ext cx="252000" cy="252000"/>
          </a:xfrm>
          <a:prstGeom prst="rect">
            <a:avLst/>
          </a:prstGeom>
          <a:ln w="9525">
            <a:solidFill>
              <a:schemeClr val="accent6"/>
            </a:solidFill>
          </a:ln>
        </p:spPr>
        <p:style>
          <a:lnRef idx="2">
            <a:schemeClr val="dk1"/>
          </a:lnRef>
          <a:fillRef idx="1">
            <a:schemeClr val="lt1"/>
          </a:fillRef>
          <a:effectRef idx="0">
            <a:schemeClr val="dk1"/>
          </a:effectRef>
          <a:fontRef idx="minor">
            <a:schemeClr val="dk1"/>
          </a:fontRef>
        </p:style>
        <p:txBody>
          <a:bodyPr lIns="0" tIns="0" rIns="0" bIns="0" rtlCol="0" anchor="ctr" anchorCtr="1"/>
          <a:lstStyle/>
          <a:p>
            <a:pPr algn="ctr"/>
            <a:r>
              <a:rPr kumimoji="1" lang="ja-JP" altLang="en-US" sz="1200" dirty="0"/>
              <a:t>法</a:t>
            </a:r>
          </a:p>
        </p:txBody>
      </p:sp>
      <p:sp>
        <p:nvSpPr>
          <p:cNvPr id="13" name="正方形/長方形 12"/>
          <p:cNvSpPr/>
          <p:nvPr/>
        </p:nvSpPr>
        <p:spPr>
          <a:xfrm>
            <a:off x="533056" y="2150220"/>
            <a:ext cx="252000" cy="252000"/>
          </a:xfrm>
          <a:prstGeom prst="rect">
            <a:avLst/>
          </a:prstGeom>
          <a:ln w="9525">
            <a:solidFill>
              <a:schemeClr val="accent6"/>
            </a:solidFill>
          </a:ln>
        </p:spPr>
        <p:style>
          <a:lnRef idx="2">
            <a:schemeClr val="dk1"/>
          </a:lnRef>
          <a:fillRef idx="1">
            <a:schemeClr val="lt1"/>
          </a:fillRef>
          <a:effectRef idx="0">
            <a:schemeClr val="dk1"/>
          </a:effectRef>
          <a:fontRef idx="minor">
            <a:schemeClr val="dk1"/>
          </a:fontRef>
        </p:style>
        <p:txBody>
          <a:bodyPr lIns="0" tIns="0" rIns="0" bIns="0" rtlCol="0" anchor="ctr" anchorCtr="1"/>
          <a:lstStyle/>
          <a:p>
            <a:pPr algn="ctr"/>
            <a:r>
              <a:rPr kumimoji="1" lang="ja-JP" altLang="en-US" sz="1200" dirty="0"/>
              <a:t>法</a:t>
            </a:r>
          </a:p>
        </p:txBody>
      </p:sp>
      <p:sp>
        <p:nvSpPr>
          <p:cNvPr id="11" name="正方形/長方形 10"/>
          <p:cNvSpPr/>
          <p:nvPr/>
        </p:nvSpPr>
        <p:spPr>
          <a:xfrm>
            <a:off x="0" y="23416"/>
            <a:ext cx="9906000" cy="360322"/>
          </a:xfrm>
          <a:prstGeom prst="rect">
            <a:avLst/>
          </a:prstGeom>
          <a:solidFill>
            <a:srgbClr val="ED7D31"/>
          </a:solidFill>
          <a:ln w="12700" cap="flat" cmpd="sng" algn="ctr">
            <a:noFill/>
            <a:prstDash val="solid"/>
            <a:miter lim="800000"/>
          </a:ln>
          <a:effectLst/>
        </p:spPr>
        <p:txBody>
          <a:bodyPr rtlCol="0" anchor="ctr"/>
          <a:lstStyle/>
          <a:p>
            <a:pPr lvl="0" algn="ctr">
              <a:defRPr/>
            </a:pPr>
            <a:r>
              <a:rPr kumimoji="0" lang="ja-JP" altLang="en-US" sz="1600" b="1" kern="0" dirty="0">
                <a:solidFill>
                  <a:prstClr val="white"/>
                </a:solidFill>
                <a:latin typeface="メイリオ" panose="020B0604030504040204" pitchFamily="50" charset="-128"/>
                <a:ea typeface="メイリオ" panose="020B0604030504040204" pitchFamily="50" charset="-128"/>
              </a:rPr>
              <a:t>児童虐待防止対策の抜本的強化について④ （平成</a:t>
            </a:r>
            <a:r>
              <a:rPr kumimoji="0" lang="en-US" altLang="ja-JP" sz="1600" b="1" kern="0" dirty="0">
                <a:solidFill>
                  <a:prstClr val="white"/>
                </a:solidFill>
                <a:latin typeface="メイリオ" panose="020B0604030504040204" pitchFamily="50" charset="-128"/>
                <a:ea typeface="メイリオ" panose="020B0604030504040204" pitchFamily="50" charset="-128"/>
              </a:rPr>
              <a:t>31</a:t>
            </a:r>
            <a:r>
              <a:rPr kumimoji="0" lang="ja-JP" altLang="en-US" sz="1600" b="1" kern="0" dirty="0">
                <a:solidFill>
                  <a:prstClr val="white"/>
                </a:solidFill>
                <a:latin typeface="メイリオ" panose="020B0604030504040204" pitchFamily="50" charset="-128"/>
                <a:ea typeface="メイリオ" panose="020B0604030504040204" pitchFamily="50" charset="-128"/>
              </a:rPr>
              <a:t>年３月</a:t>
            </a:r>
            <a:r>
              <a:rPr kumimoji="0" lang="en-US" altLang="ja-JP" sz="1600" b="1" kern="0" dirty="0">
                <a:solidFill>
                  <a:prstClr val="white"/>
                </a:solidFill>
                <a:latin typeface="メイリオ" panose="020B0604030504040204" pitchFamily="50" charset="-128"/>
                <a:ea typeface="メイリオ" panose="020B0604030504040204" pitchFamily="50" charset="-128"/>
              </a:rPr>
              <a:t>19</a:t>
            </a:r>
            <a:r>
              <a:rPr kumimoji="0" lang="ja-JP" altLang="en-US" sz="1600" b="1" kern="0" dirty="0">
                <a:solidFill>
                  <a:prstClr val="white"/>
                </a:solidFill>
                <a:latin typeface="メイリオ" panose="020B0604030504040204" pitchFamily="50" charset="-128"/>
                <a:ea typeface="メイリオ" panose="020B0604030504040204" pitchFamily="50" charset="-128"/>
              </a:rPr>
              <a:t>日関係閣僚会議決定） （ポイント）</a:t>
            </a:r>
          </a:p>
        </p:txBody>
      </p:sp>
    </p:spTree>
    <p:extLst>
      <p:ext uri="{BB962C8B-B14F-4D97-AF65-F5344CB8AC3E}">
        <p14:creationId xmlns:p14="http://schemas.microsoft.com/office/powerpoint/2010/main" val="11756711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1"/>
          <p:cNvSpPr txBox="1">
            <a:spLocks/>
          </p:cNvSpPr>
          <p:nvPr/>
        </p:nvSpPr>
        <p:spPr>
          <a:xfrm>
            <a:off x="108000" y="340274"/>
            <a:ext cx="9687973" cy="652892"/>
          </a:xfrm>
          <a:prstGeom prst="rect">
            <a:avLst/>
          </a:prstGeom>
          <a:gradFill>
            <a:gsLst>
              <a:gs pos="0">
                <a:srgbClr val="FF6600"/>
              </a:gs>
              <a:gs pos="35000">
                <a:srgbClr val="FFCC99"/>
              </a:gs>
              <a:gs pos="100000">
                <a:srgbClr val="FFCC99"/>
              </a:gs>
            </a:gsLst>
          </a:gradFill>
          <a:ln w="19050" cap="flat" cmpd="sng" algn="ctr">
            <a:solidFill>
              <a:srgbClr val="FF6600"/>
            </a:solidFill>
            <a:prstDash val="solid"/>
          </a:ln>
        </p:spPr>
        <p:style>
          <a:lnRef idx="1">
            <a:schemeClr val="accent1"/>
          </a:lnRef>
          <a:fillRef idx="2">
            <a:schemeClr val="accent1"/>
          </a:fillRef>
          <a:effectRef idx="1">
            <a:schemeClr val="accent1"/>
          </a:effectRef>
          <a:fontRef idx="minor">
            <a:schemeClr val="dk1"/>
          </a:fontRef>
        </p:style>
        <p:txBody>
          <a:bodyPr vert="horz" lIns="91440" tIns="45720" rIns="91440" bIns="45720" rtlCol="0" anchor="b">
            <a:noAutofit/>
          </a:bodyPr>
          <a:lstStyle>
            <a:lvl1pPr algn="ctr" defTabSz="914400" rtl="0" eaLnBrk="1" latinLnBrk="0" hangingPunct="1">
              <a:spcBef>
                <a:spcPct val="0"/>
              </a:spcBef>
              <a:buNone/>
              <a:defRPr kumimoji="1"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nSpc>
                <a:spcPts val="3200"/>
              </a:lnSpc>
            </a:pPr>
            <a:r>
              <a:rPr lang="ja-JP" altLang="en-US" sz="2000" dirty="0">
                <a:solidFill>
                  <a:srgbClr val="000000"/>
                </a:solidFill>
                <a:latin typeface="HGS創英角ｺﾞｼｯｸUB" panose="020B0900000000000000" pitchFamily="50" charset="-128"/>
                <a:ea typeface="HGS創英角ｺﾞｼｯｸUB" panose="020B0900000000000000" pitchFamily="50" charset="-128"/>
              </a:rPr>
              <a:t>令和２年度予算案における児童虐待防止対策の抜本的強化関連予算の概要</a:t>
            </a:r>
            <a:endParaRPr lang="en-US" altLang="ja-JP" sz="2000" dirty="0">
              <a:solidFill>
                <a:srgbClr val="000000"/>
              </a:solidFill>
              <a:latin typeface="HGS創英角ｺﾞｼｯｸUB" panose="020B0900000000000000" pitchFamily="50" charset="-128"/>
              <a:ea typeface="HGS創英角ｺﾞｼｯｸUB" panose="020B0900000000000000" pitchFamily="50" charset="-128"/>
            </a:endParaRPr>
          </a:p>
          <a:p>
            <a:pPr>
              <a:lnSpc>
                <a:spcPts val="1800"/>
              </a:lnSpc>
            </a:pPr>
            <a:r>
              <a:rPr lang="ja-JP" altLang="en-US" sz="1800" dirty="0">
                <a:solidFill>
                  <a:schemeClr val="tx1"/>
                </a:solidFill>
                <a:latin typeface="HGS創英角ｺﾞｼｯｸUB" panose="020B0900000000000000" pitchFamily="50" charset="-128"/>
                <a:ea typeface="HGS創英角ｺﾞｼｯｸUB" panose="020B0900000000000000" pitchFamily="50" charset="-128"/>
                <a:cs typeface="メイリオ" panose="020B0604030504040204" pitchFamily="50" charset="-128"/>
              </a:rPr>
              <a:t>（児童虐待防止対策及び社会的養育関係予算）</a:t>
            </a:r>
          </a:p>
        </p:txBody>
      </p:sp>
      <p:sp>
        <p:nvSpPr>
          <p:cNvPr id="6" name="テキスト ボックス 5"/>
          <p:cNvSpPr txBox="1"/>
          <p:nvPr/>
        </p:nvSpPr>
        <p:spPr>
          <a:xfrm>
            <a:off x="2790342" y="1002312"/>
            <a:ext cx="6984776" cy="307777"/>
          </a:xfrm>
          <a:prstGeom prst="rect">
            <a:avLst/>
          </a:prstGeom>
          <a:noFill/>
        </p:spPr>
        <p:txBody>
          <a:bodyPr wrap="square" rtlCol="0">
            <a:spAutoFit/>
          </a:bodyPr>
          <a:lstStyle/>
          <a:p>
            <a:pPr algn="r"/>
            <a:r>
              <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rPr>
              <a:t>厚生労働省子ども家庭局家庭福祉課・虐待防止対策推進室</a:t>
            </a:r>
            <a:endParaRPr kumimoji="1" lang="en-US" altLang="ja-JP" sz="1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 name="テキスト ボックス 6"/>
          <p:cNvSpPr txBox="1"/>
          <p:nvPr/>
        </p:nvSpPr>
        <p:spPr>
          <a:xfrm>
            <a:off x="108000" y="1473545"/>
            <a:ext cx="9540000" cy="1323439"/>
          </a:xfrm>
          <a:prstGeom prst="rect">
            <a:avLst/>
          </a:prstGeom>
          <a:noFill/>
        </p:spPr>
        <p:txBody>
          <a:bodyPr wrap="square" rtlCol="0">
            <a:spAutoFit/>
          </a:bodyPr>
          <a:lstStyle/>
          <a:p>
            <a:pPr marL="216000" indent="-457200"/>
            <a:r>
              <a:rPr lang="ja-JP" altLang="en-US" sz="15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児童相談所や市町村の子ども家庭支援体制の強化、一時保護所の環境整備、特別養子縁組・里親養育への支援の拡充や児童養護施設等の小規模かつ地域分散化の更なる推進など「児童虐待防止対策の抜本的強化について」（平成</a:t>
            </a:r>
            <a:r>
              <a:rPr lang="en-US" altLang="ja-JP" sz="1600" dirty="0">
                <a:latin typeface="メイリオ" panose="020B0604030504040204" pitchFamily="50" charset="-128"/>
                <a:ea typeface="メイリオ" panose="020B0604030504040204" pitchFamily="50" charset="-128"/>
                <a:cs typeface="メイリオ" panose="020B0604030504040204" pitchFamily="50" charset="-128"/>
              </a:rPr>
              <a:t>31</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年</a:t>
            </a:r>
            <a:r>
              <a:rPr lang="en-US" altLang="ja-JP" sz="1600" dirty="0">
                <a:latin typeface="メイリオ" panose="020B0604030504040204" pitchFamily="50" charset="-128"/>
                <a:ea typeface="メイリオ" panose="020B0604030504040204" pitchFamily="50" charset="-128"/>
                <a:cs typeface="メイリオ" panose="020B0604030504040204" pitchFamily="50" charset="-128"/>
              </a:rPr>
              <a:t>3</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1600" dirty="0">
                <a:latin typeface="メイリオ" panose="020B0604030504040204" pitchFamily="50" charset="-128"/>
                <a:ea typeface="メイリオ" panose="020B0604030504040204" pitchFamily="50" charset="-128"/>
                <a:cs typeface="メイリオ" panose="020B0604030504040204" pitchFamily="50" charset="-128"/>
              </a:rPr>
              <a:t>19</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日関係閣僚会議決定）を踏まえた児童虐待防止対策の総合的・抜本的強化策を迅速かつ強力に推進する。</a:t>
            </a:r>
          </a:p>
          <a:p>
            <a:pPr marL="180000" indent="-457200"/>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ja-JP" sz="1600" dirty="0">
                <a:latin typeface="メイリオ" panose="020B0604030504040204" pitchFamily="50" charset="-128"/>
                <a:ea typeface="メイリオ" panose="020B0604030504040204" pitchFamily="50" charset="-128"/>
                <a:cs typeface="メイリオ" panose="020B0604030504040204" pitchFamily="50" charset="-128"/>
              </a:rPr>
              <a:t>これを踏まえた、</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令和２</a:t>
            </a:r>
            <a:r>
              <a:rPr lang="ja-JP" altLang="ja-JP" sz="1600" dirty="0">
                <a:latin typeface="メイリオ" panose="020B0604030504040204" pitchFamily="50" charset="-128"/>
                <a:ea typeface="メイリオ" panose="020B0604030504040204" pitchFamily="50" charset="-128"/>
                <a:cs typeface="メイリオ" panose="020B0604030504040204" pitchFamily="50" charset="-128"/>
              </a:rPr>
              <a:t>年度</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予算案</a:t>
            </a:r>
            <a:r>
              <a:rPr lang="ja-JP" altLang="ja-JP" sz="1600" dirty="0">
                <a:latin typeface="メイリオ" panose="020B0604030504040204" pitchFamily="50" charset="-128"/>
                <a:ea typeface="メイリオ" panose="020B0604030504040204" pitchFamily="50" charset="-128"/>
                <a:cs typeface="メイリオ" panose="020B0604030504040204" pitchFamily="50" charset="-128"/>
              </a:rPr>
              <a:t>の</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主な</a:t>
            </a:r>
            <a:r>
              <a:rPr lang="ja-JP" altLang="ja-JP" sz="1600" dirty="0">
                <a:latin typeface="メイリオ" panose="020B0604030504040204" pitchFamily="50" charset="-128"/>
                <a:ea typeface="メイリオ" panose="020B0604030504040204" pitchFamily="50" charset="-128"/>
                <a:cs typeface="メイリオ" panose="020B0604030504040204" pitchFamily="50" charset="-128"/>
              </a:rPr>
              <a:t>内容は以下のとおり。</a:t>
            </a:r>
          </a:p>
        </p:txBody>
      </p:sp>
      <p:sp>
        <p:nvSpPr>
          <p:cNvPr id="8" name="テキスト ボックス 7"/>
          <p:cNvSpPr txBox="1"/>
          <p:nvPr/>
        </p:nvSpPr>
        <p:spPr>
          <a:xfrm>
            <a:off x="420768" y="2944602"/>
            <a:ext cx="9540000" cy="323165"/>
          </a:xfrm>
          <a:prstGeom prst="rect">
            <a:avLst/>
          </a:prstGeom>
          <a:noFill/>
        </p:spPr>
        <p:txBody>
          <a:bodyPr wrap="square" rtlCol="0">
            <a:spAutoFit/>
          </a:bodyPr>
          <a:lstStyle/>
          <a:p>
            <a:r>
              <a:rPr kumimoji="1" lang="ja-JP" altLang="en-US" sz="1500" dirty="0">
                <a:latin typeface="メイリオ" panose="020B0604030504040204" pitchFamily="50" charset="-128"/>
                <a:ea typeface="メイリオ" panose="020B0604030504040204" pitchFamily="50" charset="-128"/>
                <a:cs typeface="メイリオ" panose="020B0604030504040204" pitchFamily="50" charset="-128"/>
              </a:rPr>
              <a:t>○　児童虐待防止対策・社会的養育の迅速かつ強力な推進</a:t>
            </a:r>
          </a:p>
        </p:txBody>
      </p:sp>
      <p:sp>
        <p:nvSpPr>
          <p:cNvPr id="9" name="正方形/長方形 8"/>
          <p:cNvSpPr/>
          <p:nvPr/>
        </p:nvSpPr>
        <p:spPr>
          <a:xfrm>
            <a:off x="4500000" y="864000"/>
            <a:ext cx="5400600" cy="318924"/>
          </a:xfrm>
          <a:prstGeom prst="rect">
            <a:avLst/>
          </a:prstGeom>
        </p:spPr>
        <p:txBody>
          <a:bodyPr wrap="square" lIns="72000" tIns="36000" rIns="72000" bIns="36000">
            <a:spAutoFit/>
          </a:bodyPr>
          <a:lstStyle/>
          <a:p>
            <a:pPr marL="182563" indent="-182563"/>
            <a:r>
              <a:rPr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600" b="1" dirty="0">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16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 name="角丸四角形 13"/>
          <p:cNvSpPr/>
          <p:nvPr/>
        </p:nvSpPr>
        <p:spPr>
          <a:xfrm>
            <a:off x="161807" y="1329135"/>
            <a:ext cx="9540000" cy="1583407"/>
          </a:xfrm>
          <a:prstGeom prst="roundRect">
            <a:avLst/>
          </a:prstGeom>
          <a:noFill/>
          <a:ln w="22225">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正方形/長方形 18"/>
          <p:cNvSpPr/>
          <p:nvPr/>
        </p:nvSpPr>
        <p:spPr>
          <a:xfrm>
            <a:off x="4736976" y="3173997"/>
            <a:ext cx="5400600" cy="534368"/>
          </a:xfrm>
          <a:prstGeom prst="rect">
            <a:avLst/>
          </a:prstGeom>
        </p:spPr>
        <p:txBody>
          <a:bodyPr wrap="square" lIns="72000" tIns="36000" rIns="72000" bIns="36000">
            <a:spAutoFit/>
          </a:bodyPr>
          <a:lstStyle/>
          <a:p>
            <a:pPr marL="182563" indent="-182563"/>
            <a:r>
              <a:rPr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　　　　（令和２年度予算案）　　 （令和元年度予算額）　　　　 　　　　</a:t>
            </a:r>
          </a:p>
          <a:p>
            <a:pPr marL="182563" indent="-182563"/>
            <a:r>
              <a:rPr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　　　　　　１，７５４億円　　　（　１，６９８億円）     </a:t>
            </a:r>
            <a:r>
              <a:rPr lang="ja-JP" altLang="en-US" sz="1600" b="1" dirty="0">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16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 name="テキスト ボックス 19"/>
          <p:cNvSpPr txBox="1"/>
          <p:nvPr/>
        </p:nvSpPr>
        <p:spPr>
          <a:xfrm>
            <a:off x="6177136" y="3615407"/>
            <a:ext cx="3783632" cy="276999"/>
          </a:xfrm>
          <a:prstGeom prst="rect">
            <a:avLst/>
          </a:prstGeom>
          <a:noFill/>
        </p:spPr>
        <p:txBody>
          <a:bodyPr wrap="square" rtlCol="0">
            <a:spAutoFit/>
          </a:bodyPr>
          <a:lstStyle/>
          <a:p>
            <a:r>
              <a:rPr kumimoji="1" lang="en-US" altLang="ja-JP" sz="1200" b="1"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臨時・特別の措置　</a:t>
            </a:r>
            <a:r>
              <a:rPr lang="en-US" altLang="ja-JP" sz="1200" b="1" dirty="0">
                <a:latin typeface="メイリオ" panose="020B0604030504040204" pitchFamily="50" charset="-128"/>
                <a:ea typeface="メイリオ" panose="020B0604030504040204" pitchFamily="50" charset="-128"/>
                <a:cs typeface="メイリオ" panose="020B0604030504040204" pitchFamily="50" charset="-128"/>
              </a:rPr>
              <a:t>38</a:t>
            </a:r>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億円（</a:t>
            </a:r>
            <a:r>
              <a:rPr lang="en-US" altLang="ja-JP" sz="1200" b="1" dirty="0">
                <a:latin typeface="メイリオ" panose="020B0604030504040204" pitchFamily="50" charset="-128"/>
                <a:ea typeface="メイリオ" panose="020B0604030504040204" pitchFamily="50" charset="-128"/>
                <a:cs typeface="メイリオ" panose="020B0604030504040204" pitchFamily="50" charset="-128"/>
              </a:rPr>
              <a:t>60</a:t>
            </a:r>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億円）を含む。</a:t>
            </a:r>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2" name="テキスト ボックス 21"/>
          <p:cNvSpPr txBox="1"/>
          <p:nvPr/>
        </p:nvSpPr>
        <p:spPr>
          <a:xfrm>
            <a:off x="3257807" y="6381360"/>
            <a:ext cx="6444000" cy="288000"/>
          </a:xfrm>
          <a:prstGeom prst="rect">
            <a:avLst/>
          </a:prstGeom>
          <a:noFill/>
        </p:spPr>
        <p:txBody>
          <a:bodyPr wrap="square" rtlCol="0">
            <a:spAutoFit/>
          </a:bodyPr>
          <a:lstStyle/>
          <a:p>
            <a:r>
              <a:rPr kumimoji="1" lang="en-US" altLang="ja-JP" sz="1200" dirty="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rPr>
              <a:t>上記のほか、社会的養育関係予算として国立児童自立支援施設の運営に必要な経費を計上</a:t>
            </a:r>
          </a:p>
        </p:txBody>
      </p:sp>
      <p:sp>
        <p:nvSpPr>
          <p:cNvPr id="23" name="大かっこ 22"/>
          <p:cNvSpPr/>
          <p:nvPr/>
        </p:nvSpPr>
        <p:spPr>
          <a:xfrm>
            <a:off x="3114378" y="4077104"/>
            <a:ext cx="6336704" cy="2240137"/>
          </a:xfrm>
          <a:prstGeom prst="bracketPair">
            <a:avLst>
              <a:gd name="adj" fmla="val 7322"/>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lIns="0" tIns="72000" rIns="0" bIns="36000" rtlCol="0" anchor="ctr"/>
          <a:lstStyle/>
          <a:p>
            <a:pPr marL="182563" lvl="0" indent="-182563">
              <a:lnSpc>
                <a:spcPts val="2000"/>
              </a:lnSpc>
            </a:pP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　児童虐待防止対策関係予算及び社会的養育関係予算の主な内訳は以下のとおり。</a:t>
            </a:r>
            <a:endParaRPr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a:p>
            <a:pPr marL="182563" lvl="0" indent="-182563">
              <a:lnSpc>
                <a:spcPts val="1440"/>
              </a:lnSpc>
            </a:pP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　　◇　児童虐待・</a:t>
            </a:r>
            <a:r>
              <a:rPr lang="en-US" altLang="ja-JP" sz="1200" dirty="0">
                <a:latin typeface="メイリオ" panose="020B0604030504040204" pitchFamily="50" charset="-128"/>
                <a:ea typeface="メイリオ" panose="020B0604030504040204" pitchFamily="50" charset="-128"/>
                <a:cs typeface="メイリオ" panose="020B0604030504040204" pitchFamily="50" charset="-128"/>
              </a:rPr>
              <a:t>DV</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対策等総合支援事業                        </a:t>
            </a:r>
            <a:r>
              <a:rPr lang="en-US" altLang="ja-JP" sz="1200" dirty="0">
                <a:latin typeface="メイリオ" panose="020B0604030504040204" pitchFamily="50" charset="-128"/>
                <a:ea typeface="メイリオ" panose="020B0604030504040204" pitchFamily="50" charset="-128"/>
                <a:cs typeface="メイリオ" panose="020B0604030504040204" pitchFamily="50" charset="-128"/>
              </a:rPr>
              <a:t>183</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億円（ 　  </a:t>
            </a:r>
            <a:r>
              <a:rPr lang="en-US" altLang="ja-JP" sz="1200" dirty="0">
                <a:latin typeface="メイリオ" panose="020B0604030504040204" pitchFamily="50" charset="-128"/>
                <a:ea typeface="メイリオ" panose="020B0604030504040204" pitchFamily="50" charset="-128"/>
                <a:cs typeface="メイリオ" panose="020B0604030504040204" pitchFamily="50" charset="-128"/>
              </a:rPr>
              <a:t>169</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億円）　</a:t>
            </a:r>
            <a:endParaRPr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a:p>
            <a:pPr marL="182563" lvl="0" indent="-182563">
              <a:lnSpc>
                <a:spcPts val="1440"/>
              </a:lnSpc>
            </a:pP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　　◇　児童入所施設措置費等　　　　　　　　　　　　  </a:t>
            </a:r>
            <a:r>
              <a:rPr lang="en-US" altLang="ja-JP" sz="1200" dirty="0">
                <a:latin typeface="メイリオ" panose="020B0604030504040204" pitchFamily="50" charset="-128"/>
                <a:ea typeface="メイリオ" panose="020B0604030504040204" pitchFamily="50" charset="-128"/>
                <a:cs typeface="メイリオ" panose="020B0604030504040204" pitchFamily="50" charset="-128"/>
              </a:rPr>
              <a:t>1,355</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億円（　</a:t>
            </a:r>
            <a:r>
              <a:rPr lang="en-US" altLang="ja-JP" sz="1200" dirty="0">
                <a:latin typeface="メイリオ" panose="020B0604030504040204" pitchFamily="50" charset="-128"/>
                <a:ea typeface="メイリオ" panose="020B0604030504040204" pitchFamily="50" charset="-128"/>
                <a:cs typeface="メイリオ" panose="020B0604030504040204" pitchFamily="50" charset="-128"/>
              </a:rPr>
              <a:t>1,317</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億円）</a:t>
            </a:r>
            <a:endParaRPr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a:p>
            <a:pPr marL="182563" lvl="0" indent="-182563">
              <a:lnSpc>
                <a:spcPts val="1440"/>
              </a:lnSpc>
            </a:pP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　　◇　次世代育成支援対策施設整備交付金　　　　　　  　</a:t>
            </a:r>
            <a:r>
              <a:rPr lang="en-US" altLang="ja-JP" sz="1200" dirty="0">
                <a:latin typeface="メイリオ" panose="020B0604030504040204" pitchFamily="50" charset="-128"/>
                <a:ea typeface="メイリオ" panose="020B0604030504040204" pitchFamily="50" charset="-128"/>
                <a:cs typeface="メイリオ" panose="020B0604030504040204" pitchFamily="50" charset="-128"/>
              </a:rPr>
              <a:t>144</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億円（   　</a:t>
            </a:r>
            <a:r>
              <a:rPr lang="en-US" altLang="ja-JP" sz="1200" dirty="0">
                <a:latin typeface="メイリオ" panose="020B0604030504040204" pitchFamily="50" charset="-128"/>
                <a:ea typeface="メイリオ" panose="020B0604030504040204" pitchFamily="50" charset="-128"/>
                <a:cs typeface="メイリオ" panose="020B0604030504040204" pitchFamily="50" charset="-128"/>
              </a:rPr>
              <a:t>157</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億円）</a:t>
            </a:r>
            <a:endParaRPr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a:p>
            <a:pPr marL="182563" lvl="0" indent="-182563">
              <a:lnSpc>
                <a:spcPts val="1440"/>
              </a:lnSpc>
            </a:pP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　　◇　妊娠・出産包括支援事業　　　　　　　　　　　　　 </a:t>
            </a:r>
            <a:r>
              <a:rPr lang="en-US" altLang="ja-JP" sz="1200" dirty="0">
                <a:latin typeface="メイリオ" panose="020B0604030504040204" pitchFamily="50" charset="-128"/>
                <a:ea typeface="メイリオ" panose="020B0604030504040204" pitchFamily="50" charset="-128"/>
                <a:cs typeface="メイリオ" panose="020B0604030504040204" pitchFamily="50" charset="-128"/>
              </a:rPr>
              <a:t>48</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億円（   　  </a:t>
            </a:r>
            <a:r>
              <a:rPr lang="en-US" altLang="ja-JP" sz="1200" dirty="0">
                <a:latin typeface="メイリオ" panose="020B0604030504040204" pitchFamily="50" charset="-128"/>
                <a:ea typeface="メイリオ" panose="020B0604030504040204" pitchFamily="50" charset="-128"/>
                <a:cs typeface="メイリオ" panose="020B0604030504040204" pitchFamily="50" charset="-128"/>
              </a:rPr>
              <a:t>38</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億円）</a:t>
            </a:r>
            <a:endParaRPr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a:p>
            <a:pPr marL="182563" indent="-182563">
              <a:lnSpc>
                <a:spcPts val="1440"/>
              </a:lnSpc>
            </a:pP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　　◇　</a:t>
            </a:r>
            <a:r>
              <a:rPr lang="zh-TW" altLang="en-US" sz="1200" dirty="0">
                <a:latin typeface="メイリオ" panose="020B0604030504040204" pitchFamily="50" charset="-128"/>
                <a:ea typeface="メイリオ" panose="020B0604030504040204" pitchFamily="50" charset="-128"/>
                <a:cs typeface="メイリオ" panose="020B0604030504040204" pitchFamily="50" charset="-128"/>
              </a:rPr>
              <a:t>産婦健康診査事業</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200" dirty="0">
                <a:latin typeface="メイリオ" panose="020B0604030504040204" pitchFamily="50" charset="-128"/>
                <a:ea typeface="メイリオ" panose="020B0604030504040204" pitchFamily="50" charset="-128"/>
                <a:cs typeface="メイリオ" panose="020B0604030504040204" pitchFamily="50" charset="-128"/>
              </a:rPr>
              <a:t> 18</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億円（   　  </a:t>
            </a:r>
            <a:r>
              <a:rPr lang="en-US" altLang="ja-JP" sz="1200" dirty="0">
                <a:latin typeface="メイリオ" panose="020B0604030504040204" pitchFamily="50" charset="-128"/>
                <a:ea typeface="メイリオ" panose="020B0604030504040204" pitchFamily="50" charset="-128"/>
                <a:cs typeface="メイリオ" panose="020B0604030504040204" pitchFamily="50" charset="-128"/>
              </a:rPr>
              <a:t>13</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億円）</a:t>
            </a:r>
            <a:endParaRPr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a:p>
            <a:pPr marL="182563" indent="-182563">
              <a:lnSpc>
                <a:spcPts val="1440"/>
              </a:lnSpc>
            </a:pP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　　◇　児童相談体制整備事業費　　　　　　　　　　　　　 </a:t>
            </a:r>
            <a:r>
              <a:rPr lang="en-US" altLang="ja-JP" sz="12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３億円（　　 　</a:t>
            </a:r>
            <a:r>
              <a:rPr lang="en-US" altLang="ja-JP" sz="1200" dirty="0">
                <a:latin typeface="メイリオ" panose="020B0604030504040204" pitchFamily="50" charset="-128"/>
                <a:ea typeface="メイリオ" panose="020B0604030504040204" pitchFamily="50" charset="-128"/>
                <a:cs typeface="メイリオ" panose="020B0604030504040204" pitchFamily="50" charset="-128"/>
              </a:rPr>
              <a:t>2</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億円）</a:t>
            </a:r>
            <a:endParaRPr lang="en-US" altLang="ja-JP" sz="900" dirty="0">
              <a:latin typeface="メイリオ" panose="020B0604030504040204" pitchFamily="50" charset="-128"/>
              <a:ea typeface="メイリオ" panose="020B0604030504040204" pitchFamily="50" charset="-128"/>
              <a:cs typeface="メイリオ" panose="020B0604030504040204" pitchFamily="50" charset="-128"/>
            </a:endParaRPr>
          </a:p>
          <a:p>
            <a:pPr marL="182563" indent="-182563">
              <a:lnSpc>
                <a:spcPts val="1440"/>
              </a:lnSpc>
            </a:pP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　　◇　里親養育包括支援（ﾌｫｽﾀﾘﾝｸﾞ）職員研修事業　　　　</a:t>
            </a:r>
            <a:r>
              <a:rPr lang="en-US" altLang="ja-JP" sz="1200" dirty="0">
                <a:latin typeface="メイリオ" panose="020B0604030504040204" pitchFamily="50" charset="-128"/>
                <a:ea typeface="メイリオ" panose="020B0604030504040204" pitchFamily="50" charset="-128"/>
                <a:cs typeface="メイリオ" panose="020B0604030504040204" pitchFamily="50" charset="-128"/>
              </a:rPr>
              <a:t>0.3</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億円（　　 </a:t>
            </a:r>
            <a:r>
              <a:rPr lang="en-US" altLang="ja-JP" sz="1200" dirty="0">
                <a:latin typeface="メイリオ" panose="020B0604030504040204" pitchFamily="50" charset="-128"/>
                <a:ea typeface="メイリオ" panose="020B0604030504040204" pitchFamily="50" charset="-128"/>
                <a:cs typeface="メイリオ" panose="020B0604030504040204" pitchFamily="50" charset="-128"/>
              </a:rPr>
              <a:t>0.3</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億円）</a:t>
            </a:r>
            <a:endParaRPr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a:p>
            <a:pPr marL="182563" indent="-182563">
              <a:lnSpc>
                <a:spcPts val="1440"/>
              </a:lnSpc>
            </a:pP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　　◇　養子縁組民間あっせん機関職員研修事業　　　　　　</a:t>
            </a:r>
            <a:r>
              <a:rPr lang="en-US" altLang="ja-JP" sz="1200" dirty="0">
                <a:latin typeface="メイリオ" panose="020B0604030504040204" pitchFamily="50" charset="-128"/>
                <a:ea typeface="メイリオ" panose="020B0604030504040204" pitchFamily="50" charset="-128"/>
                <a:cs typeface="メイリオ" panose="020B0604030504040204" pitchFamily="50" charset="-128"/>
              </a:rPr>
              <a:t>0.2</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億円（  　  </a:t>
            </a:r>
            <a:r>
              <a:rPr lang="en-US" altLang="ja-JP" sz="1200" dirty="0">
                <a:latin typeface="メイリオ" panose="020B0604030504040204" pitchFamily="50" charset="-128"/>
                <a:ea typeface="メイリオ" panose="020B0604030504040204" pitchFamily="50" charset="-128"/>
                <a:cs typeface="メイリオ" panose="020B0604030504040204" pitchFamily="50" charset="-128"/>
              </a:rPr>
              <a:t>0.2</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億円）　　　　  　   </a:t>
            </a:r>
            <a:endParaRPr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a:p>
            <a:pPr marL="182563" lvl="0" indent="-182563">
              <a:lnSpc>
                <a:spcPts val="1440"/>
              </a:lnSpc>
            </a:pP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　　◇　里親制度等広報啓発事業　　　　　　　　　　　　　</a:t>
            </a:r>
            <a:r>
              <a:rPr lang="en-US" altLang="ja-JP" sz="1200" dirty="0">
                <a:latin typeface="メイリオ" panose="020B0604030504040204" pitchFamily="50" charset="-128"/>
                <a:ea typeface="メイリオ" panose="020B0604030504040204" pitchFamily="50" charset="-128"/>
                <a:cs typeface="メイリオ" panose="020B0604030504040204" pitchFamily="50" charset="-128"/>
              </a:rPr>
              <a:t>0.8</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億円（   　 </a:t>
            </a:r>
            <a:r>
              <a:rPr lang="en-US" altLang="ja-JP" sz="1200" dirty="0">
                <a:latin typeface="メイリオ" panose="020B0604030504040204" pitchFamily="50" charset="-128"/>
                <a:ea typeface="メイリオ" panose="020B0604030504040204" pitchFamily="50" charset="-128"/>
                <a:cs typeface="メイリオ" panose="020B0604030504040204" pitchFamily="50" charset="-128"/>
              </a:rPr>
              <a:t>0.7</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億円）</a:t>
            </a:r>
            <a:endParaRPr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a:p>
            <a:pPr marL="182563" lvl="0" indent="-182563">
              <a:lnSpc>
                <a:spcPts val="1440"/>
              </a:lnSpc>
            </a:pP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　　◇　児童虐待防止対策推進広報啓発事業委託費　　　　　</a:t>
            </a:r>
            <a:r>
              <a:rPr lang="en-US" altLang="ja-JP" sz="1200" dirty="0">
                <a:latin typeface="メイリオ" panose="020B0604030504040204" pitchFamily="50" charset="-128"/>
                <a:ea typeface="メイリオ" panose="020B0604030504040204" pitchFamily="50" charset="-128"/>
                <a:cs typeface="メイリオ" panose="020B0604030504040204" pitchFamily="50" charset="-128"/>
              </a:rPr>
              <a:t>0.8</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億円（　　　　　ー）</a:t>
            </a:r>
            <a:endParaRPr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a:p>
            <a:pPr marL="182563" lvl="0" indent="-182563">
              <a:lnSpc>
                <a:spcPts val="1440"/>
              </a:lnSpc>
            </a:pP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　　◇　社会的養護出身者ネットワーク形成事業　　　　　　</a:t>
            </a:r>
            <a:r>
              <a:rPr lang="en-US" altLang="ja-JP" sz="1200" dirty="0">
                <a:latin typeface="メイリオ" panose="020B0604030504040204" pitchFamily="50" charset="-128"/>
                <a:ea typeface="メイリオ" panose="020B0604030504040204" pitchFamily="50" charset="-128"/>
                <a:cs typeface="メイリオ" panose="020B0604030504040204" pitchFamily="50" charset="-128"/>
              </a:rPr>
              <a:t>0.1</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億円（　　　　　－） 　  　　   　　</a:t>
            </a:r>
            <a:endParaRPr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 name="正方形/長方形 11"/>
          <p:cNvSpPr/>
          <p:nvPr/>
        </p:nvSpPr>
        <p:spPr>
          <a:xfrm>
            <a:off x="8445388" y="20273"/>
            <a:ext cx="1446887" cy="30714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a:solidFill>
                  <a:schemeClr val="tx1"/>
                </a:solidFill>
              </a:rPr>
              <a:t>資料５－２－７</a:t>
            </a:r>
            <a:endParaRPr kumimoji="1" lang="en-US" altLang="ja-JP" sz="1600" dirty="0">
              <a:solidFill>
                <a:schemeClr val="tx1"/>
              </a:solidFill>
            </a:endParaRPr>
          </a:p>
        </p:txBody>
      </p:sp>
    </p:spTree>
    <p:extLst>
      <p:ext uri="{BB962C8B-B14F-4D97-AF65-F5344CB8AC3E}">
        <p14:creationId xmlns:p14="http://schemas.microsoft.com/office/powerpoint/2010/main" val="27092623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15552" y="328881"/>
            <a:ext cx="9921552" cy="29238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300" b="0" i="0" u="none" strike="noStrike" kern="1200" cap="none" spc="0" normalizeH="0" baseline="0" noProof="0" dirty="0">
                <a:ln>
                  <a:noFill/>
                </a:ln>
                <a:effectLst/>
                <a:uLnTx/>
                <a:uFillTx/>
                <a:latin typeface="HGｺﾞｼｯｸM" panose="020B0609000000000000" pitchFamily="49" charset="-128"/>
                <a:ea typeface="HGｺﾞｼｯｸM" panose="020B0609000000000000" pitchFamily="49" charset="-128"/>
                <a:cs typeface="+mn-cs"/>
              </a:rPr>
              <a:t>　「児童虐待防止対策の抜本的強化」を踏まえた児童虐待防止対策の総合的・抜本的強化策を迅速かつ協力に推進する。</a:t>
            </a:r>
            <a:endParaRPr kumimoji="1" lang="ja-JP" altLang="en-US" sz="1800" b="0" i="0" u="none" strike="noStrike" kern="1200" cap="none" spc="0" normalizeH="0" baseline="0" noProof="0" dirty="0">
              <a:ln>
                <a:noFill/>
              </a:ln>
              <a:effectLst/>
              <a:uLnTx/>
              <a:uFillTx/>
              <a:latin typeface="Calibri"/>
              <a:ea typeface="ＭＳ Ｐゴシック" panose="020B0600070205080204" pitchFamily="50" charset="-128"/>
              <a:cs typeface="+mn-cs"/>
            </a:endParaRPr>
          </a:p>
        </p:txBody>
      </p:sp>
      <p:cxnSp>
        <p:nvCxnSpPr>
          <p:cNvPr id="6" name="直線コネクタ 5"/>
          <p:cNvCxnSpPr/>
          <p:nvPr/>
        </p:nvCxnSpPr>
        <p:spPr>
          <a:xfrm>
            <a:off x="-15552" y="332656"/>
            <a:ext cx="9921552" cy="0"/>
          </a:xfrm>
          <a:prstGeom prst="line">
            <a:avLst/>
          </a:prstGeom>
          <a:ln w="44450" cmpd="thickThin">
            <a:solidFill>
              <a:srgbClr val="FF3300"/>
            </a:solidFill>
          </a:ln>
        </p:spPr>
        <p:style>
          <a:lnRef idx="1">
            <a:schemeClr val="accent1"/>
          </a:lnRef>
          <a:fillRef idx="0">
            <a:schemeClr val="accent1"/>
          </a:fillRef>
          <a:effectRef idx="0">
            <a:schemeClr val="accent1"/>
          </a:effectRef>
          <a:fontRef idx="minor">
            <a:schemeClr val="tx1"/>
          </a:fontRef>
        </p:style>
      </p:cxnSp>
      <p:sp>
        <p:nvSpPr>
          <p:cNvPr id="7" name="正方形/長方形 6"/>
          <p:cNvSpPr/>
          <p:nvPr/>
        </p:nvSpPr>
        <p:spPr>
          <a:xfrm>
            <a:off x="128464" y="692697"/>
            <a:ext cx="9721080" cy="1186309"/>
          </a:xfrm>
          <a:prstGeom prst="rect">
            <a:avLst/>
          </a:prstGeom>
          <a:pattFill prst="dkDnDiag">
            <a:fgClr>
              <a:srgbClr val="FFCC99"/>
            </a:fgClr>
            <a:bgClr>
              <a:schemeClr val="bg1"/>
            </a:bgClr>
          </a:pattFill>
          <a:ln>
            <a:solidFill>
              <a:srgbClr val="FF3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a:ea typeface="ＭＳ Ｐゴシック" panose="020B0600070205080204" pitchFamily="50" charset="-128"/>
              <a:cs typeface="+mn-cs"/>
            </a:endParaRPr>
          </a:p>
        </p:txBody>
      </p:sp>
      <p:sp>
        <p:nvSpPr>
          <p:cNvPr id="8" name="対角する 2 つの角を切り取った四角形 7"/>
          <p:cNvSpPr/>
          <p:nvPr/>
        </p:nvSpPr>
        <p:spPr>
          <a:xfrm>
            <a:off x="49272" y="620688"/>
            <a:ext cx="1735376" cy="211233"/>
          </a:xfrm>
          <a:prstGeom prst="snip2DiagRect">
            <a:avLst>
              <a:gd name="adj1" fmla="val 0"/>
              <a:gd name="adj2" fmla="val 30952"/>
            </a:avLst>
          </a:prstGeom>
          <a:solidFill>
            <a:schemeClr val="bg1"/>
          </a:solidFill>
          <a:ln>
            <a:solidFill>
              <a:srgbClr val="FF3300"/>
            </a:solidFill>
          </a:ln>
        </p:spPr>
        <p:style>
          <a:lnRef idx="2">
            <a:schemeClr val="accent1">
              <a:shade val="50000"/>
            </a:schemeClr>
          </a:lnRef>
          <a:fillRef idx="1">
            <a:schemeClr val="accent1"/>
          </a:fillRef>
          <a:effectRef idx="0">
            <a:schemeClr val="accent1"/>
          </a:effectRef>
          <a:fontRef idx="minor">
            <a:schemeClr val="lt1"/>
          </a:fontRef>
        </p:style>
        <p:txBody>
          <a:bodyPr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rPr>
              <a:t>子どもの権利擁護</a:t>
            </a:r>
          </a:p>
        </p:txBody>
      </p:sp>
      <p:sp>
        <p:nvSpPr>
          <p:cNvPr id="9" name="正方形/長方形 8"/>
          <p:cNvSpPr/>
          <p:nvPr/>
        </p:nvSpPr>
        <p:spPr>
          <a:xfrm>
            <a:off x="5004000" y="907317"/>
            <a:ext cx="4752000" cy="870706"/>
          </a:xfrm>
          <a:prstGeom prst="rect">
            <a:avLst/>
          </a:prstGeom>
          <a:solidFill>
            <a:schemeClr val="bg1"/>
          </a:solidFill>
          <a:ln w="19050">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lIns="107741" tIns="108000" rIns="108000" bIns="26935" rtlCol="0" anchor="t"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40" normalizeH="0" baseline="0" noProof="0" dirty="0">
                <a:ln>
                  <a:noFill/>
                </a:ln>
                <a:solidFill>
                  <a:schemeClr val="tx1"/>
                </a:solidFill>
                <a:effectLst/>
                <a:uLnTx/>
                <a:uFillTx/>
                <a:latin typeface="HGｺﾞｼｯｸM" panose="020B0609000000000000" pitchFamily="49" charset="-128"/>
                <a:ea typeface="HGｺﾞｼｯｸM" panose="020B0609000000000000" pitchFamily="49" charset="-128"/>
                <a:cs typeface="メイリオ" panose="020B0604030504040204" pitchFamily="50" charset="-128"/>
              </a:rPr>
              <a:t>　</a:t>
            </a:r>
            <a:r>
              <a:rPr kumimoji="1" lang="ja-JP" altLang="en-US" sz="1200" b="0" i="0" u="none" strike="noStrike" kern="1200" cap="none" spc="0" normalizeH="0" baseline="0" noProof="0" dirty="0">
                <a:ln>
                  <a:noFill/>
                </a:ln>
                <a:solidFill>
                  <a:schemeClr val="tx1"/>
                </a:solidFill>
                <a:effectLst/>
                <a:uLnTx/>
                <a:uFillTx/>
                <a:latin typeface="HGｺﾞｼｯｸM" panose="020B0609000000000000" pitchFamily="49" charset="-128"/>
                <a:ea typeface="HGｺﾞｼｯｸM" panose="020B0609000000000000" pitchFamily="49" charset="-128"/>
                <a:cs typeface="メイリオ" panose="020B0604030504040204" pitchFamily="50" charset="-128"/>
              </a:rPr>
              <a:t>子どもの権利擁護を推進する観点から、電話やハガキによる相談、第三者の訪問による聴取等の方法により、児童相談所が関与した子どもの意見表明を受け止める体制の構築を図るための実証モデル事業を実施</a:t>
            </a:r>
            <a:endParaRPr kumimoji="1" lang="ja-JP" altLang="en-US" sz="1200" b="0" i="0" u="none" strike="sngStrike" kern="1200" cap="none" spc="0" normalizeH="0" baseline="0" noProof="0" dirty="0">
              <a:ln>
                <a:noFill/>
              </a:ln>
              <a:solidFill>
                <a:schemeClr val="tx1"/>
              </a:solidFill>
              <a:effectLst/>
              <a:uLnTx/>
              <a:uFillTx/>
              <a:latin typeface="HGｺﾞｼｯｸM" panose="020B0609000000000000" pitchFamily="49" charset="-128"/>
              <a:ea typeface="HGｺﾞｼｯｸM" panose="020B0609000000000000" pitchFamily="49" charset="-128"/>
              <a:cs typeface="メイリオ" panose="020B0604030504040204" pitchFamily="50" charset="-128"/>
            </a:endParaRPr>
          </a:p>
        </p:txBody>
      </p:sp>
      <p:sp>
        <p:nvSpPr>
          <p:cNvPr id="10" name="ホームベース 9"/>
          <p:cNvSpPr/>
          <p:nvPr/>
        </p:nvSpPr>
        <p:spPr>
          <a:xfrm>
            <a:off x="5004000" y="763302"/>
            <a:ext cx="4752000" cy="220105"/>
          </a:xfrm>
          <a:prstGeom prst="homePlate">
            <a:avLst/>
          </a:prstGeom>
          <a:solidFill>
            <a:srgbClr val="FFCC99"/>
          </a:solidFill>
          <a:ln>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lIns="71987" tIns="35994" rIns="0" bIns="0" rtlCol="0" anchor="ctr"/>
          <a:lstStyle/>
          <a:p>
            <a:pPr marL="0" marR="0" lvl="0" indent="0" algn="l" defTabSz="975703"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子どもの権利擁護に係る実証モデル事業</a:t>
            </a:r>
          </a:p>
        </p:txBody>
      </p:sp>
      <p:sp>
        <p:nvSpPr>
          <p:cNvPr id="11" name="正方形/長方形 10"/>
          <p:cNvSpPr/>
          <p:nvPr/>
        </p:nvSpPr>
        <p:spPr>
          <a:xfrm>
            <a:off x="200472" y="1049542"/>
            <a:ext cx="4752000" cy="728481"/>
          </a:xfrm>
          <a:prstGeom prst="rect">
            <a:avLst/>
          </a:prstGeom>
          <a:solidFill>
            <a:schemeClr val="bg1"/>
          </a:solidFill>
          <a:ln w="19050">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lIns="107741" tIns="144000" rIns="108000" bIns="26935" rtlCol="0" anchor="t" anchorCtr="0"/>
          <a:lstStyle/>
          <a:p>
            <a:pPr marL="0" marR="0" lvl="0" indent="0" algn="l" defTabSz="914400" rtl="0" eaLnBrk="1" fontAlgn="t" latinLnBrk="0" hangingPunct="1">
              <a:lnSpc>
                <a:spcPct val="100000"/>
              </a:lnSpc>
              <a:spcBef>
                <a:spcPts val="0"/>
              </a:spcBef>
              <a:spcAft>
                <a:spcPts val="0"/>
              </a:spcAft>
              <a:buClrTx/>
              <a:buSzTx/>
              <a:buFontTx/>
              <a:buNone/>
              <a:tabLst/>
              <a:defRPr/>
            </a:pPr>
            <a:r>
              <a:rPr kumimoji="1" lang="ja-JP" altLang="en-US" sz="1200" b="0" i="0" u="none" strike="noStrike" kern="1200" cap="none" spc="-40" normalizeH="0" baseline="0" noProof="0" dirty="0">
                <a:ln>
                  <a:noFill/>
                </a:ln>
                <a:solidFill>
                  <a:schemeClr val="tx1"/>
                </a:solidFill>
                <a:effectLst/>
                <a:uLnTx/>
                <a:uFillTx/>
                <a:latin typeface="HGｺﾞｼｯｸM" panose="020B0609000000000000" pitchFamily="49" charset="-128"/>
                <a:ea typeface="HGｺﾞｼｯｸM" panose="020B0609000000000000" pitchFamily="49" charset="-128"/>
                <a:cs typeface="+mn-cs"/>
              </a:rPr>
              <a:t>　</a:t>
            </a:r>
            <a:r>
              <a:rPr kumimoji="1" lang="ja-JP" altLang="en-US" sz="1200" b="0" i="0" u="none" strike="noStrike" kern="1200" cap="none" spc="0" normalizeH="0" baseline="0" noProof="0" dirty="0">
                <a:ln>
                  <a:noFill/>
                </a:ln>
                <a:solidFill>
                  <a:schemeClr val="tx1"/>
                </a:solidFill>
                <a:effectLst/>
                <a:uLnTx/>
                <a:uFillTx/>
                <a:latin typeface="HGｺﾞｼｯｸM" panose="020B0609000000000000" pitchFamily="49" charset="-128"/>
                <a:ea typeface="HGｺﾞｼｯｸM" panose="020B0609000000000000" pitchFamily="49" charset="-128"/>
                <a:cs typeface="+mn-cs"/>
              </a:rPr>
              <a:t>国民全体で「しつけのための体罰」を行わない子育てを推進するため、ポスターやインターネットなど、様々な広告媒体を活用した広報啓発を実施</a:t>
            </a:r>
            <a:endParaRPr kumimoji="1" lang="en-US" altLang="ja-JP" sz="1200" b="0" i="0" u="none" strike="noStrike" kern="1200" cap="none" spc="0" normalizeH="0" baseline="0" noProof="0" dirty="0">
              <a:ln>
                <a:noFill/>
              </a:ln>
              <a:solidFill>
                <a:schemeClr val="tx1"/>
              </a:solidFill>
              <a:effectLst/>
              <a:uLnTx/>
              <a:uFillTx/>
              <a:latin typeface="HGｺﾞｼｯｸM" panose="020B0609000000000000" pitchFamily="49" charset="-128"/>
              <a:ea typeface="HGｺﾞｼｯｸM" panose="020B0609000000000000" pitchFamily="49" charset="-128"/>
              <a:cs typeface="+mn-cs"/>
            </a:endParaRPr>
          </a:p>
        </p:txBody>
      </p:sp>
      <p:sp>
        <p:nvSpPr>
          <p:cNvPr id="12" name="ホームベース 11"/>
          <p:cNvSpPr/>
          <p:nvPr/>
        </p:nvSpPr>
        <p:spPr>
          <a:xfrm>
            <a:off x="201666" y="927632"/>
            <a:ext cx="4752000" cy="219600"/>
          </a:xfrm>
          <a:prstGeom prst="homePlate">
            <a:avLst/>
          </a:prstGeom>
          <a:solidFill>
            <a:srgbClr val="FFCC99"/>
          </a:solidFill>
          <a:ln>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lIns="71987" tIns="35994" rIns="0" bIns="0" rtlCol="0" anchor="ctr"/>
          <a:lstStyle/>
          <a:p>
            <a:pPr marL="0" marR="0" lvl="0" indent="0" algn="l" defTabSz="975703"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体罰禁止及び体罰によらない子育て等の推進</a:t>
            </a:r>
            <a:r>
              <a:rPr kumimoji="1" lang="en-US" altLang="zh-TW" sz="1200" b="1"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zh-TW" altLang="en-US" sz="1200" b="1"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新規</a:t>
            </a:r>
            <a:r>
              <a:rPr kumimoji="1" lang="en-US" altLang="zh-TW" sz="1200" b="1"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200" b="1"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3" name="正方形/長方形 12"/>
          <p:cNvSpPr/>
          <p:nvPr/>
        </p:nvSpPr>
        <p:spPr>
          <a:xfrm>
            <a:off x="128464" y="2132858"/>
            <a:ext cx="9721080" cy="4572232"/>
          </a:xfrm>
          <a:prstGeom prst="rect">
            <a:avLst/>
          </a:prstGeom>
          <a:pattFill prst="dashVert">
            <a:fgClr>
              <a:srgbClr val="FFCC99"/>
            </a:fgClr>
            <a:bgClr>
              <a:schemeClr val="bg1"/>
            </a:bgClr>
          </a:pattFill>
          <a:ln>
            <a:solidFill>
              <a:srgbClr val="FF3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a:ea typeface="ＭＳ Ｐゴシック" panose="020B0600070205080204" pitchFamily="50" charset="-128"/>
              <a:cs typeface="+mn-cs"/>
            </a:endParaRPr>
          </a:p>
        </p:txBody>
      </p:sp>
      <p:sp>
        <p:nvSpPr>
          <p:cNvPr id="15" name="対角する 2 つの角を切り取った四角形 14"/>
          <p:cNvSpPr/>
          <p:nvPr/>
        </p:nvSpPr>
        <p:spPr>
          <a:xfrm>
            <a:off x="49272" y="2060848"/>
            <a:ext cx="2815496" cy="211233"/>
          </a:xfrm>
          <a:prstGeom prst="snip2DiagRect">
            <a:avLst>
              <a:gd name="adj1" fmla="val 0"/>
              <a:gd name="adj2" fmla="val 30952"/>
            </a:avLst>
          </a:prstGeom>
          <a:solidFill>
            <a:schemeClr val="bg1"/>
          </a:solidFill>
          <a:ln>
            <a:solidFill>
              <a:srgbClr val="FF3300"/>
            </a:solidFill>
          </a:ln>
        </p:spPr>
        <p:style>
          <a:lnRef idx="2">
            <a:schemeClr val="accent1">
              <a:shade val="50000"/>
            </a:schemeClr>
          </a:lnRef>
          <a:fillRef idx="1">
            <a:schemeClr val="accent1"/>
          </a:fillRef>
          <a:effectRef idx="0">
            <a:schemeClr val="accent1"/>
          </a:effectRef>
          <a:fontRef idx="minor">
            <a:schemeClr val="lt1"/>
          </a:fontRef>
        </p:style>
        <p:txBody>
          <a:bodyPr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rPr>
              <a:t>児童虐待の発生予防・早期発見</a:t>
            </a:r>
          </a:p>
        </p:txBody>
      </p:sp>
      <p:sp>
        <p:nvSpPr>
          <p:cNvPr id="22" name="正方形/長方形 21"/>
          <p:cNvSpPr/>
          <p:nvPr/>
        </p:nvSpPr>
        <p:spPr>
          <a:xfrm>
            <a:off x="5004000" y="4539840"/>
            <a:ext cx="4752000" cy="886204"/>
          </a:xfrm>
          <a:prstGeom prst="rect">
            <a:avLst/>
          </a:prstGeom>
          <a:solidFill>
            <a:schemeClr val="bg1"/>
          </a:solidFill>
          <a:ln w="19050">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lIns="107741" tIns="126000" rIns="108000" bIns="26935" rtlCol="0" anchor="t" anchorCtr="0"/>
          <a:lstStyle/>
          <a:p>
            <a:pPr marL="0" marR="0" lvl="0" indent="0" algn="l" defTabSz="914400" rtl="0" eaLnBrk="1" fontAlgn="t"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HGｺﾞｼｯｸM" panose="020B0609000000000000" pitchFamily="49" charset="-128"/>
                <a:ea typeface="HGｺﾞｼｯｸM" panose="020B0609000000000000" pitchFamily="49" charset="-128"/>
                <a:cs typeface="+mn-cs"/>
              </a:rPr>
              <a:t>　支援が必要であるにも関わらず、行政機関や地域の支援につながっていない家庭など、継続的な関わりが必要な家庭に対し、家庭訪問等を通じて、育児用品の配布を行うなど保護者が支援を受け入れやすくなる取組を支援する事業を新規計上</a:t>
            </a:r>
            <a:endParaRPr kumimoji="1" lang="en-US" altLang="ja-JP" sz="1200" b="0" i="0" u="none" strike="noStrike" kern="1200" cap="none" spc="0" normalizeH="0" baseline="0" noProof="0" dirty="0">
              <a:ln>
                <a:noFill/>
              </a:ln>
              <a:solidFill>
                <a:schemeClr val="tx1"/>
              </a:solidFill>
              <a:effectLst/>
              <a:uLnTx/>
              <a:uFillTx/>
              <a:latin typeface="HGｺﾞｼｯｸM" panose="020B0609000000000000" pitchFamily="49" charset="-128"/>
              <a:ea typeface="HGｺﾞｼｯｸM" panose="020B0609000000000000" pitchFamily="49" charset="-128"/>
              <a:cs typeface="+mn-cs"/>
            </a:endParaRPr>
          </a:p>
        </p:txBody>
      </p:sp>
      <p:sp>
        <p:nvSpPr>
          <p:cNvPr id="23" name="ホームベース 22"/>
          <p:cNvSpPr/>
          <p:nvPr/>
        </p:nvSpPr>
        <p:spPr>
          <a:xfrm>
            <a:off x="5004000" y="4417932"/>
            <a:ext cx="4752000" cy="198000"/>
          </a:xfrm>
          <a:prstGeom prst="homePlate">
            <a:avLst/>
          </a:prstGeom>
          <a:solidFill>
            <a:srgbClr val="FFCC99"/>
          </a:solidFill>
          <a:ln>
            <a:solidFill>
              <a:srgbClr val="FF6600">
                <a:alpha val="98000"/>
              </a:srgbClr>
            </a:solidFill>
          </a:ln>
        </p:spPr>
        <p:style>
          <a:lnRef idx="2">
            <a:schemeClr val="accent1">
              <a:shade val="50000"/>
            </a:schemeClr>
          </a:lnRef>
          <a:fillRef idx="1">
            <a:schemeClr val="accent1"/>
          </a:fillRef>
          <a:effectRef idx="0">
            <a:schemeClr val="accent1"/>
          </a:effectRef>
          <a:fontRef idx="minor">
            <a:schemeClr val="lt1"/>
          </a:fontRef>
        </p:style>
        <p:txBody>
          <a:bodyPr lIns="71987" tIns="35994" rIns="0" bIns="0" rtlCol="0" anchor="ctr"/>
          <a:lstStyle/>
          <a:p>
            <a:pPr marL="0" marR="0" lvl="0" indent="0" algn="l" defTabSz="975703"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子育て支援訪問事業（仮称）</a:t>
            </a:r>
            <a:r>
              <a:rPr kumimoji="1" lang="en-US" altLang="ja-JP" sz="1200" b="1"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b="1"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新規</a:t>
            </a:r>
            <a:r>
              <a:rPr kumimoji="1" lang="en-US" altLang="ja-JP" sz="1200" b="1"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200" b="1"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5" name="正方形/長方形 24"/>
          <p:cNvSpPr/>
          <p:nvPr/>
        </p:nvSpPr>
        <p:spPr>
          <a:xfrm>
            <a:off x="5004000" y="3150219"/>
            <a:ext cx="4752000" cy="1051689"/>
          </a:xfrm>
          <a:prstGeom prst="rect">
            <a:avLst/>
          </a:prstGeom>
          <a:solidFill>
            <a:schemeClr val="bg1"/>
          </a:solidFill>
          <a:ln w="19050">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lIns="107741" tIns="126000" rIns="108000" bIns="26935" rtlCol="0" anchor="t" anchorCtr="0"/>
          <a:lstStyle/>
          <a:p>
            <a:pPr marL="0" marR="0" lvl="0" indent="-3600000" algn="l" defTabSz="914400" rtl="0" eaLnBrk="1" fontAlgn="t"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HGｺﾞｼｯｸM" panose="020B0609000000000000" pitchFamily="49" charset="-128"/>
                <a:ea typeface="HGｺﾞｼｯｸM" panose="020B0609000000000000" pitchFamily="49" charset="-128"/>
                <a:cs typeface="+mn-cs"/>
              </a:rPr>
              <a:t>　①夜間・休日を問わず、児童相談所が対応する通告・相談に対して、随時直接応じられる体制を整備するための補助を拡充（</a:t>
            </a:r>
            <a:r>
              <a:rPr kumimoji="1" lang="en-US" altLang="ja-JP" sz="1200" b="0" i="0" u="none" strike="noStrike" kern="1200" cap="none" spc="0" normalizeH="0" baseline="0" noProof="0" dirty="0">
                <a:ln>
                  <a:noFill/>
                </a:ln>
                <a:solidFill>
                  <a:schemeClr val="tx1"/>
                </a:solidFill>
                <a:effectLst/>
                <a:uLnTx/>
                <a:uFillTx/>
                <a:latin typeface="HGｺﾞｼｯｸM" panose="020B0609000000000000" pitchFamily="49" charset="-128"/>
                <a:ea typeface="HGｺﾞｼｯｸM" panose="020B0609000000000000" pitchFamily="49" charset="-128"/>
                <a:cs typeface="+mn-cs"/>
              </a:rPr>
              <a:t>24</a:t>
            </a:r>
            <a:r>
              <a:rPr kumimoji="1" lang="ja-JP" altLang="en-US" sz="1200" b="0" i="0" u="none" strike="noStrike" kern="1200" cap="none" spc="0" normalizeH="0" baseline="0" noProof="0" dirty="0">
                <a:ln>
                  <a:noFill/>
                </a:ln>
                <a:solidFill>
                  <a:schemeClr val="tx1"/>
                </a:solidFill>
                <a:effectLst/>
                <a:uLnTx/>
                <a:uFillTx/>
                <a:latin typeface="HGｺﾞｼｯｸM" panose="020B0609000000000000" pitchFamily="49" charset="-128"/>
                <a:ea typeface="HGｺﾞｼｯｸM" panose="020B0609000000000000" pitchFamily="49" charset="-128"/>
                <a:cs typeface="+mn-cs"/>
              </a:rPr>
              <a:t>時間・</a:t>
            </a:r>
            <a:r>
              <a:rPr kumimoji="1" lang="en-US" altLang="ja-JP" sz="1200" b="0" i="0" u="none" strike="noStrike" kern="1200" cap="none" spc="0" normalizeH="0" baseline="0" noProof="0" dirty="0">
                <a:ln>
                  <a:noFill/>
                </a:ln>
                <a:solidFill>
                  <a:schemeClr val="tx1"/>
                </a:solidFill>
                <a:effectLst/>
                <a:uLnTx/>
                <a:uFillTx/>
                <a:latin typeface="HGｺﾞｼｯｸM" panose="020B0609000000000000" pitchFamily="49" charset="-128"/>
                <a:ea typeface="HGｺﾞｼｯｸM" panose="020B0609000000000000" pitchFamily="49" charset="-128"/>
                <a:cs typeface="+mn-cs"/>
              </a:rPr>
              <a:t>365</a:t>
            </a:r>
            <a:r>
              <a:rPr kumimoji="1" lang="ja-JP" altLang="en-US" sz="1200" b="0" i="0" u="none" strike="noStrike" kern="1200" cap="none" spc="0" normalizeH="0" baseline="0" noProof="0" dirty="0">
                <a:ln>
                  <a:noFill/>
                </a:ln>
                <a:solidFill>
                  <a:schemeClr val="tx1"/>
                </a:solidFill>
                <a:effectLst/>
                <a:uLnTx/>
                <a:uFillTx/>
                <a:latin typeface="HGｺﾞｼｯｸM" panose="020B0609000000000000" pitchFamily="49" charset="-128"/>
                <a:ea typeface="HGｺﾞｼｯｸM" panose="020B0609000000000000" pitchFamily="49" charset="-128"/>
                <a:cs typeface="+mn-cs"/>
              </a:rPr>
              <a:t>日体制強化事業）。</a:t>
            </a:r>
            <a:endParaRPr kumimoji="1" lang="en-US" altLang="ja-JP" sz="1200" b="0" i="0" u="none" strike="noStrike" kern="1200" cap="none" spc="0" normalizeH="0" baseline="0" noProof="0" dirty="0">
              <a:ln>
                <a:noFill/>
              </a:ln>
              <a:solidFill>
                <a:schemeClr val="tx1"/>
              </a:solidFill>
              <a:effectLst/>
              <a:uLnTx/>
              <a:uFillTx/>
              <a:latin typeface="HGｺﾞｼｯｸM" panose="020B0609000000000000" pitchFamily="49" charset="-128"/>
              <a:ea typeface="HGｺﾞｼｯｸM" panose="020B0609000000000000" pitchFamily="49" charset="-128"/>
              <a:cs typeface="+mn-cs"/>
            </a:endParaRPr>
          </a:p>
          <a:p>
            <a:pPr marL="0" marR="0" lvl="0" indent="-3600000" algn="l" defTabSz="914400" rtl="0" eaLnBrk="1" fontAlgn="t"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HGｺﾞｼｯｸM" panose="020B0609000000000000" pitchFamily="49" charset="-128"/>
                <a:ea typeface="HGｺﾞｼｯｸM" panose="020B0609000000000000" pitchFamily="49" charset="-128"/>
                <a:cs typeface="+mn-cs"/>
              </a:rPr>
              <a:t>②相談者の更なる利便性の向上を図るため、ＳＮＳ等を活用した相談窓口の開設・運用を推進（ＳＮＳ等相談事業）</a:t>
            </a:r>
            <a:endParaRPr kumimoji="1" lang="en-US" altLang="ja-JP" sz="1200" b="0" i="0" u="none" strike="noStrike" kern="1200" cap="none" spc="0" normalizeH="0" baseline="0" noProof="0" dirty="0">
              <a:ln>
                <a:noFill/>
              </a:ln>
              <a:solidFill>
                <a:schemeClr val="tx1"/>
              </a:solidFill>
              <a:effectLst/>
              <a:uLnTx/>
              <a:uFillTx/>
              <a:latin typeface="HGｺﾞｼｯｸM" panose="020B0609000000000000" pitchFamily="49" charset="-128"/>
              <a:ea typeface="HGｺﾞｼｯｸM" panose="020B0609000000000000" pitchFamily="49" charset="-128"/>
              <a:cs typeface="+mn-cs"/>
            </a:endParaRPr>
          </a:p>
        </p:txBody>
      </p:sp>
      <p:sp>
        <p:nvSpPr>
          <p:cNvPr id="26" name="ホームベース 25"/>
          <p:cNvSpPr/>
          <p:nvPr/>
        </p:nvSpPr>
        <p:spPr>
          <a:xfrm>
            <a:off x="5004000" y="3028309"/>
            <a:ext cx="4752000" cy="198000"/>
          </a:xfrm>
          <a:prstGeom prst="homePlate">
            <a:avLst/>
          </a:prstGeom>
          <a:solidFill>
            <a:srgbClr val="FFCC99"/>
          </a:solidFill>
          <a:ln>
            <a:solidFill>
              <a:srgbClr val="FF6600">
                <a:alpha val="98000"/>
              </a:srgbClr>
            </a:solidFill>
          </a:ln>
        </p:spPr>
        <p:style>
          <a:lnRef idx="2">
            <a:schemeClr val="accent1">
              <a:shade val="50000"/>
            </a:schemeClr>
          </a:lnRef>
          <a:fillRef idx="1">
            <a:schemeClr val="accent1"/>
          </a:fillRef>
          <a:effectRef idx="0">
            <a:schemeClr val="accent1"/>
          </a:effectRef>
          <a:fontRef idx="minor">
            <a:schemeClr val="lt1"/>
          </a:fontRef>
        </p:style>
        <p:txBody>
          <a:bodyPr lIns="71987" tIns="35994" rIns="0" bIns="0" rtlCol="0" anchor="ctr"/>
          <a:lstStyle/>
          <a:p>
            <a:pPr marL="0" marR="0" lvl="0" indent="0" algn="l" defTabSz="975703"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児童相談所体制</a:t>
            </a:r>
            <a:r>
              <a:rPr kumimoji="1" lang="ja-JP" altLang="en-US" sz="1200" b="1" i="0" u="none" strike="noStrike" kern="1200" cap="none" spc="0" normalizeH="0" baseline="0" noProof="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整備事業</a:t>
            </a:r>
            <a:r>
              <a:rPr kumimoji="1" lang="en-US" altLang="ja-JP" sz="1200" b="1" i="0" u="none" strike="noStrike" kern="1200" cap="none" spc="0" normalizeH="0" baseline="0" noProof="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b="1" i="0" u="none" strike="noStrike" kern="1200" cap="none" spc="0" normalizeH="0" baseline="0" noProof="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拡充</a:t>
            </a:r>
            <a:r>
              <a:rPr kumimoji="1" lang="en-US" altLang="ja-JP" sz="1200" b="1" i="0" u="none" strike="noStrike" kern="1200" cap="none" spc="0" normalizeH="0" baseline="0" noProof="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200" b="1"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9" name="正方形/長方形 28"/>
          <p:cNvSpPr/>
          <p:nvPr/>
        </p:nvSpPr>
        <p:spPr>
          <a:xfrm>
            <a:off x="180000" y="5760776"/>
            <a:ext cx="4752000" cy="870232"/>
          </a:xfrm>
          <a:prstGeom prst="rect">
            <a:avLst/>
          </a:prstGeom>
          <a:solidFill>
            <a:schemeClr val="bg1"/>
          </a:solidFill>
          <a:ln w="19050">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lIns="107741" tIns="126000" rIns="108000" bIns="26935" rtlCol="0" anchor="t" anchorCtr="0"/>
          <a:lstStyle/>
          <a:p>
            <a:pPr marL="0" marR="0" lvl="0" indent="0" algn="l" defTabSz="914400" rtl="0" eaLnBrk="1" fontAlgn="t"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HGｺﾞｼｯｸM" panose="020B0609000000000000" pitchFamily="49" charset="-128"/>
                <a:ea typeface="HGｺﾞｼｯｸM" panose="020B0609000000000000" pitchFamily="49" charset="-128"/>
                <a:cs typeface="+mn-cs"/>
              </a:rPr>
              <a:t>　妊娠期から子育て期にわたる切れ目のない支援を提供する子育て世代包括支援センターの全国展開に向け、その設置促進を図る。また、地域における柔軟な実施を推進するため、市町村同士での共同実施を推進するための経費を補助</a:t>
            </a:r>
            <a:endParaRPr kumimoji="1" lang="en-US" altLang="ja-JP" sz="1200" b="0" i="0" u="none" strike="sngStrike" kern="1200" cap="none" spc="0" normalizeH="0" baseline="0" noProof="0" dirty="0">
              <a:ln>
                <a:noFill/>
              </a:ln>
              <a:solidFill>
                <a:schemeClr val="tx1"/>
              </a:solidFill>
              <a:effectLst/>
              <a:uLnTx/>
              <a:uFillTx/>
              <a:latin typeface="HGｺﾞｼｯｸM" panose="020B0609000000000000" pitchFamily="49" charset="-128"/>
              <a:ea typeface="HGｺﾞｼｯｸM" panose="020B0609000000000000" pitchFamily="49" charset="-128"/>
              <a:cs typeface="+mn-cs"/>
            </a:endParaRPr>
          </a:p>
        </p:txBody>
      </p:sp>
      <p:sp>
        <p:nvSpPr>
          <p:cNvPr id="30" name="ホームベース 29"/>
          <p:cNvSpPr/>
          <p:nvPr/>
        </p:nvSpPr>
        <p:spPr>
          <a:xfrm>
            <a:off x="180000" y="5638867"/>
            <a:ext cx="4752000" cy="198000"/>
          </a:xfrm>
          <a:prstGeom prst="homePlate">
            <a:avLst/>
          </a:prstGeom>
          <a:solidFill>
            <a:srgbClr val="FFCC99"/>
          </a:solidFill>
          <a:ln>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lIns="71987" tIns="35994" rIns="0" bIns="0" rtlCol="0" anchor="ctr"/>
          <a:lstStyle/>
          <a:p>
            <a:pPr marL="0" marR="0" lvl="0" indent="0" algn="l" defTabSz="975703"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子育て世代包括支援センターの</a:t>
            </a:r>
            <a:r>
              <a:rPr kumimoji="1" lang="ja-JP" altLang="en-US" sz="1200" b="1" i="0" u="none" strike="noStrike" kern="1200" cap="none" spc="0" normalizeH="0" baseline="0" noProof="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全国展開</a:t>
            </a:r>
            <a:r>
              <a:rPr kumimoji="1" lang="en-US" altLang="ja-JP" sz="1200" b="1" i="0" u="none" strike="noStrike" kern="1200" cap="none" spc="0" normalizeH="0" baseline="0" noProof="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b="1" i="0" u="none" strike="noStrike" kern="1200" cap="none" spc="0" normalizeH="0" baseline="0" noProof="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拡充</a:t>
            </a:r>
            <a:r>
              <a:rPr kumimoji="1" lang="en-US" altLang="ja-JP" sz="1200" b="1" i="0" u="none" strike="noStrike" kern="1200" cap="none" spc="0" normalizeH="0" baseline="0" noProof="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200" b="1"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3" name="正方形/長方形 32"/>
          <p:cNvSpPr/>
          <p:nvPr/>
        </p:nvSpPr>
        <p:spPr>
          <a:xfrm>
            <a:off x="5004000" y="5714076"/>
            <a:ext cx="4752000" cy="955284"/>
          </a:xfrm>
          <a:prstGeom prst="rect">
            <a:avLst/>
          </a:prstGeom>
          <a:solidFill>
            <a:schemeClr val="bg1"/>
          </a:solidFill>
          <a:ln w="19050">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lIns="107741" tIns="126000" rIns="108000" bIns="26935" rtlCol="0" anchor="t" anchorCtr="0"/>
          <a:lstStyle/>
          <a:p>
            <a:pPr marL="0" marR="0" lvl="0" indent="0" algn="l" defTabSz="914400" rtl="0" eaLnBrk="1" fontAlgn="t"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HGｺﾞｼｯｸM" panose="020B0609000000000000" pitchFamily="49" charset="-128"/>
                <a:ea typeface="HGｺﾞｼｯｸM" panose="020B0609000000000000" pitchFamily="49" charset="-128"/>
                <a:cs typeface="+mn-cs"/>
              </a:rPr>
              <a:t>　子どもの死因究明（</a:t>
            </a:r>
            <a:r>
              <a:rPr kumimoji="1" lang="en-US" altLang="ja-JP" sz="1200" b="0" i="0" u="none" strike="noStrike" kern="1200" cap="none" spc="0" normalizeH="0" baseline="0" noProof="0" dirty="0">
                <a:ln>
                  <a:noFill/>
                </a:ln>
                <a:solidFill>
                  <a:schemeClr val="tx1"/>
                </a:solidFill>
                <a:effectLst/>
                <a:uLnTx/>
                <a:uFillTx/>
                <a:latin typeface="HGｺﾞｼｯｸM" panose="020B0609000000000000" pitchFamily="49" charset="-128"/>
                <a:ea typeface="HGｺﾞｼｯｸM" panose="020B0609000000000000" pitchFamily="49" charset="-128"/>
                <a:cs typeface="+mn-cs"/>
              </a:rPr>
              <a:t>Child Death Review</a:t>
            </a:r>
            <a:r>
              <a:rPr kumimoji="1" lang="ja-JP" altLang="en-US" sz="1200" b="0" i="0" u="none" strike="noStrike" kern="1200" cap="none" spc="0" normalizeH="0" baseline="0" noProof="0" dirty="0">
                <a:ln>
                  <a:noFill/>
                </a:ln>
                <a:solidFill>
                  <a:schemeClr val="tx1"/>
                </a:solidFill>
                <a:effectLst/>
                <a:uLnTx/>
                <a:uFillTx/>
                <a:latin typeface="HGｺﾞｼｯｸM" panose="020B0609000000000000" pitchFamily="49" charset="-128"/>
                <a:ea typeface="HGｺﾞｼｯｸM" panose="020B0609000000000000" pitchFamily="49" charset="-128"/>
                <a:cs typeface="+mn-cs"/>
              </a:rPr>
              <a:t>）について、制度化に向け、モデル事業として関係機関による連絡調整、子どもの死因究明に係るデータ収集及び整理、有識者等による検証並びに検証結果を踏まえた政策提言を行うための費用の支援を新規計上</a:t>
            </a:r>
            <a:endParaRPr kumimoji="1" lang="en-US" altLang="ja-JP" sz="1200" b="0" i="0" u="none" strike="noStrike" kern="1200" cap="none" spc="0" normalizeH="0" baseline="0" noProof="0" dirty="0">
              <a:ln>
                <a:noFill/>
              </a:ln>
              <a:solidFill>
                <a:schemeClr val="tx1"/>
              </a:solidFill>
              <a:effectLst/>
              <a:uLnTx/>
              <a:uFillTx/>
              <a:latin typeface="HGｺﾞｼｯｸM" panose="020B0609000000000000" pitchFamily="49" charset="-128"/>
              <a:ea typeface="HGｺﾞｼｯｸM" panose="020B0609000000000000" pitchFamily="49" charset="-128"/>
              <a:cs typeface="+mn-cs"/>
            </a:endParaRPr>
          </a:p>
        </p:txBody>
      </p:sp>
      <p:sp>
        <p:nvSpPr>
          <p:cNvPr id="34" name="ホームベース 33"/>
          <p:cNvSpPr/>
          <p:nvPr/>
        </p:nvSpPr>
        <p:spPr>
          <a:xfrm>
            <a:off x="5004000" y="5592168"/>
            <a:ext cx="4752000" cy="198000"/>
          </a:xfrm>
          <a:prstGeom prst="homePlate">
            <a:avLst/>
          </a:prstGeom>
          <a:solidFill>
            <a:srgbClr val="FFCC99"/>
          </a:solidFill>
          <a:ln>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lIns="71987" tIns="35994" rIns="0" bIns="0" rtlCol="0" anchor="ctr"/>
          <a:lstStyle/>
          <a:p>
            <a:pPr marL="0" marR="0" lvl="0" indent="0" algn="l" defTabSz="975703"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子どもの死因究明にかかる体制整備</a:t>
            </a:r>
            <a:r>
              <a:rPr kumimoji="1" lang="en-US" altLang="ja-JP" sz="1200" b="1"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b="1"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新規</a:t>
            </a:r>
            <a:r>
              <a:rPr kumimoji="1" lang="en-US" altLang="ja-JP" sz="1200" b="1"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200" b="1"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5" name="正方形/長方形 34"/>
          <p:cNvSpPr/>
          <p:nvPr/>
        </p:nvSpPr>
        <p:spPr>
          <a:xfrm>
            <a:off x="180000" y="2472764"/>
            <a:ext cx="4752000" cy="873909"/>
          </a:xfrm>
          <a:prstGeom prst="rect">
            <a:avLst/>
          </a:prstGeom>
          <a:solidFill>
            <a:schemeClr val="bg1"/>
          </a:solidFill>
          <a:ln w="19050">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lIns="107741" tIns="126000" rIns="108000" bIns="26935" rtlCol="0" anchor="t" anchorCtr="0"/>
          <a:lstStyle/>
          <a:p>
            <a:pPr marL="0" marR="0" lvl="0" indent="0" algn="l" defTabSz="914400" rtl="0" eaLnBrk="1" fontAlgn="t"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HGｺﾞｼｯｸM" panose="020B0609000000000000" pitchFamily="49" charset="-128"/>
                <a:ea typeface="HGｺﾞｼｯｸM" panose="020B0609000000000000" pitchFamily="49" charset="-128"/>
                <a:cs typeface="+mn-cs"/>
              </a:rPr>
              <a:t>　予期せぬ妊娠等により、身体的、精神的な悩みや不安を抱えた若年妊婦等に対して</a:t>
            </a:r>
            <a:r>
              <a:rPr kumimoji="1" lang="en-US" altLang="ja-JP" sz="1200" b="0" i="0" u="none" strike="noStrike" kern="1200" cap="none" spc="0" normalizeH="0" baseline="0" noProof="0" dirty="0">
                <a:ln>
                  <a:noFill/>
                </a:ln>
                <a:solidFill>
                  <a:schemeClr val="tx1"/>
                </a:solidFill>
                <a:effectLst/>
                <a:uLnTx/>
                <a:uFillTx/>
                <a:latin typeface="HGｺﾞｼｯｸM" panose="020B0609000000000000" pitchFamily="49" charset="-128"/>
                <a:ea typeface="HGｺﾞｼｯｸM" panose="020B0609000000000000" pitchFamily="49" charset="-128"/>
                <a:cs typeface="+mn-cs"/>
              </a:rPr>
              <a:t>NPO</a:t>
            </a:r>
            <a:r>
              <a:rPr kumimoji="1" lang="ja-JP" altLang="en-US" sz="1200" b="0" i="0" u="none" strike="noStrike" kern="1200" cap="none" spc="0" normalizeH="0" baseline="0" noProof="0" dirty="0">
                <a:ln>
                  <a:noFill/>
                </a:ln>
                <a:solidFill>
                  <a:schemeClr val="tx1"/>
                </a:solidFill>
                <a:effectLst/>
                <a:uLnTx/>
                <a:uFillTx/>
                <a:latin typeface="HGｺﾞｼｯｸM" panose="020B0609000000000000" pitchFamily="49" charset="-128"/>
                <a:ea typeface="HGｺﾞｼｯｸM" panose="020B0609000000000000" pitchFamily="49" charset="-128"/>
                <a:cs typeface="+mn-cs"/>
              </a:rPr>
              <a:t>が</a:t>
            </a:r>
            <a:r>
              <a:rPr kumimoji="1" lang="en-US" altLang="ja-JP" sz="1200" b="0" i="0" u="none" strike="noStrike" kern="1200" cap="none" spc="0" normalizeH="0" baseline="0" noProof="0" dirty="0">
                <a:ln>
                  <a:noFill/>
                </a:ln>
                <a:solidFill>
                  <a:schemeClr val="tx1"/>
                </a:solidFill>
                <a:effectLst/>
                <a:uLnTx/>
                <a:uFillTx/>
                <a:latin typeface="HGｺﾞｼｯｸM" panose="020B0609000000000000" pitchFamily="49" charset="-128"/>
                <a:ea typeface="HGｺﾞｼｯｸM" panose="020B0609000000000000" pitchFamily="49" charset="-128"/>
                <a:cs typeface="+mn-cs"/>
              </a:rPr>
              <a:t>SNS</a:t>
            </a:r>
            <a:r>
              <a:rPr kumimoji="1" lang="ja-JP" altLang="en-US" sz="1200" b="0" i="0" u="none" strike="noStrike" kern="1200" cap="none" spc="0" normalizeH="0" baseline="0" noProof="0" dirty="0">
                <a:ln>
                  <a:noFill/>
                </a:ln>
                <a:solidFill>
                  <a:schemeClr val="tx1"/>
                </a:solidFill>
                <a:effectLst/>
                <a:uLnTx/>
                <a:uFillTx/>
                <a:latin typeface="HGｺﾞｼｯｸM" panose="020B0609000000000000" pitchFamily="49" charset="-128"/>
                <a:ea typeface="HGｺﾞｼｯｸM" panose="020B0609000000000000" pitchFamily="49" charset="-128"/>
                <a:cs typeface="+mn-cs"/>
              </a:rPr>
              <a:t>を活用した相談支援等や、アウトリーチによる相談支援や緊急一時的な避難場所の宿泊支援を行うための経費の補助を新規計上</a:t>
            </a:r>
            <a:endParaRPr kumimoji="1" lang="ja-JP" altLang="en-US" sz="1200" b="0" i="0" u="none" strike="sngStrike" kern="1200" cap="none" spc="0" normalizeH="0" baseline="0" noProof="0" dirty="0">
              <a:ln>
                <a:noFill/>
              </a:ln>
              <a:solidFill>
                <a:schemeClr val="tx1"/>
              </a:solidFill>
              <a:effectLst/>
              <a:uLnTx/>
              <a:uFillTx/>
              <a:latin typeface="HGｺﾞｼｯｸM" panose="020B0609000000000000" pitchFamily="49" charset="-128"/>
              <a:ea typeface="HGｺﾞｼｯｸM" panose="020B0609000000000000" pitchFamily="49" charset="-128"/>
              <a:cs typeface="+mn-cs"/>
            </a:endParaRPr>
          </a:p>
        </p:txBody>
      </p:sp>
      <p:sp>
        <p:nvSpPr>
          <p:cNvPr id="36" name="ホームベース 35"/>
          <p:cNvSpPr/>
          <p:nvPr/>
        </p:nvSpPr>
        <p:spPr>
          <a:xfrm>
            <a:off x="180000" y="2360557"/>
            <a:ext cx="4752000" cy="198000"/>
          </a:xfrm>
          <a:prstGeom prst="homePlate">
            <a:avLst/>
          </a:prstGeom>
          <a:solidFill>
            <a:srgbClr val="FFCC99"/>
          </a:solidFill>
          <a:ln>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lIns="71987" tIns="35994" rIns="0" bIns="0" rtlCol="0" anchor="ctr"/>
          <a:lstStyle/>
          <a:p>
            <a:pPr marL="0" marR="0" lvl="0" indent="0" algn="l" defTabSz="975703"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若年妊婦等への支援・女性健康支援センター事業</a:t>
            </a:r>
            <a:r>
              <a:rPr kumimoji="1" lang="en-US" altLang="ja-JP" sz="1200" b="1"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b="1"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新規・拡充</a:t>
            </a:r>
            <a:r>
              <a:rPr kumimoji="1" lang="en-US" altLang="ja-JP" sz="1200" b="1"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200" b="1"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7" name="正方形/長方形 36"/>
          <p:cNvSpPr/>
          <p:nvPr/>
        </p:nvSpPr>
        <p:spPr>
          <a:xfrm>
            <a:off x="5004000" y="2352045"/>
            <a:ext cx="4752000" cy="515506"/>
          </a:xfrm>
          <a:prstGeom prst="rect">
            <a:avLst/>
          </a:prstGeom>
          <a:solidFill>
            <a:schemeClr val="bg1"/>
          </a:solidFill>
          <a:ln w="19050">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lIns="107741" tIns="144000" rIns="108000" bIns="26935" rtlCol="0" anchor="t" anchorCtr="0"/>
          <a:lstStyle/>
          <a:p>
            <a:pPr marL="0" marR="0" lvl="0" indent="0" algn="l" defTabSz="914400" rtl="0" eaLnBrk="1" fontAlgn="t"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HGｺﾞｼｯｸM" panose="020B0609000000000000" pitchFamily="49" charset="-128"/>
                <a:ea typeface="HGｺﾞｼｯｸM" panose="020B0609000000000000" pitchFamily="49" charset="-128"/>
                <a:cs typeface="+mn-cs"/>
              </a:rPr>
              <a:t>　児童相談所虐待対応ダイヤルの運用にあたって必要となる設備の保守等に係る経費を負担</a:t>
            </a:r>
            <a:endParaRPr kumimoji="1" lang="en-US" altLang="ja-JP" sz="1200" b="0" i="0" u="none" strike="sngStrike" kern="1200" cap="none" spc="0" normalizeH="0" baseline="0" noProof="0" dirty="0">
              <a:ln>
                <a:noFill/>
              </a:ln>
              <a:solidFill>
                <a:schemeClr val="tx1"/>
              </a:solidFill>
              <a:effectLst/>
              <a:uLnTx/>
              <a:uFillTx/>
              <a:latin typeface="HGｺﾞｼｯｸM" panose="020B0609000000000000" pitchFamily="49" charset="-128"/>
              <a:ea typeface="HGｺﾞｼｯｸM" panose="020B0609000000000000" pitchFamily="49" charset="-128"/>
              <a:cs typeface="+mn-cs"/>
            </a:endParaRPr>
          </a:p>
        </p:txBody>
      </p:sp>
      <p:sp>
        <p:nvSpPr>
          <p:cNvPr id="38" name="ホームベース 37"/>
          <p:cNvSpPr/>
          <p:nvPr/>
        </p:nvSpPr>
        <p:spPr>
          <a:xfrm>
            <a:off x="5004000" y="2230134"/>
            <a:ext cx="4752000" cy="219600"/>
          </a:xfrm>
          <a:prstGeom prst="homePlate">
            <a:avLst/>
          </a:prstGeom>
          <a:solidFill>
            <a:srgbClr val="FFCC99"/>
          </a:solidFill>
          <a:ln>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lIns="71987" tIns="35994" rIns="0" bIns="0" rtlCol="0" anchor="ctr"/>
          <a:lstStyle/>
          <a:p>
            <a:pPr marL="0" marR="0" lvl="0" indent="0" algn="l" defTabSz="975703"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児童相談所虐待対応ダイヤル（１８９）運用経費</a:t>
            </a:r>
          </a:p>
        </p:txBody>
      </p:sp>
      <p:sp>
        <p:nvSpPr>
          <p:cNvPr id="40" name="角丸四角形 39"/>
          <p:cNvSpPr/>
          <p:nvPr/>
        </p:nvSpPr>
        <p:spPr>
          <a:xfrm>
            <a:off x="-15552" y="-61668"/>
            <a:ext cx="9921552" cy="394323"/>
          </a:xfrm>
          <a:prstGeom prst="roundRect">
            <a:avLst/>
          </a:prstGeom>
          <a:noFill/>
          <a:ln w="12700" cap="flat" cmpd="sng" algn="ctr">
            <a:noFill/>
            <a:prstDash val="solid"/>
          </a:ln>
          <a:effectLst/>
        </p:spPr>
        <p:style>
          <a:lnRef idx="2">
            <a:schemeClr val="accent4"/>
          </a:lnRef>
          <a:fillRef idx="1">
            <a:schemeClr val="lt1"/>
          </a:fillRef>
          <a:effectRef idx="0">
            <a:schemeClr val="accent4"/>
          </a:effectRef>
          <a:fontRef idx="minor">
            <a:schemeClr val="dk1"/>
          </a:fontRef>
        </p:style>
        <p:txBody>
          <a:bodyPr lIns="91423" tIns="45712" rIns="91423" bIns="45712" rtlCol="0" anchor="t"/>
          <a:lstStyle/>
          <a:p>
            <a:pPr algn="ctr" fontAlgn="base">
              <a:spcBef>
                <a:spcPct val="0"/>
              </a:spcBef>
              <a:spcAft>
                <a:spcPct val="0"/>
              </a:spcAft>
            </a:pPr>
            <a:r>
              <a:rPr lang="ja-JP" altLang="en-US" dirty="0">
                <a:solidFill>
                  <a:schemeClr val="tx1"/>
                </a:solidFill>
                <a:latin typeface="HGS創英角ｺﾞｼｯｸUB" panose="020B0900000000000000" pitchFamily="50" charset="-128"/>
                <a:ea typeface="HGS創英角ｺﾞｼｯｸUB" panose="020B0900000000000000" pitchFamily="50" charset="-128"/>
              </a:rPr>
              <a:t>令和２年度予算案における児童虐待防止対策の抜本的強化関連予算（ポイント）</a:t>
            </a:r>
            <a:endParaRPr lang="ja-JP" altLang="en-US" sz="2000" dirty="0">
              <a:solidFill>
                <a:schemeClr val="tx1"/>
              </a:solidFill>
              <a:latin typeface="HGS創英角ｺﾞｼｯｸUB" panose="020B0900000000000000" pitchFamily="50" charset="-128"/>
              <a:ea typeface="HGS創英角ｺﾞｼｯｸUB" panose="020B0900000000000000" pitchFamily="50" charset="-128"/>
            </a:endParaRPr>
          </a:p>
        </p:txBody>
      </p:sp>
      <p:sp>
        <p:nvSpPr>
          <p:cNvPr id="42" name="正方形/長方形 41"/>
          <p:cNvSpPr/>
          <p:nvPr/>
        </p:nvSpPr>
        <p:spPr>
          <a:xfrm>
            <a:off x="180000" y="3550907"/>
            <a:ext cx="4752000" cy="1262633"/>
          </a:xfrm>
          <a:prstGeom prst="rect">
            <a:avLst/>
          </a:prstGeom>
          <a:solidFill>
            <a:schemeClr val="bg1"/>
          </a:solidFill>
          <a:ln w="19050">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lIns="107741" tIns="126000" rIns="108000" bIns="26935" rtlCol="0" anchor="t" anchorCtr="0"/>
          <a:lstStyle/>
          <a:p>
            <a:pPr lvl="0" fontAlgn="t">
              <a:defRPr/>
            </a:pPr>
            <a:r>
              <a:rPr kumimoji="1" lang="ja-JP" altLang="en-US" sz="1200" b="0" i="0" u="none" strike="noStrike" kern="1200" cap="none" spc="0" normalizeH="0" baseline="0" noProof="0" dirty="0">
                <a:ln>
                  <a:noFill/>
                </a:ln>
                <a:solidFill>
                  <a:schemeClr val="tx1"/>
                </a:solidFill>
                <a:effectLst/>
                <a:uLnTx/>
                <a:uFillTx/>
                <a:latin typeface="HGｺﾞｼｯｸM" panose="020B0609000000000000" pitchFamily="49" charset="-128"/>
                <a:ea typeface="HGｺﾞｼｯｸM" panose="020B0609000000000000" pitchFamily="49" charset="-128"/>
                <a:cs typeface="+mn-cs"/>
              </a:rPr>
              <a:t>　退院直後の母子に対して心身のケア等を行い、産後も安心して子育てができる支援体制を確保する観点から、産婦健康診査事等を推進する</a:t>
            </a:r>
            <a:r>
              <a:rPr lang="ja-JP" altLang="en-US" sz="1200" dirty="0">
                <a:solidFill>
                  <a:schemeClr val="tx1"/>
                </a:solidFill>
                <a:latin typeface="HGｺﾞｼｯｸM" panose="020B0609000000000000" pitchFamily="49" charset="-128"/>
                <a:ea typeface="HGｺﾞｼｯｸM" panose="020B0609000000000000" pitchFamily="49" charset="-128"/>
              </a:rPr>
              <a:t>ほか、母子保健法の改正により法的に位置付けられた産後ケア事業の更なる充実を図るため、</a:t>
            </a:r>
            <a:r>
              <a:rPr kumimoji="1" lang="ja-JP" altLang="en-US" sz="1200" b="0" i="0" u="none" strike="noStrike" kern="1200" cap="none" spc="0" normalizeH="0" baseline="0" noProof="0" dirty="0">
                <a:ln>
                  <a:noFill/>
                </a:ln>
                <a:solidFill>
                  <a:schemeClr val="tx1"/>
                </a:solidFill>
                <a:effectLst/>
                <a:uLnTx/>
                <a:uFillTx/>
                <a:latin typeface="HGｺﾞｼｯｸM" panose="020B0609000000000000" pitchFamily="49" charset="-128"/>
                <a:ea typeface="HGｺﾞｼｯｸM" panose="020B0609000000000000" pitchFamily="49" charset="-128"/>
                <a:cs typeface="+mn-cs"/>
              </a:rPr>
              <a:t>市町村同士での共同実施を推進するための経費の補助や、産後ケア</a:t>
            </a:r>
            <a:r>
              <a:rPr kumimoji="1" lang="ja-JP" altLang="en-US" sz="1200" b="0" i="0" strike="noStrike" kern="1200" cap="none" spc="0" normalizeH="0" baseline="0" noProof="0" dirty="0">
                <a:ln>
                  <a:noFill/>
                </a:ln>
                <a:solidFill>
                  <a:schemeClr val="tx1"/>
                </a:solidFill>
                <a:effectLst/>
                <a:uLnTx/>
                <a:uFillTx/>
                <a:latin typeface="HGｺﾞｼｯｸM" panose="020B0609000000000000" pitchFamily="49" charset="-128"/>
                <a:ea typeface="HGｺﾞｼｯｸM" panose="020B0609000000000000" pitchFamily="49" charset="-128"/>
                <a:cs typeface="+mn-cs"/>
              </a:rPr>
              <a:t>事業</a:t>
            </a:r>
            <a:r>
              <a:rPr kumimoji="1" lang="ja-JP" altLang="en-US" sz="1200" b="0" i="0" u="none" strike="noStrike" kern="1200" cap="none" spc="0" normalizeH="0" baseline="0" noProof="0" dirty="0">
                <a:ln>
                  <a:noFill/>
                </a:ln>
                <a:solidFill>
                  <a:schemeClr val="tx1"/>
                </a:solidFill>
                <a:effectLst/>
                <a:uLnTx/>
                <a:uFillTx/>
                <a:latin typeface="HGｺﾞｼｯｸM" panose="020B0609000000000000" pitchFamily="49" charset="-128"/>
                <a:ea typeface="HGｺﾞｼｯｸM" panose="020B0609000000000000" pitchFamily="49" charset="-128"/>
                <a:cs typeface="+mn-cs"/>
              </a:rPr>
              <a:t>を実施する施設の補助を創設</a:t>
            </a:r>
            <a:endParaRPr kumimoji="1" lang="en-US" altLang="ja-JP" sz="1200" b="0" i="0" u="none" strike="sngStrike" kern="1200" cap="none" spc="0" normalizeH="0" baseline="0" noProof="0" dirty="0">
              <a:ln>
                <a:noFill/>
              </a:ln>
              <a:solidFill>
                <a:schemeClr val="tx1"/>
              </a:solidFill>
              <a:effectLst/>
              <a:uLnTx/>
              <a:uFillTx/>
              <a:latin typeface="HGｺﾞｼｯｸM" panose="020B0609000000000000" pitchFamily="49" charset="-128"/>
              <a:ea typeface="HGｺﾞｼｯｸM" panose="020B0609000000000000" pitchFamily="49" charset="-128"/>
              <a:cs typeface="+mn-cs"/>
            </a:endParaRPr>
          </a:p>
        </p:txBody>
      </p:sp>
      <p:sp>
        <p:nvSpPr>
          <p:cNvPr id="43" name="ホームベース 42"/>
          <p:cNvSpPr/>
          <p:nvPr/>
        </p:nvSpPr>
        <p:spPr>
          <a:xfrm>
            <a:off x="180000" y="3429000"/>
            <a:ext cx="4752000" cy="198000"/>
          </a:xfrm>
          <a:prstGeom prst="homePlate">
            <a:avLst/>
          </a:prstGeom>
          <a:solidFill>
            <a:srgbClr val="FFCC99"/>
          </a:solidFill>
          <a:ln>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lIns="71987" tIns="35994" rIns="0" bIns="0" rtlCol="0" anchor="ctr"/>
          <a:lstStyle/>
          <a:p>
            <a:pPr marL="0" marR="0" lvl="0" indent="0" algn="l" defTabSz="975703"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産婦健康診査事業・産後</a:t>
            </a:r>
            <a:r>
              <a:rPr kumimoji="1" lang="ja-JP" altLang="en-US" sz="1200" b="1" i="0" u="none" strike="noStrike" kern="1200" cap="none" spc="0" normalizeH="0" baseline="0" noProof="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ケア事業</a:t>
            </a:r>
            <a:r>
              <a:rPr kumimoji="1" lang="en-US" altLang="ja-JP" sz="1200" b="1" i="0" u="none" strike="noStrike" kern="1200" cap="none" spc="0" normalizeH="0" baseline="0" noProof="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b="1" i="0" u="none" strike="noStrike" kern="1200" cap="none" spc="0" normalizeH="0" baseline="0" noProof="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拡充</a:t>
            </a:r>
            <a:r>
              <a:rPr kumimoji="1" lang="en-US" altLang="ja-JP" sz="1200" b="1" i="0" u="none" strike="noStrike" kern="1200" cap="none" spc="0" normalizeH="0" baseline="0" noProof="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200" b="1"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1" name="正方形/長方形 30"/>
          <p:cNvSpPr/>
          <p:nvPr/>
        </p:nvSpPr>
        <p:spPr>
          <a:xfrm>
            <a:off x="180000" y="5025157"/>
            <a:ext cx="4752000" cy="558227"/>
          </a:xfrm>
          <a:prstGeom prst="rect">
            <a:avLst/>
          </a:prstGeom>
          <a:solidFill>
            <a:schemeClr val="bg1"/>
          </a:solidFill>
          <a:ln w="19050">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lIns="107741" tIns="126000" rIns="108000" bIns="26935" rtlCol="0" anchor="t" anchorCtr="0"/>
          <a:lstStyle/>
          <a:p>
            <a:pPr marL="0" marR="0" lvl="0" indent="0" algn="l" defTabSz="914400" rtl="0" eaLnBrk="1" fontAlgn="t"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HGｺﾞｼｯｸM" panose="020B0609000000000000" pitchFamily="49" charset="-128"/>
                <a:ea typeface="HGｺﾞｼｯｸM" panose="020B0609000000000000" pitchFamily="49" charset="-128"/>
                <a:cs typeface="+mn-cs"/>
              </a:rPr>
              <a:t>　未就園児等を対象として家庭を訪問する取組について、育児不安のある家庭等に対して継続的に訪問するための補助を拡充</a:t>
            </a:r>
            <a:endParaRPr kumimoji="1" lang="en-US" altLang="ja-JP" sz="1200" b="0" i="0" u="none" strike="noStrike" kern="1200" cap="none" spc="0" normalizeH="0" baseline="0" noProof="0" dirty="0">
              <a:ln>
                <a:noFill/>
              </a:ln>
              <a:solidFill>
                <a:schemeClr val="tx1"/>
              </a:solidFill>
              <a:effectLst/>
              <a:uLnTx/>
              <a:uFillTx/>
              <a:latin typeface="HGｺﾞｼｯｸM" panose="020B0609000000000000" pitchFamily="49" charset="-128"/>
              <a:ea typeface="HGｺﾞｼｯｸM" panose="020B0609000000000000" pitchFamily="49" charset="-128"/>
              <a:cs typeface="+mn-cs"/>
            </a:endParaRPr>
          </a:p>
        </p:txBody>
      </p:sp>
      <p:sp>
        <p:nvSpPr>
          <p:cNvPr id="32" name="ホームベース 31"/>
          <p:cNvSpPr/>
          <p:nvPr/>
        </p:nvSpPr>
        <p:spPr>
          <a:xfrm>
            <a:off x="180000" y="4903249"/>
            <a:ext cx="4752000" cy="198000"/>
          </a:xfrm>
          <a:prstGeom prst="homePlate">
            <a:avLst/>
          </a:prstGeom>
          <a:solidFill>
            <a:srgbClr val="FFCC99"/>
          </a:solidFill>
          <a:ln>
            <a:solidFill>
              <a:srgbClr val="FF6600">
                <a:alpha val="98000"/>
              </a:srgbClr>
            </a:solidFill>
          </a:ln>
        </p:spPr>
        <p:style>
          <a:lnRef idx="2">
            <a:schemeClr val="accent1">
              <a:shade val="50000"/>
            </a:schemeClr>
          </a:lnRef>
          <a:fillRef idx="1">
            <a:schemeClr val="accent1"/>
          </a:fillRef>
          <a:effectRef idx="0">
            <a:schemeClr val="accent1"/>
          </a:effectRef>
          <a:fontRef idx="minor">
            <a:schemeClr val="lt1"/>
          </a:fontRef>
        </p:style>
        <p:txBody>
          <a:bodyPr lIns="71987" tIns="35994" rIns="0" bIns="0" rtlCol="0" anchor="ctr"/>
          <a:lstStyle/>
          <a:p>
            <a:pPr marL="0" marR="0" lvl="0" indent="0" algn="l" defTabSz="975703" rtl="0" eaLnBrk="1" fontAlgn="auto" latinLnBrk="0" hangingPunct="1">
              <a:lnSpc>
                <a:spcPct val="100000"/>
              </a:lnSpc>
              <a:spcBef>
                <a:spcPts val="0"/>
              </a:spcBef>
              <a:spcAft>
                <a:spcPts val="0"/>
              </a:spcAft>
              <a:buClrTx/>
              <a:buSzTx/>
              <a:buFontTx/>
              <a:buNone/>
              <a:tabLst/>
              <a:defRPr/>
            </a:pPr>
            <a:r>
              <a:rPr kumimoji="1" lang="zh-TW" altLang="en-US" sz="1200" b="1"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未就園児等全戸</a:t>
            </a:r>
            <a:r>
              <a:rPr kumimoji="1" lang="zh-TW" altLang="en-US" sz="1200" b="1" i="0" u="none" strike="noStrike" kern="1200" cap="none" spc="0" normalizeH="0" baseline="0" noProof="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訪問事業</a:t>
            </a:r>
            <a:r>
              <a:rPr kumimoji="1" lang="en-US" altLang="zh-TW" sz="1200" b="1" i="0" u="none" strike="noStrike" kern="1200" cap="none" spc="0" normalizeH="0" baseline="0" noProof="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zh-TW" altLang="en-US" sz="1200" b="1" i="0" u="none" strike="noStrike" kern="1200" cap="none" spc="0" normalizeH="0" baseline="0" noProof="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拡充</a:t>
            </a:r>
            <a:r>
              <a:rPr kumimoji="1" lang="en-US" altLang="zh-TW" sz="1200" b="1" i="0" u="none" strike="noStrike" kern="1200" cap="none" spc="0" normalizeH="0" baseline="0" noProof="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200" b="1"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38018298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128464" y="116634"/>
            <a:ext cx="9721080" cy="6696000"/>
          </a:xfrm>
          <a:prstGeom prst="rect">
            <a:avLst/>
          </a:prstGeom>
          <a:pattFill prst="wdUpDiag">
            <a:fgClr>
              <a:srgbClr val="FFCC99"/>
            </a:fgClr>
            <a:bgClr>
              <a:schemeClr val="bg1"/>
            </a:bgClr>
          </a:pattFill>
          <a:ln>
            <a:solidFill>
              <a:srgbClr val="FF3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a:ea typeface="ＭＳ Ｐゴシック" panose="020B0600070205080204" pitchFamily="50" charset="-128"/>
              <a:cs typeface="+mn-cs"/>
            </a:endParaRPr>
          </a:p>
        </p:txBody>
      </p:sp>
      <p:sp>
        <p:nvSpPr>
          <p:cNvPr id="5" name="対角する 2 つの角を切り取った四角形 4"/>
          <p:cNvSpPr/>
          <p:nvPr/>
        </p:nvSpPr>
        <p:spPr>
          <a:xfrm>
            <a:off x="49272" y="44624"/>
            <a:ext cx="3247544" cy="211233"/>
          </a:xfrm>
          <a:prstGeom prst="snip2DiagRect">
            <a:avLst>
              <a:gd name="adj1" fmla="val 0"/>
              <a:gd name="adj2" fmla="val 30952"/>
            </a:avLst>
          </a:prstGeom>
          <a:solidFill>
            <a:schemeClr val="bg1"/>
          </a:solidFill>
          <a:ln>
            <a:solidFill>
              <a:srgbClr val="FF3300"/>
            </a:solidFill>
          </a:ln>
        </p:spPr>
        <p:style>
          <a:lnRef idx="2">
            <a:schemeClr val="accent1">
              <a:shade val="50000"/>
            </a:schemeClr>
          </a:lnRef>
          <a:fillRef idx="1">
            <a:schemeClr val="accent1"/>
          </a:fillRef>
          <a:effectRef idx="0">
            <a:schemeClr val="accent1"/>
          </a:effectRef>
          <a:fontRef idx="minor">
            <a:schemeClr val="lt1"/>
          </a:fontRef>
        </p:style>
        <p:txBody>
          <a:bodyPr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rPr>
              <a:t>児童虐待発生時の迅速・的確な対応</a:t>
            </a:r>
          </a:p>
        </p:txBody>
      </p:sp>
      <p:sp>
        <p:nvSpPr>
          <p:cNvPr id="6" name="正方形/長方形 5"/>
          <p:cNvSpPr/>
          <p:nvPr/>
        </p:nvSpPr>
        <p:spPr>
          <a:xfrm>
            <a:off x="180000" y="490065"/>
            <a:ext cx="4752000" cy="648000"/>
          </a:xfrm>
          <a:prstGeom prst="rect">
            <a:avLst/>
          </a:prstGeom>
          <a:solidFill>
            <a:schemeClr val="bg1"/>
          </a:solidFill>
          <a:ln w="19050">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lIns="107741" tIns="144000" rIns="108000" bIns="26935" rtlCol="0" anchor="t" anchorCtr="0"/>
          <a:lstStyle/>
          <a:p>
            <a:pPr marL="0" marR="0" lvl="0" indent="0" algn="l" defTabSz="914400" rtl="0" eaLnBrk="1" fontAlgn="t" latinLnBrk="0" hangingPunct="1">
              <a:lnSpc>
                <a:spcPts val="13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HGｺﾞｼｯｸM" panose="020B0609000000000000" pitchFamily="49" charset="-128"/>
                <a:ea typeface="HGｺﾞｼｯｸM" panose="020B0609000000000000" pitchFamily="49" charset="-128"/>
                <a:cs typeface="+mn-cs"/>
              </a:rPr>
              <a:t>　児童相談所職員の専門性の更なる向上を図るため、国が主催するブロック単位の研修を開催する事業を拡充（子ども・子育て支援推進調査研究事業）</a:t>
            </a:r>
            <a:endParaRPr kumimoji="1" lang="en-US" altLang="ja-JP" sz="1200" b="0" i="0" u="none" strike="noStrike" kern="1200" cap="none" spc="0" normalizeH="0" baseline="0" noProof="0" dirty="0">
              <a:ln>
                <a:noFill/>
              </a:ln>
              <a:solidFill>
                <a:schemeClr val="tx1"/>
              </a:solidFill>
              <a:effectLst/>
              <a:uLnTx/>
              <a:uFillTx/>
              <a:latin typeface="HGｺﾞｼｯｸM" panose="020B0609000000000000" pitchFamily="49" charset="-128"/>
              <a:ea typeface="HGｺﾞｼｯｸM" panose="020B0609000000000000" pitchFamily="49" charset="-128"/>
              <a:cs typeface="+mn-cs"/>
            </a:endParaRPr>
          </a:p>
        </p:txBody>
      </p:sp>
      <p:sp>
        <p:nvSpPr>
          <p:cNvPr id="7" name="ホームベース 6"/>
          <p:cNvSpPr/>
          <p:nvPr/>
        </p:nvSpPr>
        <p:spPr>
          <a:xfrm>
            <a:off x="180000" y="368155"/>
            <a:ext cx="4752000" cy="219600"/>
          </a:xfrm>
          <a:prstGeom prst="homePlate">
            <a:avLst/>
          </a:prstGeom>
          <a:solidFill>
            <a:srgbClr val="FFCC99"/>
          </a:solidFill>
          <a:ln>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lIns="71987" tIns="35994" rIns="0" bIns="0" rtlCol="0" anchor="ctr"/>
          <a:lstStyle/>
          <a:p>
            <a:pPr marL="0" marR="0" lvl="0" indent="0" algn="l" defTabSz="975703"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国が実施</a:t>
            </a:r>
            <a:r>
              <a:rPr kumimoji="1" lang="ja-JP" altLang="en-US" sz="1200" b="1" i="0" u="none" strike="noStrike" kern="1200" cap="none" spc="0" normalizeH="0" baseline="0" noProof="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する研修</a:t>
            </a:r>
            <a:r>
              <a:rPr kumimoji="1" lang="en-US" altLang="zh-TW" sz="1200" b="1" i="0" u="none" strike="noStrike" kern="1200" cap="none" spc="0" normalizeH="0" baseline="0" noProof="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b="1" i="0" u="none" strike="noStrike" kern="1200" cap="none" spc="0" normalizeH="0" baseline="0" noProof="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拡充</a:t>
            </a:r>
            <a:r>
              <a:rPr kumimoji="1" lang="en-US" altLang="zh-TW" sz="1200" b="1" i="0" u="none" strike="noStrike" kern="1200" cap="none" spc="0" normalizeH="0" baseline="0" noProof="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200" b="1"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 name="正方形/長方形 7"/>
          <p:cNvSpPr/>
          <p:nvPr/>
        </p:nvSpPr>
        <p:spPr>
          <a:xfrm>
            <a:off x="180000" y="2001932"/>
            <a:ext cx="4752000" cy="504000"/>
          </a:xfrm>
          <a:prstGeom prst="rect">
            <a:avLst/>
          </a:prstGeom>
          <a:solidFill>
            <a:schemeClr val="bg1"/>
          </a:solidFill>
          <a:ln w="19050">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lIns="107741" tIns="126000" rIns="108000" bIns="26935" rtlCol="0" anchor="t" anchorCtr="0"/>
          <a:lstStyle/>
          <a:p>
            <a:pPr marL="0" marR="0" lvl="0" indent="0" algn="l" defTabSz="914400" rtl="0" eaLnBrk="1" fontAlgn="t"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HGｺﾞｼｯｸM" panose="020B0609000000000000" pitchFamily="49" charset="-128"/>
                <a:ea typeface="HGｺﾞｼｯｸM" panose="020B0609000000000000" pitchFamily="49" charset="-128"/>
                <a:cs typeface="+mn-cs"/>
              </a:rPr>
              <a:t>　常時弁護士による助言又は指導の下で適切かつ円滑に行うため、弁護士の配置等に係る費用の補助を拡充</a:t>
            </a:r>
            <a:endParaRPr kumimoji="1" lang="en-US" altLang="ja-JP" sz="1200" b="0" i="0" u="none" strike="noStrike" kern="1200" cap="none" spc="0" normalizeH="0" baseline="0" noProof="0" dirty="0">
              <a:ln>
                <a:noFill/>
              </a:ln>
              <a:solidFill>
                <a:schemeClr val="tx1"/>
              </a:solidFill>
              <a:effectLst/>
              <a:uLnTx/>
              <a:uFillTx/>
              <a:latin typeface="HGｺﾞｼｯｸM" panose="020B0609000000000000" pitchFamily="49" charset="-128"/>
              <a:ea typeface="HGｺﾞｼｯｸM" panose="020B0609000000000000" pitchFamily="49" charset="-128"/>
              <a:cs typeface="+mn-cs"/>
            </a:endParaRPr>
          </a:p>
        </p:txBody>
      </p:sp>
      <p:sp>
        <p:nvSpPr>
          <p:cNvPr id="9" name="ホームベース 8"/>
          <p:cNvSpPr/>
          <p:nvPr/>
        </p:nvSpPr>
        <p:spPr>
          <a:xfrm>
            <a:off x="180000" y="1880022"/>
            <a:ext cx="4752000" cy="198000"/>
          </a:xfrm>
          <a:prstGeom prst="homePlate">
            <a:avLst/>
          </a:prstGeom>
          <a:solidFill>
            <a:srgbClr val="FFCC99"/>
          </a:solidFill>
          <a:ln>
            <a:solidFill>
              <a:srgbClr val="FF6600">
                <a:alpha val="98000"/>
              </a:srgbClr>
            </a:solidFill>
          </a:ln>
        </p:spPr>
        <p:style>
          <a:lnRef idx="2">
            <a:schemeClr val="accent1">
              <a:shade val="50000"/>
            </a:schemeClr>
          </a:lnRef>
          <a:fillRef idx="1">
            <a:schemeClr val="accent1"/>
          </a:fillRef>
          <a:effectRef idx="0">
            <a:schemeClr val="accent1"/>
          </a:effectRef>
          <a:fontRef idx="minor">
            <a:schemeClr val="lt1"/>
          </a:fontRef>
        </p:style>
        <p:txBody>
          <a:bodyPr lIns="71987" tIns="35994" rIns="0" bIns="0" rtlCol="0" anchor="ctr"/>
          <a:lstStyle/>
          <a:p>
            <a:pPr marL="0" marR="0" lvl="0" indent="0" algn="l" defTabSz="975703" rtl="0" eaLnBrk="1" fontAlgn="auto" latinLnBrk="0" hangingPunct="1">
              <a:lnSpc>
                <a:spcPct val="100000"/>
              </a:lnSpc>
              <a:spcBef>
                <a:spcPts val="0"/>
              </a:spcBef>
              <a:spcAft>
                <a:spcPts val="0"/>
              </a:spcAft>
              <a:buClrTx/>
              <a:buSzTx/>
              <a:buFontTx/>
              <a:buNone/>
              <a:tabLst/>
              <a:defRPr/>
            </a:pPr>
            <a:r>
              <a:rPr kumimoji="1" lang="zh-TW" altLang="en-US" sz="1200" b="1"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法的対応機能</a:t>
            </a:r>
            <a:r>
              <a:rPr kumimoji="1" lang="zh-TW" altLang="en-US" sz="1200" b="1" i="0" u="none" strike="noStrike" kern="1200" cap="none" spc="0" normalizeH="0" baseline="0" noProof="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強化事業</a:t>
            </a:r>
            <a:r>
              <a:rPr kumimoji="1" lang="en-US" altLang="zh-TW" sz="1200" b="1" i="0" u="none" strike="noStrike" kern="1200" cap="none" spc="0" normalizeH="0" baseline="0" noProof="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zh-TW" altLang="en-US" sz="1200" b="1" i="0" u="none" strike="noStrike" kern="1200" cap="none" spc="0" normalizeH="0" baseline="0" noProof="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拡充</a:t>
            </a:r>
            <a:r>
              <a:rPr kumimoji="1" lang="en-US" altLang="zh-TW" sz="1200" b="1" i="0" u="none" strike="noStrike" kern="1200" cap="none" spc="0" normalizeH="0" baseline="0" noProof="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200" b="1"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 name="正方形/長方形 9"/>
          <p:cNvSpPr/>
          <p:nvPr/>
        </p:nvSpPr>
        <p:spPr>
          <a:xfrm>
            <a:off x="180000" y="2699848"/>
            <a:ext cx="4752000" cy="504000"/>
          </a:xfrm>
          <a:prstGeom prst="rect">
            <a:avLst/>
          </a:prstGeom>
          <a:solidFill>
            <a:schemeClr val="bg1"/>
          </a:solidFill>
          <a:ln w="19050">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lIns="107741" tIns="126000" rIns="108000" bIns="26935" rtlCol="0" anchor="t" anchorCtr="0"/>
          <a:lstStyle/>
          <a:p>
            <a:pPr marL="0" marR="0" lvl="0" indent="0" algn="l" defTabSz="914400" rtl="0" eaLnBrk="1" fontAlgn="t"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HGｺﾞｼｯｸM" panose="020B0609000000000000" pitchFamily="49" charset="-128"/>
                <a:ea typeface="HGｺﾞｼｯｸM" panose="020B0609000000000000" pitchFamily="49" charset="-128"/>
                <a:cs typeface="+mn-cs"/>
              </a:rPr>
              <a:t>　児童福祉司等の増員を図るとともに、弁護士や医師等の配置を促進するための採用活動に係る補助を拡充</a:t>
            </a:r>
            <a:endParaRPr kumimoji="1" lang="en-US" altLang="ja-JP" sz="1200" b="0" i="0" u="none" strike="noStrike" kern="1200" cap="none" spc="0" normalizeH="0" baseline="0" noProof="0" dirty="0">
              <a:ln>
                <a:noFill/>
              </a:ln>
              <a:solidFill>
                <a:schemeClr val="tx1"/>
              </a:solidFill>
              <a:effectLst/>
              <a:uLnTx/>
              <a:uFillTx/>
              <a:latin typeface="HGｺﾞｼｯｸM" panose="020B0609000000000000" pitchFamily="49" charset="-128"/>
              <a:ea typeface="HGｺﾞｼｯｸM" panose="020B0609000000000000" pitchFamily="49" charset="-128"/>
              <a:cs typeface="+mn-cs"/>
            </a:endParaRPr>
          </a:p>
        </p:txBody>
      </p:sp>
      <p:sp>
        <p:nvSpPr>
          <p:cNvPr id="11" name="ホームベース 10"/>
          <p:cNvSpPr/>
          <p:nvPr/>
        </p:nvSpPr>
        <p:spPr>
          <a:xfrm>
            <a:off x="180000" y="2577940"/>
            <a:ext cx="4752000" cy="198000"/>
          </a:xfrm>
          <a:prstGeom prst="homePlate">
            <a:avLst/>
          </a:prstGeom>
          <a:solidFill>
            <a:srgbClr val="FFCC99"/>
          </a:solidFill>
          <a:ln>
            <a:solidFill>
              <a:srgbClr val="FF6600">
                <a:alpha val="98000"/>
              </a:srgbClr>
            </a:solidFill>
          </a:ln>
        </p:spPr>
        <p:style>
          <a:lnRef idx="2">
            <a:schemeClr val="accent1">
              <a:shade val="50000"/>
            </a:schemeClr>
          </a:lnRef>
          <a:fillRef idx="1">
            <a:schemeClr val="accent1"/>
          </a:fillRef>
          <a:effectRef idx="0">
            <a:schemeClr val="accent1"/>
          </a:effectRef>
          <a:fontRef idx="minor">
            <a:schemeClr val="lt1"/>
          </a:fontRef>
        </p:style>
        <p:txBody>
          <a:bodyPr lIns="71987" tIns="35994" rIns="0" bIns="0" rtlCol="0" anchor="ctr"/>
          <a:lstStyle/>
          <a:p>
            <a:pPr marL="0" marR="0" lvl="0" indent="0" algn="l" defTabSz="975703" rtl="0" eaLnBrk="1" fontAlgn="auto" latinLnBrk="0" hangingPunct="1">
              <a:lnSpc>
                <a:spcPct val="100000"/>
              </a:lnSpc>
              <a:spcBef>
                <a:spcPts val="0"/>
              </a:spcBef>
              <a:spcAft>
                <a:spcPts val="0"/>
              </a:spcAft>
              <a:buClrTx/>
              <a:buSzTx/>
              <a:buFontTx/>
              <a:buNone/>
              <a:tabLst/>
              <a:defRPr/>
            </a:pPr>
            <a:r>
              <a:rPr kumimoji="1" lang="zh-TW" altLang="en-US" sz="1200" b="1"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児童福祉司等専門職採用活動</a:t>
            </a:r>
            <a:r>
              <a:rPr kumimoji="1" lang="zh-TW" altLang="en-US" sz="1200" b="1" i="0" u="none" strike="noStrike" kern="1200" cap="none" spc="0" normalizeH="0" baseline="0" noProof="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支援事業</a:t>
            </a:r>
            <a:r>
              <a:rPr kumimoji="1" lang="en-US" altLang="zh-TW" sz="1200" b="1" i="0" u="none" strike="noStrike" kern="1200" cap="none" spc="0" normalizeH="0" baseline="0" noProof="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zh-TW" altLang="en-US" sz="1200" b="1" i="0" u="none" strike="noStrike" kern="1200" cap="none" spc="0" normalizeH="0" baseline="0" noProof="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拡充</a:t>
            </a:r>
            <a:r>
              <a:rPr kumimoji="1" lang="en-US" altLang="zh-TW" sz="1200" b="1" i="0" u="none" strike="noStrike" kern="1200" cap="none" spc="0" normalizeH="0" baseline="0" noProof="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200" b="1"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 name="正方形/長方形 11"/>
          <p:cNvSpPr/>
          <p:nvPr/>
        </p:nvSpPr>
        <p:spPr>
          <a:xfrm>
            <a:off x="180000" y="3412425"/>
            <a:ext cx="4752000" cy="648000"/>
          </a:xfrm>
          <a:prstGeom prst="rect">
            <a:avLst/>
          </a:prstGeom>
          <a:solidFill>
            <a:schemeClr val="bg1"/>
          </a:solidFill>
          <a:ln w="19050">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lIns="107741" tIns="126000" rIns="108000" bIns="26935" rtlCol="0" anchor="t" anchorCtr="0"/>
          <a:lstStyle/>
          <a:p>
            <a:pPr marL="0" marR="0" lvl="0" indent="0" algn="l" defTabSz="914400" rtl="0" eaLnBrk="1" fontAlgn="t" latinLnBrk="0" hangingPunct="1">
              <a:lnSpc>
                <a:spcPts val="13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HGｺﾞｼｯｸM" panose="020B0609000000000000" pitchFamily="49" charset="-128"/>
                <a:ea typeface="HGｺﾞｼｯｸM" panose="020B0609000000000000" pitchFamily="49" charset="-128"/>
                <a:cs typeface="+mn-cs"/>
              </a:rPr>
              <a:t>　小児科医、精神科医、法医学者など、事案に即した専門性を有する医療関係者との連携体制の強化を図るため、自治体が行う医療機関従事者向けの研修に係る補助を拡充</a:t>
            </a:r>
            <a:endParaRPr kumimoji="1" lang="en-US" altLang="ja-JP" sz="1200" b="0" i="0" u="none" strike="noStrike" kern="1200" cap="none" spc="0" normalizeH="0" baseline="0" noProof="0" dirty="0">
              <a:ln>
                <a:noFill/>
              </a:ln>
              <a:solidFill>
                <a:schemeClr val="tx1"/>
              </a:solidFill>
              <a:effectLst/>
              <a:uLnTx/>
              <a:uFillTx/>
              <a:latin typeface="HGｺﾞｼｯｸM" panose="020B0609000000000000" pitchFamily="49" charset="-128"/>
              <a:ea typeface="HGｺﾞｼｯｸM" panose="020B0609000000000000" pitchFamily="49" charset="-128"/>
              <a:cs typeface="+mn-cs"/>
            </a:endParaRPr>
          </a:p>
        </p:txBody>
      </p:sp>
      <p:sp>
        <p:nvSpPr>
          <p:cNvPr id="13" name="ホームベース 12"/>
          <p:cNvSpPr/>
          <p:nvPr/>
        </p:nvSpPr>
        <p:spPr>
          <a:xfrm>
            <a:off x="180000" y="3290515"/>
            <a:ext cx="4752000" cy="198000"/>
          </a:xfrm>
          <a:prstGeom prst="homePlate">
            <a:avLst/>
          </a:prstGeom>
          <a:solidFill>
            <a:srgbClr val="FFCC99"/>
          </a:solidFill>
          <a:ln>
            <a:solidFill>
              <a:srgbClr val="FF6600">
                <a:alpha val="98000"/>
              </a:srgbClr>
            </a:solidFill>
          </a:ln>
        </p:spPr>
        <p:style>
          <a:lnRef idx="2">
            <a:schemeClr val="accent1">
              <a:shade val="50000"/>
            </a:schemeClr>
          </a:lnRef>
          <a:fillRef idx="1">
            <a:schemeClr val="accent1"/>
          </a:fillRef>
          <a:effectRef idx="0">
            <a:schemeClr val="accent1"/>
          </a:effectRef>
          <a:fontRef idx="minor">
            <a:schemeClr val="lt1"/>
          </a:fontRef>
        </p:style>
        <p:txBody>
          <a:bodyPr lIns="71987" tIns="35994" rIns="0" bIns="0" rtlCol="0" anchor="ctr"/>
          <a:lstStyle/>
          <a:p>
            <a:pPr marL="0" marR="0" lvl="0" indent="0" algn="l" defTabSz="975703" rtl="0" eaLnBrk="1" fontAlgn="auto" latinLnBrk="0" hangingPunct="1">
              <a:lnSpc>
                <a:spcPct val="100000"/>
              </a:lnSpc>
              <a:spcBef>
                <a:spcPts val="0"/>
              </a:spcBef>
              <a:spcAft>
                <a:spcPts val="0"/>
              </a:spcAft>
              <a:buClrTx/>
              <a:buSzTx/>
              <a:buFontTx/>
              <a:buNone/>
              <a:tabLst/>
              <a:defRPr/>
            </a:pPr>
            <a:r>
              <a:rPr kumimoji="1" lang="zh-TW" altLang="en-US" sz="1200" b="1"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児童虐待防止対策研修事業（医療機関従事者</a:t>
            </a:r>
            <a:r>
              <a:rPr kumimoji="1" lang="zh-TW" altLang="en-US" sz="1200" b="1" i="0" u="none" strike="noStrike" kern="1200" cap="none" spc="0" normalizeH="0" baseline="0" noProof="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研修）</a:t>
            </a:r>
            <a:r>
              <a:rPr kumimoji="1" lang="en-US" altLang="zh-TW" sz="1200" b="1" i="0" u="none" strike="noStrike" kern="1200" cap="none" spc="0" normalizeH="0" baseline="0" noProof="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zh-TW" altLang="en-US" sz="1200" b="1" i="0" u="none" strike="noStrike" kern="1200" cap="none" spc="0" normalizeH="0" baseline="0" noProof="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拡充</a:t>
            </a:r>
            <a:r>
              <a:rPr kumimoji="1" lang="en-US" altLang="zh-TW" sz="1200" b="1" i="0" u="none" strike="noStrike" kern="1200" cap="none" spc="0" normalizeH="0" baseline="0" noProof="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200" b="1"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 name="正方形/長方形 13"/>
          <p:cNvSpPr/>
          <p:nvPr/>
        </p:nvSpPr>
        <p:spPr>
          <a:xfrm>
            <a:off x="180000" y="4265650"/>
            <a:ext cx="4752000" cy="792000"/>
          </a:xfrm>
          <a:prstGeom prst="rect">
            <a:avLst/>
          </a:prstGeom>
          <a:solidFill>
            <a:schemeClr val="bg1"/>
          </a:solidFill>
          <a:ln w="19050">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lIns="107741" tIns="126000" rIns="108000" bIns="26935" rtlCol="0" anchor="t" anchorCtr="0"/>
          <a:lstStyle/>
          <a:p>
            <a:pPr marL="0" marR="0" lvl="0" indent="0" algn="l" defTabSz="914400" rtl="0" eaLnBrk="1" fontAlgn="t" latinLnBrk="0" hangingPunct="1">
              <a:lnSpc>
                <a:spcPts val="13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HGｺﾞｼｯｸM" panose="020B0609000000000000" pitchFamily="49" charset="-128"/>
                <a:ea typeface="HGｺﾞｼｯｸM" panose="020B0609000000000000" pitchFamily="49" charset="-128"/>
                <a:cs typeface="+mn-cs"/>
              </a:rPr>
              <a:t>　児童相談所では対応しきれない医学的判断・治療が必要となるケースに迅速かつ適切に対応するため、地域の医療機関と連携しながら対応するだけでなく、児童相談所等において医師を配置することが可能となるよう補助を拡充</a:t>
            </a:r>
            <a:endParaRPr kumimoji="1" lang="en-US" altLang="ja-JP" sz="1200" b="0" i="0" u="none" strike="noStrike" kern="1200" cap="none" spc="0" normalizeH="0" baseline="0" noProof="0" dirty="0">
              <a:ln>
                <a:noFill/>
              </a:ln>
              <a:solidFill>
                <a:schemeClr val="tx1"/>
              </a:solidFill>
              <a:effectLst/>
              <a:uLnTx/>
              <a:uFillTx/>
              <a:latin typeface="HGｺﾞｼｯｸM" panose="020B0609000000000000" pitchFamily="49" charset="-128"/>
              <a:ea typeface="HGｺﾞｼｯｸM" panose="020B0609000000000000" pitchFamily="49" charset="-128"/>
              <a:cs typeface="+mn-cs"/>
            </a:endParaRPr>
          </a:p>
        </p:txBody>
      </p:sp>
      <p:sp>
        <p:nvSpPr>
          <p:cNvPr id="15" name="ホームベース 14"/>
          <p:cNvSpPr/>
          <p:nvPr/>
        </p:nvSpPr>
        <p:spPr>
          <a:xfrm>
            <a:off x="180000" y="4127125"/>
            <a:ext cx="4752000" cy="198000"/>
          </a:xfrm>
          <a:prstGeom prst="homePlate">
            <a:avLst/>
          </a:prstGeom>
          <a:solidFill>
            <a:srgbClr val="FFCC99"/>
          </a:solidFill>
          <a:ln>
            <a:solidFill>
              <a:srgbClr val="FF6600">
                <a:alpha val="98000"/>
              </a:srgbClr>
            </a:solidFill>
          </a:ln>
        </p:spPr>
        <p:style>
          <a:lnRef idx="2">
            <a:schemeClr val="accent1">
              <a:shade val="50000"/>
            </a:schemeClr>
          </a:lnRef>
          <a:fillRef idx="1">
            <a:schemeClr val="accent1"/>
          </a:fillRef>
          <a:effectRef idx="0">
            <a:schemeClr val="accent1"/>
          </a:effectRef>
          <a:fontRef idx="minor">
            <a:schemeClr val="lt1"/>
          </a:fontRef>
        </p:style>
        <p:txBody>
          <a:bodyPr lIns="71987" tIns="35994" rIns="0" bIns="0" rtlCol="0" anchor="ctr"/>
          <a:lstStyle/>
          <a:p>
            <a:pPr marL="0" marR="0" lvl="0" indent="0" algn="l" defTabSz="975703" rtl="0" eaLnBrk="1" fontAlgn="auto" latinLnBrk="0" hangingPunct="1">
              <a:lnSpc>
                <a:spcPct val="100000"/>
              </a:lnSpc>
              <a:spcBef>
                <a:spcPts val="0"/>
              </a:spcBef>
              <a:spcAft>
                <a:spcPts val="0"/>
              </a:spcAft>
              <a:buClrTx/>
              <a:buSzTx/>
              <a:buFontTx/>
              <a:buNone/>
              <a:tabLst/>
              <a:defRPr/>
            </a:pPr>
            <a:r>
              <a:rPr kumimoji="1" lang="zh-TW" altLang="en-US" sz="1200" b="1"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医療的機能</a:t>
            </a:r>
            <a:r>
              <a:rPr kumimoji="1" lang="zh-TW" altLang="en-US" sz="1200" b="1" i="0" u="none" strike="noStrike" kern="1200" cap="none" spc="0" normalizeH="0" baseline="0" noProof="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強化事業</a:t>
            </a:r>
            <a:r>
              <a:rPr kumimoji="1" lang="en-US" altLang="zh-TW" sz="1200" b="1" i="0" u="none" strike="noStrike" kern="1200" cap="none" spc="0" normalizeH="0" baseline="0" noProof="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zh-TW" altLang="en-US" sz="1200" b="1" i="0" u="none" strike="noStrike" kern="1200" cap="none" spc="0" normalizeH="0" baseline="0" noProof="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拡充</a:t>
            </a:r>
            <a:r>
              <a:rPr kumimoji="1" lang="en-US" altLang="zh-TW" sz="1200" b="1" i="0" u="none" strike="noStrike" kern="1200" cap="none" spc="0" normalizeH="0" baseline="0" noProof="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200" b="1"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6" name="正方形/長方形 15"/>
          <p:cNvSpPr/>
          <p:nvPr/>
        </p:nvSpPr>
        <p:spPr>
          <a:xfrm>
            <a:off x="180000" y="6088730"/>
            <a:ext cx="4752000" cy="666000"/>
          </a:xfrm>
          <a:prstGeom prst="rect">
            <a:avLst/>
          </a:prstGeom>
          <a:solidFill>
            <a:schemeClr val="bg1"/>
          </a:solidFill>
          <a:ln w="19050">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lIns="107741" tIns="126000" rIns="108000" bIns="26935" rtlCol="0" anchor="t" anchorCtr="0"/>
          <a:lstStyle/>
          <a:p>
            <a:pPr lvl="0" fontAlgn="t">
              <a:defRPr/>
            </a:pPr>
            <a:r>
              <a:rPr kumimoji="1" lang="ja-JP" altLang="en-US" sz="1200" i="0" u="none" strike="noStrike" kern="1200" cap="none" spc="0" normalizeH="0" baseline="0" noProof="0" dirty="0">
                <a:ln>
                  <a:noFill/>
                </a:ln>
                <a:solidFill>
                  <a:schemeClr val="tx1"/>
                </a:solidFill>
                <a:effectLst/>
                <a:uLnTx/>
                <a:uFillTx/>
                <a:latin typeface="HGｺﾞｼｯｸM" panose="020B0609000000000000" pitchFamily="49" charset="-128"/>
                <a:ea typeface="HGｺﾞｼｯｸM" panose="020B0609000000000000" pitchFamily="49" charset="-128"/>
              </a:rPr>
              <a:t>　</a:t>
            </a:r>
            <a:r>
              <a:rPr lang="ja-JP" altLang="en-US" sz="1200" dirty="0">
                <a:solidFill>
                  <a:schemeClr val="tx1"/>
                </a:solidFill>
                <a:latin typeface="HGｺﾞｼｯｸM" panose="020B0609000000000000" pitchFamily="49" charset="-128"/>
                <a:ea typeface="HGｺﾞｼｯｸM" panose="020B0609000000000000" pitchFamily="49" charset="-128"/>
              </a:rPr>
              <a:t>精神的・肉体的負担が大きい業務の性質や専門性を有する人材の確保が求められている児童福祉司等について、処遇改善を図る。（地方財政措置を拡充）</a:t>
            </a:r>
          </a:p>
          <a:p>
            <a:pPr lvl="0" fontAlgn="t">
              <a:defRPr/>
            </a:pPr>
            <a:endParaRPr kumimoji="1" lang="en-US" altLang="ja-JP" sz="1200" i="0" u="none" strike="noStrike" kern="1200" cap="none" spc="0" normalizeH="0" baseline="0" noProof="0" dirty="0">
              <a:ln>
                <a:noFill/>
              </a:ln>
              <a:solidFill>
                <a:schemeClr val="tx1"/>
              </a:solidFill>
              <a:effectLst/>
              <a:uLnTx/>
              <a:uFillTx/>
              <a:latin typeface="HGｺﾞｼｯｸM" panose="020B0609000000000000" pitchFamily="49" charset="-128"/>
              <a:ea typeface="HGｺﾞｼｯｸM" panose="020B0609000000000000" pitchFamily="49" charset="-128"/>
            </a:endParaRPr>
          </a:p>
        </p:txBody>
      </p:sp>
      <p:sp>
        <p:nvSpPr>
          <p:cNvPr id="17" name="ホームベース 16"/>
          <p:cNvSpPr/>
          <p:nvPr/>
        </p:nvSpPr>
        <p:spPr>
          <a:xfrm>
            <a:off x="180000" y="5966823"/>
            <a:ext cx="4752000" cy="198000"/>
          </a:xfrm>
          <a:prstGeom prst="homePlate">
            <a:avLst/>
          </a:prstGeom>
          <a:solidFill>
            <a:srgbClr val="FFCC99"/>
          </a:solidFill>
          <a:ln>
            <a:solidFill>
              <a:srgbClr val="FF6600">
                <a:alpha val="98000"/>
              </a:srgbClr>
            </a:solidFill>
          </a:ln>
        </p:spPr>
        <p:style>
          <a:lnRef idx="2">
            <a:schemeClr val="accent1">
              <a:shade val="50000"/>
            </a:schemeClr>
          </a:lnRef>
          <a:fillRef idx="1">
            <a:schemeClr val="accent1"/>
          </a:fillRef>
          <a:effectRef idx="0">
            <a:schemeClr val="accent1"/>
          </a:effectRef>
          <a:fontRef idx="minor">
            <a:schemeClr val="lt1"/>
          </a:fontRef>
        </p:style>
        <p:txBody>
          <a:bodyPr lIns="71987" tIns="35994" rIns="0" bIns="0" rtlCol="0" anchor="ctr"/>
          <a:lstStyle/>
          <a:p>
            <a:pPr marL="0" marR="0" lvl="0" indent="0" algn="l" defTabSz="975703" rtl="0" eaLnBrk="1" fontAlgn="auto" latinLnBrk="0" hangingPunct="1">
              <a:lnSpc>
                <a:spcPct val="100000"/>
              </a:lnSpc>
              <a:spcBef>
                <a:spcPts val="0"/>
              </a:spcBef>
              <a:spcAft>
                <a:spcPts val="0"/>
              </a:spcAft>
              <a:buClrTx/>
              <a:buSzTx/>
              <a:buFontTx/>
              <a:buNone/>
              <a:tabLst/>
              <a:defRPr/>
            </a:pPr>
            <a:r>
              <a:rPr kumimoji="1" lang="ja-JP" altLang="en-US" sz="1200" b="1" i="0" u="none" strike="noStrike" kern="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児童相談所児童福祉司等に係る処遇改善</a:t>
            </a:r>
          </a:p>
        </p:txBody>
      </p:sp>
      <p:sp>
        <p:nvSpPr>
          <p:cNvPr id="20" name="正方形/長方形 19"/>
          <p:cNvSpPr/>
          <p:nvPr/>
        </p:nvSpPr>
        <p:spPr>
          <a:xfrm>
            <a:off x="5004000" y="277831"/>
            <a:ext cx="4752000" cy="468000"/>
          </a:xfrm>
          <a:prstGeom prst="rect">
            <a:avLst/>
          </a:prstGeom>
          <a:solidFill>
            <a:schemeClr val="bg1"/>
          </a:solidFill>
          <a:ln w="19050">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lIns="107741" tIns="126000" rIns="108000" bIns="26935" rtlCol="0" anchor="t" anchorCtr="0"/>
          <a:lstStyle/>
          <a:p>
            <a:pPr marL="0" marR="0" lvl="0" indent="0" algn="l" defTabSz="914400" rtl="0" eaLnBrk="1" fontAlgn="t"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HGｺﾞｼｯｸM" panose="020B0609000000000000" pitchFamily="49" charset="-128"/>
                <a:ea typeface="HGｺﾞｼｯｸM" panose="020B0609000000000000" pitchFamily="49" charset="-128"/>
                <a:cs typeface="+mn-cs"/>
              </a:rPr>
              <a:t>　児童相談所の業務の一部を民間に業務委託する場合の検討・準備にかかる費用等を補助</a:t>
            </a:r>
            <a:endParaRPr kumimoji="1" lang="en-US" altLang="ja-JP" sz="1200" b="0" i="0" u="none" strike="noStrike" kern="1200" cap="none" spc="0" normalizeH="0" baseline="0" noProof="0" dirty="0">
              <a:ln>
                <a:noFill/>
              </a:ln>
              <a:solidFill>
                <a:schemeClr val="tx1"/>
              </a:solidFill>
              <a:effectLst/>
              <a:uLnTx/>
              <a:uFillTx/>
              <a:latin typeface="HGｺﾞｼｯｸM" panose="020B0609000000000000" pitchFamily="49" charset="-128"/>
              <a:ea typeface="HGｺﾞｼｯｸM" panose="020B0609000000000000" pitchFamily="49" charset="-128"/>
              <a:cs typeface="+mn-cs"/>
            </a:endParaRPr>
          </a:p>
        </p:txBody>
      </p:sp>
      <p:sp>
        <p:nvSpPr>
          <p:cNvPr id="21" name="ホームベース 20"/>
          <p:cNvSpPr/>
          <p:nvPr/>
        </p:nvSpPr>
        <p:spPr>
          <a:xfrm>
            <a:off x="5004000" y="155921"/>
            <a:ext cx="4752000" cy="198000"/>
          </a:xfrm>
          <a:prstGeom prst="homePlate">
            <a:avLst/>
          </a:prstGeom>
          <a:solidFill>
            <a:srgbClr val="FFCC99"/>
          </a:solidFill>
          <a:ln>
            <a:solidFill>
              <a:srgbClr val="FF6600">
                <a:alpha val="98000"/>
              </a:srgbClr>
            </a:solidFill>
          </a:ln>
        </p:spPr>
        <p:style>
          <a:lnRef idx="2">
            <a:schemeClr val="accent1">
              <a:shade val="50000"/>
            </a:schemeClr>
          </a:lnRef>
          <a:fillRef idx="1">
            <a:schemeClr val="accent1"/>
          </a:fillRef>
          <a:effectRef idx="0">
            <a:schemeClr val="accent1"/>
          </a:effectRef>
          <a:fontRef idx="minor">
            <a:schemeClr val="lt1"/>
          </a:fontRef>
        </p:style>
        <p:txBody>
          <a:bodyPr lIns="71987" tIns="35994" rIns="0" bIns="0" rtlCol="0" anchor="ctr"/>
          <a:lstStyle/>
          <a:p>
            <a:pPr marL="0" marR="0" lvl="0" indent="0" algn="l" defTabSz="975703"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官・民連携強化事業</a:t>
            </a:r>
          </a:p>
        </p:txBody>
      </p:sp>
      <p:sp>
        <p:nvSpPr>
          <p:cNvPr id="22" name="正方形/長方形 21"/>
          <p:cNvSpPr/>
          <p:nvPr/>
        </p:nvSpPr>
        <p:spPr>
          <a:xfrm>
            <a:off x="5004000" y="910554"/>
            <a:ext cx="4752000" cy="1043577"/>
          </a:xfrm>
          <a:prstGeom prst="rect">
            <a:avLst/>
          </a:prstGeom>
          <a:solidFill>
            <a:schemeClr val="bg1"/>
          </a:solidFill>
          <a:ln w="19050">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lIns="107741" tIns="126000" rIns="108000" bIns="26935" rtlCol="0" anchor="t" anchorCtr="0"/>
          <a:lstStyle/>
          <a:p>
            <a:pPr marL="0" marR="0" lvl="0" indent="0" algn="l" defTabSz="914400" rtl="0" eaLnBrk="1" fontAlgn="t" latinLnBrk="0" hangingPunct="1">
              <a:lnSpc>
                <a:spcPts val="12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HGｺﾞｼｯｸM" panose="020B0609000000000000" pitchFamily="49" charset="-128"/>
                <a:ea typeface="HGｺﾞｼｯｸM" panose="020B0609000000000000" pitchFamily="49" charset="-128"/>
                <a:cs typeface="+mn-cs"/>
              </a:rPr>
              <a:t>　中核市及び特別区等における児童相談所の設置準備に伴い、①増加する業務に対応するための補助職員の配置に係る補助、②児童相談所の業務を学ぶ間の代替職員の配置に要する費用についての補助を拡充、③児童相談所の設置を目指す中核市等へ職員を派遣する都道府県等に対する代替職員に要する費用の補助を行う。</a:t>
            </a:r>
            <a:endParaRPr kumimoji="1" lang="en-US" altLang="ja-JP" sz="1200" b="0" i="0" u="none" strike="noStrike" kern="1200" cap="none" spc="0" normalizeH="0" baseline="0" noProof="0" dirty="0">
              <a:ln>
                <a:noFill/>
              </a:ln>
              <a:solidFill>
                <a:schemeClr val="tx1"/>
              </a:solidFill>
              <a:effectLst/>
              <a:uLnTx/>
              <a:uFillTx/>
              <a:latin typeface="HGｺﾞｼｯｸM" panose="020B0609000000000000" pitchFamily="49" charset="-128"/>
              <a:ea typeface="HGｺﾞｼｯｸM" panose="020B0609000000000000" pitchFamily="49" charset="-128"/>
              <a:cs typeface="+mn-cs"/>
            </a:endParaRPr>
          </a:p>
        </p:txBody>
      </p:sp>
      <p:sp>
        <p:nvSpPr>
          <p:cNvPr id="23" name="ホームベース 22"/>
          <p:cNvSpPr/>
          <p:nvPr/>
        </p:nvSpPr>
        <p:spPr>
          <a:xfrm>
            <a:off x="5004000" y="788645"/>
            <a:ext cx="4752000" cy="198000"/>
          </a:xfrm>
          <a:prstGeom prst="homePlate">
            <a:avLst/>
          </a:prstGeom>
          <a:solidFill>
            <a:srgbClr val="FFCC99"/>
          </a:solidFill>
          <a:ln>
            <a:solidFill>
              <a:srgbClr val="FF6600">
                <a:alpha val="98000"/>
              </a:srgbClr>
            </a:solidFill>
          </a:ln>
        </p:spPr>
        <p:style>
          <a:lnRef idx="2">
            <a:schemeClr val="accent1">
              <a:shade val="50000"/>
            </a:schemeClr>
          </a:lnRef>
          <a:fillRef idx="1">
            <a:schemeClr val="accent1"/>
          </a:fillRef>
          <a:effectRef idx="0">
            <a:schemeClr val="accent1"/>
          </a:effectRef>
          <a:fontRef idx="minor">
            <a:schemeClr val="lt1"/>
          </a:fontRef>
        </p:style>
        <p:txBody>
          <a:bodyPr lIns="71987" tIns="35994" rIns="0" bIns="0" rtlCol="0" anchor="ctr"/>
          <a:lstStyle/>
          <a:p>
            <a:pPr marL="0" marR="0" lvl="0" indent="0" algn="l" defTabSz="975703" rtl="0" eaLnBrk="1" fontAlgn="auto" latinLnBrk="0" hangingPunct="1">
              <a:lnSpc>
                <a:spcPct val="100000"/>
              </a:lnSpc>
              <a:spcBef>
                <a:spcPts val="0"/>
              </a:spcBef>
              <a:spcAft>
                <a:spcPts val="0"/>
              </a:spcAft>
              <a:buClrTx/>
              <a:buSzTx/>
              <a:buFontTx/>
              <a:buNone/>
              <a:tabLst/>
              <a:defRPr/>
            </a:pPr>
            <a:r>
              <a:rPr kumimoji="1" lang="zh-TW" altLang="en-US" sz="1200" b="1"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児童相談所設置</a:t>
            </a:r>
            <a:r>
              <a:rPr kumimoji="1" lang="zh-TW" altLang="en-US" sz="1200" b="1" i="0" u="none" strike="noStrike" kern="1200" cap="none" spc="0" normalizeH="0" baseline="0" noProof="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促進事業</a:t>
            </a:r>
            <a:r>
              <a:rPr kumimoji="1" lang="en-US" altLang="zh-TW" sz="1200" b="1" i="0" u="none" strike="noStrike" kern="1200" cap="none" spc="0" normalizeH="0" baseline="0" noProof="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zh-TW" altLang="en-US" sz="1200" b="1" i="0" u="none" strike="noStrike" kern="1200" cap="none" spc="0" normalizeH="0" baseline="0" noProof="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拡充</a:t>
            </a:r>
            <a:r>
              <a:rPr kumimoji="1" lang="en-US" altLang="zh-TW" sz="1200" b="1" i="0" u="none" strike="noStrike" kern="1200" cap="none" spc="0" normalizeH="0" baseline="0" noProof="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200" b="1"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4" name="正方形/長方形 23"/>
          <p:cNvSpPr/>
          <p:nvPr/>
        </p:nvSpPr>
        <p:spPr>
          <a:xfrm>
            <a:off x="5004000" y="2115328"/>
            <a:ext cx="4752000" cy="288000"/>
          </a:xfrm>
          <a:prstGeom prst="rect">
            <a:avLst/>
          </a:prstGeom>
          <a:solidFill>
            <a:schemeClr val="bg1"/>
          </a:solidFill>
          <a:ln w="19050">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lIns="107741" tIns="126000" rIns="108000" bIns="26935" rtlCol="0" anchor="t" anchorCtr="0"/>
          <a:lstStyle/>
          <a:p>
            <a:pPr marL="0" marR="0" lvl="0" indent="0" algn="l" defTabSz="914400" rtl="0" eaLnBrk="1" fontAlgn="t"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HGｺﾞｼｯｸM" panose="020B0609000000000000" pitchFamily="49" charset="-128"/>
                <a:ea typeface="HGｺﾞｼｯｸM" panose="020B0609000000000000" pitchFamily="49" charset="-128"/>
                <a:cs typeface="+mn-cs"/>
              </a:rPr>
              <a:t>　一時保護所の施設整備に係る費用の補助を抜本的に強化</a:t>
            </a:r>
            <a:endParaRPr kumimoji="1" lang="en-US" altLang="ja-JP" sz="1200" b="0" i="0" u="none" strike="noStrike" kern="1200" cap="none" spc="0" normalizeH="0" baseline="0" noProof="0" dirty="0">
              <a:ln>
                <a:noFill/>
              </a:ln>
              <a:solidFill>
                <a:schemeClr val="tx1"/>
              </a:solidFill>
              <a:effectLst/>
              <a:uLnTx/>
              <a:uFillTx/>
              <a:latin typeface="HGｺﾞｼｯｸM" panose="020B0609000000000000" pitchFamily="49" charset="-128"/>
              <a:ea typeface="HGｺﾞｼｯｸM" panose="020B0609000000000000" pitchFamily="49" charset="-128"/>
              <a:cs typeface="+mn-cs"/>
            </a:endParaRPr>
          </a:p>
        </p:txBody>
      </p:sp>
      <p:sp>
        <p:nvSpPr>
          <p:cNvPr id="25" name="ホームベース 24"/>
          <p:cNvSpPr/>
          <p:nvPr/>
        </p:nvSpPr>
        <p:spPr>
          <a:xfrm>
            <a:off x="5004000" y="1993418"/>
            <a:ext cx="4752000" cy="198000"/>
          </a:xfrm>
          <a:prstGeom prst="homePlate">
            <a:avLst/>
          </a:prstGeom>
          <a:solidFill>
            <a:srgbClr val="FFCC99"/>
          </a:solidFill>
          <a:ln>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lIns="71987" tIns="35994" rIns="0" bIns="0" rtlCol="0" anchor="ctr"/>
          <a:lstStyle/>
          <a:p>
            <a:pPr marL="0" marR="0" lvl="0" indent="0" algn="l" defTabSz="975703"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次世代育成支援対策施設整備</a:t>
            </a:r>
            <a:r>
              <a:rPr kumimoji="1" lang="ja-JP" altLang="en-US" sz="1200" b="1" i="0" u="none" strike="noStrike" kern="1200" cap="none" spc="0" normalizeH="0" baseline="0" noProof="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交付金</a:t>
            </a:r>
            <a:r>
              <a:rPr kumimoji="1" lang="en-US" altLang="zh-TW" sz="1200" b="1" i="0" u="none" strike="noStrike" kern="1200" cap="none" spc="0" normalizeH="0" baseline="0" noProof="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zh-TW" altLang="en-US" sz="1200" b="1" i="0" u="none" strike="noStrike" kern="1200" cap="none" spc="0" normalizeH="0" baseline="0" noProof="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拡充</a:t>
            </a:r>
            <a:r>
              <a:rPr kumimoji="1" lang="en-US" altLang="zh-TW" sz="1200" b="1" i="0" u="none" strike="noStrike" kern="1200" cap="none" spc="0" normalizeH="0" baseline="0" noProof="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200" b="1"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6" name="正方形/長方形 25"/>
          <p:cNvSpPr/>
          <p:nvPr/>
        </p:nvSpPr>
        <p:spPr>
          <a:xfrm>
            <a:off x="5004000" y="3460919"/>
            <a:ext cx="4752000" cy="756000"/>
          </a:xfrm>
          <a:prstGeom prst="rect">
            <a:avLst/>
          </a:prstGeom>
          <a:solidFill>
            <a:schemeClr val="bg1"/>
          </a:solidFill>
          <a:ln w="19050">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lIns="107741" tIns="126000" rIns="108000" bIns="26935" rtlCol="0" anchor="t" anchorCtr="0"/>
          <a:lstStyle/>
          <a:p>
            <a:pPr marL="0" marR="0" lvl="0" indent="0" algn="l" defTabSz="914400" rtl="0" eaLnBrk="1" fontAlgn="t" latinLnBrk="0" hangingPunct="1">
              <a:lnSpc>
                <a:spcPts val="12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HGｺﾞｼｯｸM" panose="020B0609000000000000" pitchFamily="49" charset="-128"/>
                <a:ea typeface="HGｺﾞｼｯｸM" panose="020B0609000000000000" pitchFamily="49" charset="-128"/>
                <a:cs typeface="+mn-cs"/>
              </a:rPr>
              <a:t>　一人ひとりの子どもの状況に応じた適切な支援を確保するとともに、一時保護中の子どもの通園・通学を促進するため、賃貸物件を活用して一時保護専用施設を設置する際の改修に要する費用の補助の拡充及び改修中の賃借料に係る補助を新規計上</a:t>
            </a:r>
            <a:endParaRPr kumimoji="1" lang="en-US" altLang="ja-JP" sz="1200" b="0" i="0" u="none" strike="noStrike" kern="1200" cap="none" spc="0" normalizeH="0" baseline="0" noProof="0" dirty="0">
              <a:ln>
                <a:noFill/>
              </a:ln>
              <a:solidFill>
                <a:schemeClr val="tx1"/>
              </a:solidFill>
              <a:effectLst/>
              <a:uLnTx/>
              <a:uFillTx/>
              <a:latin typeface="HGｺﾞｼｯｸM" panose="020B0609000000000000" pitchFamily="49" charset="-128"/>
              <a:ea typeface="HGｺﾞｼｯｸM" panose="020B0609000000000000" pitchFamily="49" charset="-128"/>
              <a:cs typeface="+mn-cs"/>
            </a:endParaRPr>
          </a:p>
        </p:txBody>
      </p:sp>
      <p:sp>
        <p:nvSpPr>
          <p:cNvPr id="27" name="ホームベース 26"/>
          <p:cNvSpPr/>
          <p:nvPr/>
        </p:nvSpPr>
        <p:spPr>
          <a:xfrm>
            <a:off x="5004000" y="3339010"/>
            <a:ext cx="4752000" cy="198000"/>
          </a:xfrm>
          <a:prstGeom prst="homePlate">
            <a:avLst/>
          </a:prstGeom>
          <a:solidFill>
            <a:srgbClr val="FFCC99"/>
          </a:solidFill>
          <a:ln>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lIns="71987" tIns="35994" rIns="0" bIns="0" rtlCol="0" anchor="ctr"/>
          <a:lstStyle/>
          <a:p>
            <a:pPr marL="0" marR="0" lvl="0" indent="0" algn="l" defTabSz="975703"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賃貸物件による一時保護専用施設改修費</a:t>
            </a:r>
            <a:r>
              <a:rPr kumimoji="1" lang="ja-JP" altLang="en-US" sz="1200" b="1" i="0" u="none" strike="noStrike" kern="1200" cap="none" spc="0" normalizeH="0" baseline="0" noProof="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支援事業</a:t>
            </a:r>
            <a:r>
              <a:rPr kumimoji="1" lang="en-US" altLang="zh-TW" sz="1200" b="1" i="0" u="none" strike="noStrike" kern="1200" cap="none" spc="0" normalizeH="0" baseline="0" noProof="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zh-TW" altLang="en-US" sz="1200" b="1" i="0" u="none" strike="noStrike" kern="1200" cap="none" spc="0" normalizeH="0" baseline="0" noProof="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拡充</a:t>
            </a:r>
            <a:r>
              <a:rPr kumimoji="1" lang="en-US" altLang="zh-TW" sz="1200" b="1" i="0" u="none" strike="noStrike" kern="1200" cap="none" spc="0" normalizeH="0" baseline="0" noProof="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200" b="1"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8" name="正方形/長方形 27"/>
          <p:cNvSpPr/>
          <p:nvPr/>
        </p:nvSpPr>
        <p:spPr>
          <a:xfrm>
            <a:off x="5004000" y="4366381"/>
            <a:ext cx="4752000" cy="756000"/>
          </a:xfrm>
          <a:prstGeom prst="rect">
            <a:avLst/>
          </a:prstGeom>
          <a:solidFill>
            <a:schemeClr val="bg1"/>
          </a:solidFill>
          <a:ln w="19050">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lIns="107741" tIns="126000" rIns="108000" bIns="26935" rtlCol="0" anchor="t" anchorCtr="0"/>
          <a:lstStyle/>
          <a:p>
            <a:pPr marL="0" marR="0" lvl="0" indent="0" algn="l" defTabSz="914400" rtl="0" eaLnBrk="1" fontAlgn="t" latinLnBrk="0" hangingPunct="1">
              <a:lnSpc>
                <a:spcPts val="1200"/>
              </a:lnSpc>
              <a:spcBef>
                <a:spcPts val="0"/>
              </a:spcBef>
              <a:spcAft>
                <a:spcPts val="0"/>
              </a:spcAft>
              <a:buClrTx/>
              <a:buSzTx/>
              <a:buFontTx/>
              <a:buNone/>
              <a:tabLst/>
              <a:defRPr/>
            </a:pPr>
            <a:r>
              <a:rPr kumimoji="1" lang="ja-JP" altLang="en-US" sz="1200" b="0" i="0" u="none" strike="noStrike" kern="1200" cap="none" spc="-10" normalizeH="0" baseline="0" noProof="0" dirty="0">
                <a:ln>
                  <a:noFill/>
                </a:ln>
                <a:solidFill>
                  <a:schemeClr val="tx1"/>
                </a:solidFill>
                <a:effectLst/>
                <a:uLnTx/>
                <a:uFillTx/>
                <a:latin typeface="HGｺﾞｼｯｸM" panose="020B0609000000000000" pitchFamily="49" charset="-128"/>
                <a:ea typeface="HGｺﾞｼｯｸM" panose="020B0609000000000000" pitchFamily="49" charset="-128"/>
                <a:cs typeface="+mn-cs"/>
              </a:rPr>
              <a:t>　一時保護が、子どもの安全確保のため、個々の子どもの状況に応じて、適時適切に対応できるよう学習支援やトラブル対応などに関する補助を拡充するとともに、一時保護所だけでなく、児童相談所に通訳等を配置した場合も補助対象となるよう補助対象を拡大</a:t>
            </a:r>
            <a:endParaRPr kumimoji="1" lang="en-US" altLang="ja-JP" sz="1200" b="0" i="0" u="none" strike="noStrike" kern="1200" cap="none" spc="-10" normalizeH="0" baseline="0" noProof="0" dirty="0">
              <a:ln>
                <a:noFill/>
              </a:ln>
              <a:solidFill>
                <a:schemeClr val="tx1"/>
              </a:solidFill>
              <a:effectLst/>
              <a:uLnTx/>
              <a:uFillTx/>
              <a:latin typeface="HGｺﾞｼｯｸM" panose="020B0609000000000000" pitchFamily="49" charset="-128"/>
              <a:ea typeface="HGｺﾞｼｯｸM" panose="020B0609000000000000" pitchFamily="49" charset="-128"/>
              <a:cs typeface="+mn-cs"/>
            </a:endParaRPr>
          </a:p>
        </p:txBody>
      </p:sp>
      <p:sp>
        <p:nvSpPr>
          <p:cNvPr id="29" name="ホームベース 28"/>
          <p:cNvSpPr/>
          <p:nvPr/>
        </p:nvSpPr>
        <p:spPr>
          <a:xfrm>
            <a:off x="5004000" y="4244472"/>
            <a:ext cx="4752000" cy="198000"/>
          </a:xfrm>
          <a:prstGeom prst="homePlate">
            <a:avLst/>
          </a:prstGeom>
          <a:solidFill>
            <a:srgbClr val="FFCC99"/>
          </a:solidFill>
          <a:ln>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lIns="71987" tIns="35994" rIns="0" bIns="0" rtlCol="0" anchor="ctr"/>
          <a:lstStyle/>
          <a:p>
            <a:pPr marL="0" marR="0" lvl="0" indent="0" algn="l" defTabSz="975703" rtl="0" eaLnBrk="1" fontAlgn="auto" latinLnBrk="0" hangingPunct="1">
              <a:lnSpc>
                <a:spcPct val="100000"/>
              </a:lnSpc>
              <a:spcBef>
                <a:spcPts val="0"/>
              </a:spcBef>
              <a:spcAft>
                <a:spcPts val="0"/>
              </a:spcAft>
              <a:buClrTx/>
              <a:buSzTx/>
              <a:buFontTx/>
              <a:buNone/>
              <a:tabLst/>
              <a:defRPr/>
            </a:pPr>
            <a:r>
              <a:rPr kumimoji="1" lang="zh-TW" altLang="en-US" sz="1200" b="1"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一時保護等機能</a:t>
            </a:r>
            <a:r>
              <a:rPr kumimoji="1" lang="zh-TW" altLang="en-US" sz="1200" b="1" i="0" u="none" strike="noStrike" kern="1200" cap="none" spc="0" normalizeH="0" baseline="0" noProof="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強化事業</a:t>
            </a:r>
            <a:r>
              <a:rPr kumimoji="1" lang="en-US" altLang="zh-TW" sz="1200" b="1" i="0" u="none" strike="noStrike" kern="1200" cap="none" spc="0" normalizeH="0" baseline="0" noProof="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zh-TW" altLang="en-US" sz="1200" b="1" i="0" u="none" strike="noStrike" kern="1200" cap="none" spc="0" normalizeH="0" baseline="0" noProof="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拡充</a:t>
            </a:r>
            <a:r>
              <a:rPr kumimoji="1" lang="en-US" altLang="zh-TW" sz="1200" b="1" i="0" u="none" strike="noStrike" kern="1200" cap="none" spc="0" normalizeH="0" baseline="0" noProof="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200" b="1"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4" name="正方形/長方形 33"/>
          <p:cNvSpPr/>
          <p:nvPr/>
        </p:nvSpPr>
        <p:spPr>
          <a:xfrm>
            <a:off x="5004000" y="5254011"/>
            <a:ext cx="4752000" cy="684000"/>
          </a:xfrm>
          <a:prstGeom prst="rect">
            <a:avLst/>
          </a:prstGeom>
          <a:solidFill>
            <a:schemeClr val="bg1"/>
          </a:solidFill>
          <a:ln w="19050">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lIns="107741" tIns="126000" rIns="108000" bIns="26935" rtlCol="0" anchor="t" anchorCtr="0"/>
          <a:lstStyle/>
          <a:p>
            <a:pPr marL="0" marR="0" lvl="0" indent="0" algn="l" defTabSz="914400" rtl="0" eaLnBrk="1" fontAlgn="t"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HGｺﾞｼｯｸM" panose="020B0609000000000000" pitchFamily="49" charset="-128"/>
                <a:ea typeface="HGｺﾞｼｯｸM" panose="020B0609000000000000" pitchFamily="49" charset="-128"/>
                <a:cs typeface="+mn-cs"/>
              </a:rPr>
              <a:t>　民生委員・児童委員などへの研修や</a:t>
            </a:r>
            <a:r>
              <a:rPr kumimoji="1" lang="ja-JP" altLang="ja-JP" sz="1200" b="0" i="0" u="none" strike="noStrike" kern="1200" cap="none" spc="0" normalizeH="0" baseline="0" noProof="0" dirty="0">
                <a:ln>
                  <a:noFill/>
                </a:ln>
                <a:solidFill>
                  <a:schemeClr val="tx1"/>
                </a:solidFill>
                <a:effectLst/>
                <a:uLnTx/>
                <a:uFillTx/>
                <a:latin typeface="HGｺﾞｼｯｸM" panose="020B0609000000000000" pitchFamily="49" charset="-128"/>
                <a:ea typeface="HGｺﾞｼｯｸM" panose="020B0609000000000000" pitchFamily="49" charset="-128"/>
                <a:cs typeface="+mn-cs"/>
              </a:rPr>
              <a:t>地域と連携した児童虐待に関する普及啓発活動の強化</a:t>
            </a:r>
            <a:r>
              <a:rPr kumimoji="1" lang="ja-JP" altLang="en-US" sz="1200" b="0" i="0" u="none" strike="noStrike" kern="1200" cap="none" spc="0" normalizeH="0" baseline="0" noProof="0" dirty="0">
                <a:ln>
                  <a:noFill/>
                </a:ln>
                <a:solidFill>
                  <a:schemeClr val="tx1"/>
                </a:solidFill>
                <a:effectLst/>
                <a:uLnTx/>
                <a:uFillTx/>
                <a:latin typeface="HGｺﾞｼｯｸM" panose="020B0609000000000000" pitchFamily="49" charset="-128"/>
                <a:ea typeface="HGｺﾞｼｯｸM" panose="020B0609000000000000" pitchFamily="49" charset="-128"/>
                <a:cs typeface="+mn-cs"/>
              </a:rPr>
              <a:t>、要支援児童の居場所づくりなどを通じた見守りの活動を強化するための補助を拡充</a:t>
            </a:r>
            <a:endParaRPr kumimoji="1" lang="en-US" altLang="ja-JP" sz="1200" b="0" i="0" u="none" strike="noStrike" kern="1200" cap="none" spc="0" normalizeH="0" baseline="0" noProof="0" dirty="0">
              <a:ln>
                <a:noFill/>
              </a:ln>
              <a:solidFill>
                <a:schemeClr val="tx1"/>
              </a:solidFill>
              <a:effectLst/>
              <a:uLnTx/>
              <a:uFillTx/>
              <a:latin typeface="HGｺﾞｼｯｸM" panose="020B0609000000000000" pitchFamily="49" charset="-128"/>
              <a:ea typeface="HGｺﾞｼｯｸM" panose="020B0609000000000000" pitchFamily="49" charset="-128"/>
              <a:cs typeface="+mn-cs"/>
            </a:endParaRPr>
          </a:p>
        </p:txBody>
      </p:sp>
      <p:sp>
        <p:nvSpPr>
          <p:cNvPr id="35" name="ホームベース 34"/>
          <p:cNvSpPr/>
          <p:nvPr/>
        </p:nvSpPr>
        <p:spPr>
          <a:xfrm>
            <a:off x="5004000" y="5157192"/>
            <a:ext cx="4752000" cy="198000"/>
          </a:xfrm>
          <a:prstGeom prst="homePlate">
            <a:avLst/>
          </a:prstGeom>
          <a:solidFill>
            <a:srgbClr val="FFCC99"/>
          </a:solidFill>
          <a:ln>
            <a:solidFill>
              <a:srgbClr val="FF6600">
                <a:alpha val="98000"/>
              </a:srgbClr>
            </a:solidFill>
          </a:ln>
        </p:spPr>
        <p:style>
          <a:lnRef idx="2">
            <a:schemeClr val="accent1">
              <a:shade val="50000"/>
            </a:schemeClr>
          </a:lnRef>
          <a:fillRef idx="1">
            <a:schemeClr val="accent1"/>
          </a:fillRef>
          <a:effectRef idx="0">
            <a:schemeClr val="accent1"/>
          </a:effectRef>
          <a:fontRef idx="minor">
            <a:schemeClr val="lt1"/>
          </a:fontRef>
        </p:style>
        <p:txBody>
          <a:bodyPr lIns="71987" tIns="35994" rIns="0" bIns="0" rtlCol="0" anchor="ctr"/>
          <a:lstStyle/>
          <a:p>
            <a:pPr marL="0" marR="0" lvl="0" indent="0" algn="l" defTabSz="975703"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市区町村子ども家庭総合支援拠点の</a:t>
            </a:r>
            <a:r>
              <a:rPr kumimoji="1" lang="ja-JP" altLang="en-US" sz="1200" b="1" i="0" u="none" strike="noStrike" kern="1200" cap="none" spc="0" normalizeH="0" baseline="0" noProof="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機能強化</a:t>
            </a:r>
            <a:r>
              <a:rPr kumimoji="1" lang="en-US" altLang="zh-TW" sz="1200" b="1" i="0" u="none" strike="noStrike" kern="1200" cap="none" spc="0" normalizeH="0" baseline="0" noProof="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zh-TW" altLang="en-US" sz="1200" b="1" i="0" u="none" strike="noStrike" kern="1200" cap="none" spc="0" normalizeH="0" baseline="0" noProof="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拡充</a:t>
            </a:r>
            <a:r>
              <a:rPr kumimoji="1" lang="en-US" altLang="zh-TW" sz="1200" b="1" i="0" u="none" strike="noStrike" kern="1200" cap="none" spc="0" normalizeH="0" baseline="0" noProof="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200" b="1"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3" name="正方形/長方形 52"/>
          <p:cNvSpPr/>
          <p:nvPr/>
        </p:nvSpPr>
        <p:spPr>
          <a:xfrm>
            <a:off x="5004000" y="6083423"/>
            <a:ext cx="4752000" cy="684000"/>
          </a:xfrm>
          <a:prstGeom prst="rect">
            <a:avLst/>
          </a:prstGeom>
          <a:solidFill>
            <a:schemeClr val="bg1"/>
          </a:solidFill>
          <a:ln w="19050">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lIns="107741" tIns="144000" rIns="108000" bIns="26935" rtlCol="0" anchor="t" anchorCtr="0"/>
          <a:lstStyle/>
          <a:p>
            <a:pPr marL="0" marR="0" lvl="0" indent="0" algn="l" defTabSz="914400" rtl="0" eaLnBrk="1" fontAlgn="t"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HGｺﾞｼｯｸM" panose="020B0609000000000000" pitchFamily="49" charset="-128"/>
                <a:ea typeface="HGｺﾞｼｯｸM" panose="020B0609000000000000" pitchFamily="49" charset="-128"/>
                <a:cs typeface="+mn-cs"/>
              </a:rPr>
              <a:t>　ＤＶ被害者等が同伴する子どもの支援の充実を図るため、婦人相談所において、児童相談所等の関係機関と連携する「児童虐待防止対応コーディネーター（仮称）」を配置する事業を新規計上</a:t>
            </a:r>
            <a:endParaRPr kumimoji="1" lang="en-US" altLang="ja-JP" sz="1200" b="0" i="0" u="none" strike="noStrike" kern="1200" cap="none" spc="0" normalizeH="0" baseline="0" noProof="0" dirty="0">
              <a:ln>
                <a:noFill/>
              </a:ln>
              <a:solidFill>
                <a:schemeClr val="tx1"/>
              </a:solidFill>
              <a:effectLst/>
              <a:uLnTx/>
              <a:uFillTx/>
              <a:latin typeface="HGｺﾞｼｯｸM" panose="020B0609000000000000" pitchFamily="49" charset="-128"/>
              <a:ea typeface="HGｺﾞｼｯｸM" panose="020B0609000000000000" pitchFamily="49" charset="-128"/>
              <a:cs typeface="+mn-cs"/>
            </a:endParaRPr>
          </a:p>
        </p:txBody>
      </p:sp>
      <p:sp>
        <p:nvSpPr>
          <p:cNvPr id="54" name="ホームベース 53"/>
          <p:cNvSpPr/>
          <p:nvPr/>
        </p:nvSpPr>
        <p:spPr>
          <a:xfrm>
            <a:off x="5004000" y="5972957"/>
            <a:ext cx="4752000" cy="198000"/>
          </a:xfrm>
          <a:prstGeom prst="homePlate">
            <a:avLst/>
          </a:prstGeom>
          <a:solidFill>
            <a:srgbClr val="FFCC99"/>
          </a:solidFill>
          <a:ln>
            <a:solidFill>
              <a:srgbClr val="FF6600">
                <a:alpha val="98000"/>
              </a:srgbClr>
            </a:solidFill>
          </a:ln>
        </p:spPr>
        <p:style>
          <a:lnRef idx="2">
            <a:schemeClr val="accent1">
              <a:shade val="50000"/>
            </a:schemeClr>
          </a:lnRef>
          <a:fillRef idx="1">
            <a:schemeClr val="accent1"/>
          </a:fillRef>
          <a:effectRef idx="0">
            <a:schemeClr val="accent1"/>
          </a:effectRef>
          <a:fontRef idx="minor">
            <a:schemeClr val="lt1"/>
          </a:fontRef>
        </p:style>
        <p:txBody>
          <a:bodyPr lIns="71987" tIns="35994" rIns="0" bIns="0" rtlCol="0" anchor="ctr"/>
          <a:lstStyle/>
          <a:p>
            <a:pPr marL="0" marR="0" lvl="0" indent="0" algn="l" defTabSz="975703"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DV</a:t>
            </a:r>
            <a:r>
              <a:rPr kumimoji="1" lang="ja-JP" altLang="en-US" sz="1200" b="1"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対応・児童虐待対応連携強化事業（仮称）</a:t>
            </a:r>
            <a:r>
              <a:rPr kumimoji="1" lang="en-US" altLang="zh-TW" sz="1200" b="1"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b="1" i="0" u="none" strike="noStrike" kern="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新規</a:t>
            </a:r>
            <a:r>
              <a:rPr kumimoji="1" lang="en-US" altLang="zh-TW" sz="1200" b="1"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200" b="1"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7" name="正方形/長方形 46"/>
          <p:cNvSpPr/>
          <p:nvPr/>
        </p:nvSpPr>
        <p:spPr>
          <a:xfrm>
            <a:off x="180000" y="1314278"/>
            <a:ext cx="4752000" cy="504000"/>
          </a:xfrm>
          <a:prstGeom prst="rect">
            <a:avLst/>
          </a:prstGeom>
          <a:solidFill>
            <a:schemeClr val="bg1"/>
          </a:solidFill>
          <a:ln w="19050">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lIns="107741" tIns="126000" rIns="108000" bIns="26935" rtlCol="0" anchor="t" anchorCtr="0"/>
          <a:lstStyle/>
          <a:p>
            <a:pPr marL="0" marR="0" lvl="0" indent="0" algn="l" defTabSz="914400" rtl="0" eaLnBrk="1" fontAlgn="t"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HGｺﾞｼｯｸM" panose="020B0609000000000000" pitchFamily="49" charset="-128"/>
                <a:ea typeface="HGｺﾞｼｯｸM" panose="020B0609000000000000" pitchFamily="49" charset="-128"/>
                <a:cs typeface="+mn-cs"/>
              </a:rPr>
              <a:t>　</a:t>
            </a:r>
            <a:r>
              <a:rPr kumimoji="1" lang="ja-JP" altLang="en-US" sz="1200" b="0" i="0" u="none" strike="noStrike" kern="1200" cap="none" spc="-50" normalizeH="0" baseline="0" noProof="0" dirty="0">
                <a:ln>
                  <a:noFill/>
                </a:ln>
                <a:solidFill>
                  <a:schemeClr val="tx1"/>
                </a:solidFill>
                <a:effectLst/>
                <a:uLnTx/>
                <a:uFillTx/>
                <a:latin typeface="HGｺﾞｼｯｸM" panose="020B0609000000000000" pitchFamily="49" charset="-128"/>
                <a:ea typeface="HGｺﾞｼｯｸM" panose="020B0609000000000000" pitchFamily="49" charset="-128"/>
                <a:cs typeface="+mn-cs"/>
              </a:rPr>
              <a:t>児童相談所の業務や子ども家庭総合支援拠点の立ち上げに知見を有する者をアドバイザーとして自治体に派遣する事業を新規計上</a:t>
            </a:r>
            <a:endParaRPr kumimoji="1" lang="en-US" altLang="ja-JP" sz="1200" b="0" i="0" u="none" strike="noStrike" kern="1200" cap="none" spc="-50" normalizeH="0" baseline="0" noProof="0" dirty="0">
              <a:ln>
                <a:noFill/>
              </a:ln>
              <a:solidFill>
                <a:schemeClr val="tx1"/>
              </a:solidFill>
              <a:effectLst/>
              <a:uLnTx/>
              <a:uFillTx/>
              <a:latin typeface="HGｺﾞｼｯｸM" panose="020B0609000000000000" pitchFamily="49" charset="-128"/>
              <a:ea typeface="HGｺﾞｼｯｸM" panose="020B0609000000000000" pitchFamily="49" charset="-128"/>
              <a:cs typeface="+mn-cs"/>
            </a:endParaRPr>
          </a:p>
        </p:txBody>
      </p:sp>
      <p:sp>
        <p:nvSpPr>
          <p:cNvPr id="48" name="ホームベース 47"/>
          <p:cNvSpPr/>
          <p:nvPr/>
        </p:nvSpPr>
        <p:spPr>
          <a:xfrm>
            <a:off x="180000" y="1192368"/>
            <a:ext cx="4752000" cy="198000"/>
          </a:xfrm>
          <a:prstGeom prst="homePlate">
            <a:avLst/>
          </a:prstGeom>
          <a:solidFill>
            <a:srgbClr val="FFCC99"/>
          </a:solidFill>
          <a:ln>
            <a:solidFill>
              <a:srgbClr val="FF6600">
                <a:alpha val="98000"/>
              </a:srgbClr>
            </a:solidFill>
          </a:ln>
        </p:spPr>
        <p:style>
          <a:lnRef idx="2">
            <a:schemeClr val="accent1">
              <a:shade val="50000"/>
            </a:schemeClr>
          </a:lnRef>
          <a:fillRef idx="1">
            <a:schemeClr val="accent1"/>
          </a:fillRef>
          <a:effectRef idx="0">
            <a:schemeClr val="accent1"/>
          </a:effectRef>
          <a:fontRef idx="minor">
            <a:schemeClr val="lt1"/>
          </a:fontRef>
        </p:style>
        <p:txBody>
          <a:bodyPr lIns="71987" tIns="35994" rIns="0" bIns="0" rtlCol="0" anchor="ctr"/>
          <a:lstStyle/>
          <a:p>
            <a:pPr marL="0" marR="0" lvl="0" indent="0" algn="l" defTabSz="975703"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虐待・思春期問題情報</a:t>
            </a:r>
            <a:r>
              <a:rPr kumimoji="1" lang="ja-JP" altLang="en-US" sz="1200" b="1" i="0" u="none" strike="noStrike" kern="1200" cap="none" spc="0" normalizeH="0" baseline="0" noProof="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研修センター</a:t>
            </a:r>
            <a:r>
              <a:rPr kumimoji="1" lang="en-US" altLang="zh-TW" sz="1200" b="1" i="0" u="none" strike="noStrike" kern="1200" cap="none" spc="0" normalizeH="0" baseline="0" noProof="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zh-TW" altLang="en-US" sz="1200" b="1" i="0" u="none" strike="noStrike" kern="1200" cap="none" spc="0" normalizeH="0" baseline="0" noProof="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拡充</a:t>
            </a:r>
            <a:r>
              <a:rPr kumimoji="1" lang="en-US" altLang="zh-TW" sz="1200" b="1" i="0" u="none" strike="noStrike" kern="1200" cap="none" spc="0" normalizeH="0" baseline="0" noProof="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200" b="1"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8" name="正方形/長方形 37"/>
          <p:cNvSpPr/>
          <p:nvPr/>
        </p:nvSpPr>
        <p:spPr>
          <a:xfrm>
            <a:off x="5004000" y="2600984"/>
            <a:ext cx="4752000" cy="684000"/>
          </a:xfrm>
          <a:prstGeom prst="rect">
            <a:avLst/>
          </a:prstGeom>
          <a:solidFill>
            <a:schemeClr val="bg1"/>
          </a:solidFill>
          <a:ln w="19050">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lIns="107741" tIns="126000" rIns="108000" bIns="26935" rtlCol="0" anchor="t" anchorCtr="0"/>
          <a:lstStyle/>
          <a:p>
            <a:pPr lvl="0" fontAlgn="t">
              <a:defRPr/>
            </a:pPr>
            <a:r>
              <a:rPr kumimoji="1" lang="ja-JP" altLang="en-US" sz="1200" i="0" u="none" strike="noStrike" kern="1200" cap="none" spc="0" normalizeH="0" baseline="0" noProof="0" dirty="0">
                <a:ln>
                  <a:noFill/>
                </a:ln>
                <a:solidFill>
                  <a:schemeClr val="tx1"/>
                </a:solidFill>
                <a:effectLst/>
                <a:uLnTx/>
                <a:uFillTx/>
                <a:latin typeface="HGｺﾞｼｯｸM" panose="020B0609000000000000" pitchFamily="49" charset="-128"/>
                <a:ea typeface="HGｺﾞｼｯｸM" panose="020B0609000000000000" pitchFamily="49" charset="-128"/>
              </a:rPr>
              <a:t>　</a:t>
            </a:r>
            <a:r>
              <a:rPr lang="ja-JP" altLang="en-US" sz="1200" dirty="0">
                <a:solidFill>
                  <a:schemeClr val="tx1"/>
                </a:solidFill>
                <a:latin typeface="HGｺﾞｼｯｸM" panose="020B0609000000000000" pitchFamily="49" charset="-128"/>
                <a:ea typeface="HGｺﾞｼｯｸM" panose="020B0609000000000000" pitchFamily="49" charset="-128"/>
              </a:rPr>
              <a:t>一時保護を必要とする子どもを適切な環境において保護し、安心・安全に、一人ひとりに応じた個別的な対応が出来るよう、職員体制を抜本的に強化するとともに処遇の改善を図る。</a:t>
            </a:r>
            <a:endParaRPr kumimoji="1" lang="en-US" altLang="ja-JP" sz="1200" i="0" u="none" strike="noStrike" kern="1200" cap="none" spc="0" normalizeH="0" baseline="0" noProof="0" dirty="0">
              <a:ln>
                <a:noFill/>
              </a:ln>
              <a:solidFill>
                <a:schemeClr val="tx1"/>
              </a:solidFill>
              <a:effectLst/>
              <a:uLnTx/>
              <a:uFillTx/>
              <a:latin typeface="HGｺﾞｼｯｸM" panose="020B0609000000000000" pitchFamily="49" charset="-128"/>
              <a:ea typeface="HGｺﾞｼｯｸM" panose="020B0609000000000000" pitchFamily="49" charset="-128"/>
            </a:endParaRPr>
          </a:p>
        </p:txBody>
      </p:sp>
      <p:sp>
        <p:nvSpPr>
          <p:cNvPr id="39" name="ホームベース 38"/>
          <p:cNvSpPr/>
          <p:nvPr/>
        </p:nvSpPr>
        <p:spPr>
          <a:xfrm>
            <a:off x="5004000" y="2479075"/>
            <a:ext cx="4752000" cy="198000"/>
          </a:xfrm>
          <a:prstGeom prst="homePlate">
            <a:avLst/>
          </a:prstGeom>
          <a:solidFill>
            <a:srgbClr val="FFCC99"/>
          </a:solidFill>
          <a:ln>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lIns="71987" tIns="35994" rIns="0" bIns="0" rtlCol="0" anchor="ctr"/>
          <a:lstStyle/>
          <a:p>
            <a:pPr marL="0" marR="0" lvl="0" indent="0" algn="l" defTabSz="975703"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一時保護所における職員体制</a:t>
            </a:r>
            <a:r>
              <a:rPr kumimoji="1" lang="ja-JP" altLang="en-US" sz="1200" b="1" i="0" u="none" strike="noStrike" kern="1200" cap="none" spc="0" normalizeH="0" baseline="0" noProof="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の強化</a:t>
            </a:r>
            <a:r>
              <a:rPr kumimoji="1" lang="en-US" altLang="zh-TW" sz="1200" b="1" i="0" u="none" strike="noStrike" kern="1200" cap="none" spc="0" normalizeH="0" baseline="0" noProof="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zh-TW" altLang="en-US" sz="1200" b="1" i="0" u="none" strike="noStrike" kern="1200" cap="none" spc="0" normalizeH="0" baseline="0" noProof="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拡充</a:t>
            </a:r>
            <a:r>
              <a:rPr kumimoji="1" lang="en-US" altLang="zh-TW" sz="1200" b="1" i="0" u="none" strike="noStrike" kern="1200" cap="none" spc="0" normalizeH="0" baseline="0" noProof="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200" b="1"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6" name="正方形/長方形 35"/>
          <p:cNvSpPr/>
          <p:nvPr/>
        </p:nvSpPr>
        <p:spPr>
          <a:xfrm>
            <a:off x="180000" y="5237460"/>
            <a:ext cx="4752000" cy="662663"/>
          </a:xfrm>
          <a:prstGeom prst="rect">
            <a:avLst/>
          </a:prstGeom>
          <a:solidFill>
            <a:schemeClr val="bg1"/>
          </a:solidFill>
          <a:ln w="19050">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lIns="107741" tIns="126000" rIns="108000" bIns="26935" rtlCol="0" anchor="t" anchorCtr="0"/>
          <a:lstStyle/>
          <a:p>
            <a:pPr lvl="0" fontAlgn="t">
              <a:defRPr/>
            </a:pPr>
            <a:r>
              <a:rPr lang="ja-JP" altLang="en-US" sz="1200" dirty="0">
                <a:solidFill>
                  <a:schemeClr val="tx1"/>
                </a:solidFill>
                <a:latin typeface="HGｺﾞｼｯｸM" panose="020B0609000000000000" pitchFamily="49" charset="-128"/>
                <a:ea typeface="HGｺﾞｼｯｸM" panose="020B0609000000000000" pitchFamily="49" charset="-128"/>
              </a:rPr>
              <a:t>　新プランの２年度目（</a:t>
            </a:r>
            <a:r>
              <a:rPr lang="en-US" altLang="ja-JP" sz="1200" dirty="0">
                <a:solidFill>
                  <a:schemeClr val="tx1"/>
                </a:solidFill>
                <a:latin typeface="HGｺﾞｼｯｸM" panose="020B0609000000000000" pitchFamily="49" charset="-128"/>
                <a:ea typeface="HGｺﾞｼｯｸM" panose="020B0609000000000000" pitchFamily="49" charset="-128"/>
              </a:rPr>
              <a:t>2020</a:t>
            </a:r>
            <a:r>
              <a:rPr lang="ja-JP" altLang="en-US" sz="1200" dirty="0">
                <a:solidFill>
                  <a:schemeClr val="tx1"/>
                </a:solidFill>
                <a:latin typeface="HGｺﾞｼｯｸM" panose="020B0609000000000000" pitchFamily="49" charset="-128"/>
                <a:ea typeface="HGｺﾞｼｯｸM" panose="020B0609000000000000" pitchFamily="49" charset="-128"/>
              </a:rPr>
              <a:t>年度）においては、児童福祉司について約</a:t>
            </a:r>
            <a:r>
              <a:rPr lang="en-US" altLang="ja-JP" sz="1200" dirty="0">
                <a:solidFill>
                  <a:schemeClr val="tx1"/>
                </a:solidFill>
                <a:latin typeface="HGｺﾞｼｯｸM" panose="020B0609000000000000" pitchFamily="49" charset="-128"/>
                <a:ea typeface="HGｺﾞｼｯｸM" panose="020B0609000000000000" pitchFamily="49" charset="-128"/>
              </a:rPr>
              <a:t>4,700</a:t>
            </a:r>
            <a:r>
              <a:rPr lang="ja-JP" altLang="en-US" sz="1200" dirty="0">
                <a:solidFill>
                  <a:schemeClr val="tx1"/>
                </a:solidFill>
                <a:latin typeface="HGｺﾞｼｯｸM" panose="020B0609000000000000" pitchFamily="49" charset="-128"/>
                <a:ea typeface="HGｺﾞｼｯｸM" panose="020B0609000000000000" pitchFamily="49" charset="-128"/>
              </a:rPr>
              <a:t>人、児童心理司について約</a:t>
            </a:r>
            <a:r>
              <a:rPr lang="en-US" altLang="ja-JP" sz="1200" dirty="0">
                <a:solidFill>
                  <a:schemeClr val="tx1"/>
                </a:solidFill>
                <a:latin typeface="HGｺﾞｼｯｸM" panose="020B0609000000000000" pitchFamily="49" charset="-128"/>
                <a:ea typeface="HGｺﾞｼｯｸM" panose="020B0609000000000000" pitchFamily="49" charset="-128"/>
              </a:rPr>
              <a:t>1,790</a:t>
            </a:r>
            <a:r>
              <a:rPr lang="ja-JP" altLang="en-US" sz="1200" dirty="0">
                <a:solidFill>
                  <a:schemeClr val="tx1"/>
                </a:solidFill>
                <a:latin typeface="HGｺﾞｼｯｸM" panose="020B0609000000000000" pitchFamily="49" charset="-128"/>
                <a:ea typeface="HGｺﾞｼｯｸM" panose="020B0609000000000000" pitchFamily="49" charset="-128"/>
              </a:rPr>
              <a:t>人とすることを計画している。（地方財政措置を拡充）</a:t>
            </a:r>
            <a:endParaRPr kumimoji="1" lang="en-US" altLang="ja-JP" sz="1200" i="0" u="none" strike="noStrike" kern="1200" cap="none" spc="0" normalizeH="0" baseline="0" noProof="0" dirty="0">
              <a:ln>
                <a:noFill/>
              </a:ln>
              <a:solidFill>
                <a:schemeClr val="tx1"/>
              </a:solidFill>
              <a:effectLst/>
              <a:uLnTx/>
              <a:uFillTx/>
              <a:latin typeface="HGｺﾞｼｯｸM" panose="020B0609000000000000" pitchFamily="49" charset="-128"/>
              <a:ea typeface="HGｺﾞｼｯｸM" panose="020B0609000000000000" pitchFamily="49" charset="-128"/>
            </a:endParaRPr>
          </a:p>
        </p:txBody>
      </p:sp>
      <p:sp>
        <p:nvSpPr>
          <p:cNvPr id="37" name="ホームベース 36"/>
          <p:cNvSpPr/>
          <p:nvPr/>
        </p:nvSpPr>
        <p:spPr>
          <a:xfrm>
            <a:off x="180000" y="5115554"/>
            <a:ext cx="4752000" cy="198000"/>
          </a:xfrm>
          <a:prstGeom prst="homePlate">
            <a:avLst/>
          </a:prstGeom>
          <a:solidFill>
            <a:srgbClr val="FFCC99"/>
          </a:solidFill>
          <a:ln>
            <a:solidFill>
              <a:srgbClr val="FF6600">
                <a:alpha val="98000"/>
              </a:srgbClr>
            </a:solidFill>
          </a:ln>
        </p:spPr>
        <p:style>
          <a:lnRef idx="2">
            <a:schemeClr val="accent1">
              <a:shade val="50000"/>
            </a:schemeClr>
          </a:lnRef>
          <a:fillRef idx="1">
            <a:schemeClr val="accent1"/>
          </a:fillRef>
          <a:effectRef idx="0">
            <a:schemeClr val="accent1"/>
          </a:effectRef>
          <a:fontRef idx="minor">
            <a:schemeClr val="lt1"/>
          </a:fontRef>
        </p:style>
        <p:txBody>
          <a:bodyPr lIns="71987" tIns="35994" rIns="0" bIns="0" rtlCol="0" anchor="ctr"/>
          <a:lstStyle/>
          <a:p>
            <a:pPr lvl="0" defTabSz="975703">
              <a:defRPr/>
            </a:pPr>
            <a:r>
              <a:rPr lang="ja-JP" altLang="en-US" sz="1200" b="1" kern="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「児童虐待防止対策体制総合強化プラン」（新プラン）の推進</a:t>
            </a:r>
            <a:endParaRPr kumimoji="1" lang="ja-JP" altLang="en-US" sz="1200" b="1" i="0" u="none" strike="noStrike" kern="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12290997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フリーフォーム 2"/>
          <p:cNvSpPr/>
          <p:nvPr/>
        </p:nvSpPr>
        <p:spPr>
          <a:xfrm>
            <a:off x="137160" y="2592174"/>
            <a:ext cx="9723120" cy="4248000"/>
          </a:xfrm>
          <a:custGeom>
            <a:avLst/>
            <a:gdLst>
              <a:gd name="connsiteX0" fmla="*/ 9723120 w 9723120"/>
              <a:gd name="connsiteY0" fmla="*/ 4015740 h 4038600"/>
              <a:gd name="connsiteX1" fmla="*/ 9723120 w 9723120"/>
              <a:gd name="connsiteY1" fmla="*/ 0 h 4038600"/>
              <a:gd name="connsiteX2" fmla="*/ 4831080 w 9723120"/>
              <a:gd name="connsiteY2" fmla="*/ 0 h 4038600"/>
              <a:gd name="connsiteX3" fmla="*/ 4831080 w 9723120"/>
              <a:gd name="connsiteY3" fmla="*/ 114300 h 4038600"/>
              <a:gd name="connsiteX4" fmla="*/ 0 w 9723120"/>
              <a:gd name="connsiteY4" fmla="*/ 114300 h 4038600"/>
              <a:gd name="connsiteX5" fmla="*/ 0 w 9723120"/>
              <a:gd name="connsiteY5" fmla="*/ 4038600 h 4038600"/>
              <a:gd name="connsiteX6" fmla="*/ 9723120 w 9723120"/>
              <a:gd name="connsiteY6" fmla="*/ 4015740 h 4038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723120" h="4038600">
                <a:moveTo>
                  <a:pt x="9723120" y="4015740"/>
                </a:moveTo>
                <a:lnTo>
                  <a:pt x="9723120" y="0"/>
                </a:lnTo>
                <a:lnTo>
                  <a:pt x="4831080" y="0"/>
                </a:lnTo>
                <a:lnTo>
                  <a:pt x="4831080" y="114300"/>
                </a:lnTo>
                <a:lnTo>
                  <a:pt x="0" y="114300"/>
                </a:lnTo>
                <a:lnTo>
                  <a:pt x="0" y="4038600"/>
                </a:lnTo>
                <a:lnTo>
                  <a:pt x="9723120" y="4015740"/>
                </a:lnTo>
                <a:close/>
              </a:path>
            </a:pathLst>
          </a:custGeom>
          <a:pattFill prst="dashHorz">
            <a:fgClr>
              <a:srgbClr val="FFE5CC"/>
            </a:fgClr>
            <a:bgClr>
              <a:schemeClr val="bg1"/>
            </a:bgClr>
          </a:pattFill>
          <a:ln>
            <a:solidFill>
              <a:srgbClr val="FF3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2" name="フリーフォーム 1"/>
          <p:cNvSpPr/>
          <p:nvPr/>
        </p:nvSpPr>
        <p:spPr>
          <a:xfrm>
            <a:off x="129540" y="121921"/>
            <a:ext cx="9723120" cy="2470254"/>
          </a:xfrm>
          <a:custGeom>
            <a:avLst/>
            <a:gdLst>
              <a:gd name="connsiteX0" fmla="*/ 9723120 w 9723120"/>
              <a:gd name="connsiteY0" fmla="*/ 0 h 2697480"/>
              <a:gd name="connsiteX1" fmla="*/ 0 w 9723120"/>
              <a:gd name="connsiteY1" fmla="*/ 0 h 2697480"/>
              <a:gd name="connsiteX2" fmla="*/ 0 w 9723120"/>
              <a:gd name="connsiteY2" fmla="*/ 2697480 h 2697480"/>
              <a:gd name="connsiteX3" fmla="*/ 4838700 w 9723120"/>
              <a:gd name="connsiteY3" fmla="*/ 2697480 h 2697480"/>
              <a:gd name="connsiteX4" fmla="*/ 4838700 w 9723120"/>
              <a:gd name="connsiteY4" fmla="*/ 2590800 h 2697480"/>
              <a:gd name="connsiteX5" fmla="*/ 9723120 w 9723120"/>
              <a:gd name="connsiteY5" fmla="*/ 2590800 h 2697480"/>
              <a:gd name="connsiteX6" fmla="*/ 9723120 w 9723120"/>
              <a:gd name="connsiteY6" fmla="*/ 0 h 26974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723120" h="2697480">
                <a:moveTo>
                  <a:pt x="9723120" y="0"/>
                </a:moveTo>
                <a:lnTo>
                  <a:pt x="0" y="0"/>
                </a:lnTo>
                <a:lnTo>
                  <a:pt x="0" y="2697480"/>
                </a:lnTo>
                <a:lnTo>
                  <a:pt x="4838700" y="2697480"/>
                </a:lnTo>
                <a:lnTo>
                  <a:pt x="4838700" y="2590800"/>
                </a:lnTo>
                <a:lnTo>
                  <a:pt x="9723120" y="2590800"/>
                </a:lnTo>
                <a:lnTo>
                  <a:pt x="9723120" y="0"/>
                </a:lnTo>
                <a:close/>
              </a:path>
            </a:pathLst>
          </a:custGeom>
          <a:pattFill prst="wdUpDiag">
            <a:fgClr>
              <a:srgbClr val="FFCC99"/>
            </a:fgClr>
            <a:bgClr>
              <a:schemeClr val="bg1"/>
            </a:bgClr>
          </a:pattFill>
          <a:ln>
            <a:solidFill>
              <a:srgbClr val="FF3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5" name="対角する 2 つの角を切り取った四角形 4"/>
          <p:cNvSpPr/>
          <p:nvPr/>
        </p:nvSpPr>
        <p:spPr>
          <a:xfrm>
            <a:off x="49272" y="44624"/>
            <a:ext cx="4039632" cy="211233"/>
          </a:xfrm>
          <a:prstGeom prst="snip2DiagRect">
            <a:avLst>
              <a:gd name="adj1" fmla="val 0"/>
              <a:gd name="adj2" fmla="val 30952"/>
            </a:avLst>
          </a:prstGeom>
          <a:solidFill>
            <a:schemeClr val="bg1"/>
          </a:solidFill>
          <a:ln>
            <a:solidFill>
              <a:srgbClr val="FF3300"/>
            </a:solidFill>
          </a:ln>
        </p:spPr>
        <p:style>
          <a:lnRef idx="2">
            <a:schemeClr val="accent1">
              <a:shade val="50000"/>
            </a:schemeClr>
          </a:lnRef>
          <a:fillRef idx="1">
            <a:schemeClr val="accent1"/>
          </a:fillRef>
          <a:effectRef idx="0">
            <a:schemeClr val="accent1"/>
          </a:effectRef>
          <a:fontRef idx="minor">
            <a:schemeClr val="lt1"/>
          </a:fontRef>
        </p:style>
        <p:txBody>
          <a:bodyPr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rPr>
              <a:t>児童虐待発生時の迅速・的確な対応（続き）</a:t>
            </a:r>
          </a:p>
        </p:txBody>
      </p:sp>
      <p:sp>
        <p:nvSpPr>
          <p:cNvPr id="12" name="正方形/長方形 11"/>
          <p:cNvSpPr/>
          <p:nvPr/>
        </p:nvSpPr>
        <p:spPr>
          <a:xfrm>
            <a:off x="180000" y="1952075"/>
            <a:ext cx="4752000" cy="576000"/>
          </a:xfrm>
          <a:prstGeom prst="rect">
            <a:avLst/>
          </a:prstGeom>
          <a:solidFill>
            <a:schemeClr val="bg1"/>
          </a:solidFill>
          <a:ln w="19050">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lIns="107741" tIns="144000" rIns="108000" bIns="26935" rtlCol="0" anchor="t" anchorCtr="0"/>
          <a:lstStyle/>
          <a:p>
            <a:pPr lvl="0" fontAlgn="t">
              <a:lnSpc>
                <a:spcPts val="1200"/>
              </a:lnSpc>
              <a:defRPr/>
            </a:pPr>
            <a:r>
              <a:rPr kumimoji="1" lang="ja-JP" altLang="en-US" sz="1200" b="0" i="0" u="none" strike="noStrike" kern="1200" cap="none" spc="-150" normalizeH="0" noProof="0" dirty="0">
                <a:ln>
                  <a:noFill/>
                </a:ln>
                <a:solidFill>
                  <a:schemeClr val="tx1"/>
                </a:solidFill>
                <a:effectLst/>
                <a:uLnTx/>
                <a:uFillTx/>
                <a:latin typeface="HGｺﾞｼｯｸM" panose="020B0609000000000000" pitchFamily="49" charset="-128"/>
                <a:ea typeface="HGｺﾞｼｯｸM" panose="020B0609000000000000" pitchFamily="49" charset="-128"/>
                <a:cs typeface="+mn-cs"/>
              </a:rPr>
              <a:t>　</a:t>
            </a:r>
            <a:r>
              <a:rPr lang="ja-JP" altLang="en-US" sz="1200" spc="-150" dirty="0">
                <a:solidFill>
                  <a:schemeClr val="tx1"/>
                </a:solidFill>
                <a:latin typeface="HGｺﾞｼｯｸM" panose="020B0609000000000000" pitchFamily="49" charset="-128"/>
                <a:ea typeface="HGｺﾞｼｯｸM" panose="020B0609000000000000" pitchFamily="49" charset="-128"/>
              </a:rPr>
              <a:t>婦人相談所一時保護所や婦人保護施設の職員</a:t>
            </a:r>
            <a:r>
              <a:rPr kumimoji="1" lang="ja-JP" altLang="en-US" sz="1200" b="0" i="0" u="none" strike="noStrike" kern="1200" cap="none" spc="-150" normalizeH="0" noProof="0" dirty="0">
                <a:ln>
                  <a:noFill/>
                </a:ln>
                <a:solidFill>
                  <a:schemeClr val="tx1"/>
                </a:solidFill>
                <a:effectLst/>
                <a:uLnTx/>
                <a:uFillTx/>
                <a:latin typeface="HGｺﾞｼｯｸM" panose="020B0609000000000000" pitchFamily="49" charset="-128"/>
                <a:ea typeface="HGｺﾞｼｯｸM" panose="020B0609000000000000" pitchFamily="49" charset="-128"/>
                <a:cs typeface="+mn-cs"/>
              </a:rPr>
              <a:t>配置を促し、心理的ケアの体制強化を図るため、加算要件を緩和</a:t>
            </a:r>
            <a:r>
              <a:rPr lang="en-US" altLang="ja-JP" sz="1200" spc="-150" dirty="0">
                <a:solidFill>
                  <a:schemeClr val="tx1"/>
                </a:solidFill>
                <a:latin typeface="HGｺﾞｼｯｸM" panose="020B0609000000000000" pitchFamily="49" charset="-128"/>
                <a:ea typeface="HGｺﾞｼｯｸM" panose="020B0609000000000000" pitchFamily="49" charset="-128"/>
              </a:rPr>
              <a:t>(</a:t>
            </a:r>
            <a:r>
              <a:rPr kumimoji="1" lang="en-US" altLang="ja-JP" sz="1200" b="0" i="0" u="none" strike="noStrike" kern="1200" cap="none" spc="-150" normalizeH="0" noProof="0" dirty="0">
                <a:ln>
                  <a:noFill/>
                </a:ln>
                <a:solidFill>
                  <a:schemeClr val="tx1"/>
                </a:solidFill>
                <a:effectLst/>
                <a:uLnTx/>
                <a:uFillTx/>
                <a:latin typeface="HGｺﾞｼｯｸM" panose="020B0609000000000000" pitchFamily="49" charset="-128"/>
                <a:ea typeface="HGｺﾞｼｯｸM" panose="020B0609000000000000" pitchFamily="49" charset="-128"/>
                <a:cs typeface="+mn-cs"/>
              </a:rPr>
              <a:t>※</a:t>
            </a:r>
            <a:r>
              <a:rPr lang="en-US" altLang="ja-JP" sz="1200" spc="-150" dirty="0">
                <a:solidFill>
                  <a:schemeClr val="tx1"/>
                </a:solidFill>
                <a:latin typeface="HGｺﾞｼｯｸM" panose="020B0609000000000000" pitchFamily="49" charset="-128"/>
                <a:ea typeface="HGｺﾞｼｯｸM" panose="020B0609000000000000" pitchFamily="49" charset="-128"/>
              </a:rPr>
              <a:t>)</a:t>
            </a:r>
            <a:endParaRPr kumimoji="1" lang="en-US" altLang="ja-JP" sz="1200" b="0" i="0" u="none" strike="sngStrike" kern="1200" cap="none" spc="-150" normalizeH="0" noProof="0" dirty="0">
              <a:ln>
                <a:noFill/>
              </a:ln>
              <a:solidFill>
                <a:schemeClr val="tx1"/>
              </a:solidFill>
              <a:effectLst/>
              <a:uLnTx/>
              <a:uFillTx/>
              <a:latin typeface="HGｺﾞｼｯｸM" panose="020B0609000000000000" pitchFamily="49" charset="-128"/>
              <a:ea typeface="HGｺﾞｼｯｸM" panose="020B0609000000000000" pitchFamily="49" charset="-128"/>
            </a:endParaRPr>
          </a:p>
          <a:p>
            <a:pPr marL="0" marR="0" lvl="0" indent="0" algn="l" defTabSz="914400" rtl="0" eaLnBrk="1" fontAlgn="t" latinLnBrk="0" hangingPunct="1">
              <a:lnSpc>
                <a:spcPts val="105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schemeClr val="tx1"/>
                </a:solidFill>
                <a:effectLst/>
                <a:uLnTx/>
                <a:uFillTx/>
                <a:latin typeface="HGｺﾞｼｯｸM" panose="020B0609000000000000" pitchFamily="49" charset="-128"/>
                <a:ea typeface="HGｺﾞｼｯｸM" panose="020B0609000000000000" pitchFamily="49" charset="-128"/>
                <a:cs typeface="+mn-cs"/>
              </a:rPr>
              <a:t>※</a:t>
            </a:r>
            <a:r>
              <a:rPr kumimoji="1" lang="ja-JP" altLang="en-US" sz="1050" b="0" i="0" u="none" strike="noStrike" kern="1200" cap="none" spc="0" normalizeH="0" baseline="0" noProof="0" dirty="0">
                <a:ln>
                  <a:noFill/>
                </a:ln>
                <a:solidFill>
                  <a:schemeClr val="tx1"/>
                </a:solidFill>
                <a:effectLst/>
                <a:uLnTx/>
                <a:uFillTx/>
                <a:latin typeface="HGｺﾞｼｯｸM" panose="020B0609000000000000" pitchFamily="49" charset="-128"/>
                <a:ea typeface="HGｺﾞｼｯｸM" panose="020B0609000000000000" pitchFamily="49" charset="-128"/>
                <a:cs typeface="+mn-cs"/>
              </a:rPr>
              <a:t>心理的ケアを必要とする者が年度当初に</a:t>
            </a:r>
            <a:r>
              <a:rPr kumimoji="1" lang="en-US" altLang="ja-JP" sz="1050" b="0" i="0" u="none" strike="noStrike" kern="1200" cap="none" spc="0" normalizeH="0" baseline="0" noProof="0" dirty="0">
                <a:ln>
                  <a:noFill/>
                </a:ln>
                <a:solidFill>
                  <a:schemeClr val="tx1"/>
                </a:solidFill>
                <a:effectLst/>
                <a:uLnTx/>
                <a:uFillTx/>
                <a:latin typeface="HGｺﾞｼｯｸM" panose="020B0609000000000000" pitchFamily="49" charset="-128"/>
                <a:ea typeface="HGｺﾞｼｯｸM" panose="020B0609000000000000" pitchFamily="49" charset="-128"/>
                <a:cs typeface="+mn-cs"/>
              </a:rPr>
              <a:t>10</a:t>
            </a:r>
            <a:r>
              <a:rPr kumimoji="1" lang="ja-JP" altLang="en-US" sz="1050" b="0" i="0" u="none" strike="noStrike" kern="1200" cap="none" spc="0" normalizeH="0" baseline="0" noProof="0" dirty="0">
                <a:ln>
                  <a:noFill/>
                </a:ln>
                <a:solidFill>
                  <a:schemeClr val="tx1"/>
                </a:solidFill>
                <a:effectLst/>
                <a:uLnTx/>
                <a:uFillTx/>
                <a:latin typeface="HGｺﾞｼｯｸM" panose="020B0609000000000000" pitchFamily="49" charset="-128"/>
                <a:ea typeface="HGｺﾞｼｯｸM" panose="020B0609000000000000" pitchFamily="49" charset="-128"/>
                <a:cs typeface="+mn-cs"/>
              </a:rPr>
              <a:t>名以上→常時</a:t>
            </a:r>
            <a:r>
              <a:rPr kumimoji="1" lang="en-US" altLang="ja-JP" sz="1050" b="0" i="0" u="none" strike="noStrike" kern="1200" cap="none" spc="0" normalizeH="0" baseline="0" noProof="0" dirty="0">
                <a:ln>
                  <a:noFill/>
                </a:ln>
                <a:solidFill>
                  <a:schemeClr val="tx1"/>
                </a:solidFill>
                <a:effectLst/>
                <a:uLnTx/>
                <a:uFillTx/>
                <a:latin typeface="HGｺﾞｼｯｸM" panose="020B0609000000000000" pitchFamily="49" charset="-128"/>
                <a:ea typeface="HGｺﾞｼｯｸM" panose="020B0609000000000000" pitchFamily="49" charset="-128"/>
                <a:cs typeface="+mn-cs"/>
              </a:rPr>
              <a:t>1</a:t>
            </a:r>
            <a:r>
              <a:rPr kumimoji="1" lang="ja-JP" altLang="en-US" sz="1050" b="0" i="0" u="none" strike="noStrike" kern="1200" cap="none" spc="0" normalizeH="0" baseline="0" noProof="0" dirty="0">
                <a:ln>
                  <a:noFill/>
                </a:ln>
                <a:solidFill>
                  <a:schemeClr val="tx1"/>
                </a:solidFill>
                <a:effectLst/>
                <a:uLnTx/>
                <a:uFillTx/>
                <a:latin typeface="HGｺﾞｼｯｸM" panose="020B0609000000000000" pitchFamily="49" charset="-128"/>
                <a:ea typeface="HGｺﾞｼｯｸM" panose="020B0609000000000000" pitchFamily="49" charset="-128"/>
                <a:cs typeface="+mn-cs"/>
              </a:rPr>
              <a:t>名以上に緩和</a:t>
            </a:r>
            <a:endParaRPr kumimoji="1" lang="en-US" altLang="ja-JP" sz="1050" b="0" i="0" u="none" strike="noStrike" kern="1200" cap="none" spc="0" normalizeH="0" baseline="0" noProof="0" dirty="0">
              <a:ln>
                <a:noFill/>
              </a:ln>
              <a:solidFill>
                <a:schemeClr val="tx1"/>
              </a:solidFill>
              <a:effectLst/>
              <a:uLnTx/>
              <a:uFillTx/>
              <a:latin typeface="HGｺﾞｼｯｸM" panose="020B0609000000000000" pitchFamily="49" charset="-128"/>
              <a:ea typeface="HGｺﾞｼｯｸM" panose="020B0609000000000000" pitchFamily="49" charset="-128"/>
              <a:cs typeface="+mn-cs"/>
            </a:endParaRPr>
          </a:p>
        </p:txBody>
      </p:sp>
      <p:sp>
        <p:nvSpPr>
          <p:cNvPr id="13" name="ホームベース 12"/>
          <p:cNvSpPr/>
          <p:nvPr/>
        </p:nvSpPr>
        <p:spPr>
          <a:xfrm>
            <a:off x="180000" y="1863370"/>
            <a:ext cx="4752000" cy="198000"/>
          </a:xfrm>
          <a:prstGeom prst="homePlate">
            <a:avLst/>
          </a:prstGeom>
          <a:solidFill>
            <a:schemeClr val="bg1">
              <a:lumMod val="50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lIns="71987" tIns="35994" rIns="0" bIns="0" rtlCol="0" anchor="ctr"/>
          <a:lstStyle/>
          <a:p>
            <a:pPr marL="0" marR="0" lvl="0" indent="0" algn="l" defTabSz="975703"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心理療法担当職員雇上費加算の</a:t>
            </a:r>
            <a:r>
              <a:rPr kumimoji="1" lang="ja-JP" altLang="en-US" sz="1200" b="1" i="0" u="none" strike="noStrike" kern="1200" cap="none" spc="0" normalizeH="0" baseline="0" noProof="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要件緩和</a:t>
            </a:r>
            <a:r>
              <a:rPr kumimoji="1" lang="en-US" altLang="zh-TW" sz="1200" b="1" i="0" u="none" strike="noStrike" kern="1200" cap="none" spc="0" normalizeH="0" baseline="0" noProof="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b="1" i="0" u="none" strike="noStrike" kern="1200" cap="none" spc="0" normalizeH="0" baseline="0" noProof="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拡充</a:t>
            </a:r>
            <a:r>
              <a:rPr kumimoji="1" lang="en-US" altLang="zh-TW" sz="1200" b="1" i="0" u="none" strike="noStrike" kern="1200" cap="none" spc="0" normalizeH="0" baseline="0" noProof="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200" b="1"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5" name="対角する 2 つの角を切り取った四角形 14"/>
          <p:cNvSpPr/>
          <p:nvPr/>
        </p:nvSpPr>
        <p:spPr>
          <a:xfrm>
            <a:off x="49272" y="2639830"/>
            <a:ext cx="2239432" cy="211233"/>
          </a:xfrm>
          <a:prstGeom prst="snip2DiagRect">
            <a:avLst>
              <a:gd name="adj1" fmla="val 0"/>
              <a:gd name="adj2" fmla="val 30952"/>
            </a:avLst>
          </a:prstGeom>
          <a:solidFill>
            <a:schemeClr val="bg1"/>
          </a:solidFill>
          <a:ln>
            <a:solidFill>
              <a:srgbClr val="FF3300"/>
            </a:solidFill>
          </a:ln>
        </p:spPr>
        <p:style>
          <a:lnRef idx="2">
            <a:schemeClr val="accent1">
              <a:shade val="50000"/>
            </a:schemeClr>
          </a:lnRef>
          <a:fillRef idx="1">
            <a:schemeClr val="accent1"/>
          </a:fillRef>
          <a:effectRef idx="0">
            <a:schemeClr val="accent1"/>
          </a:effectRef>
          <a:fontRef idx="minor">
            <a:schemeClr val="lt1"/>
          </a:fontRef>
        </p:style>
        <p:txBody>
          <a:bodyPr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rPr>
              <a:t>社会的養育の充実・強化</a:t>
            </a:r>
          </a:p>
        </p:txBody>
      </p:sp>
      <p:sp>
        <p:nvSpPr>
          <p:cNvPr id="24" name="正方形/長方形 23"/>
          <p:cNvSpPr/>
          <p:nvPr/>
        </p:nvSpPr>
        <p:spPr>
          <a:xfrm>
            <a:off x="180000" y="2989359"/>
            <a:ext cx="4752000" cy="612000"/>
          </a:xfrm>
          <a:prstGeom prst="rect">
            <a:avLst/>
          </a:prstGeom>
          <a:solidFill>
            <a:schemeClr val="bg1"/>
          </a:solidFill>
          <a:ln w="19050">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lIns="107741" tIns="144000" rIns="108000" bIns="26935" rtlCol="0" anchor="t" anchorCtr="0"/>
          <a:lstStyle/>
          <a:p>
            <a:pPr marL="0" marR="0" lvl="0" indent="0" algn="l" defTabSz="914400" rtl="0" eaLnBrk="1" fontAlgn="t" latinLnBrk="0" hangingPunct="1">
              <a:lnSpc>
                <a:spcPts val="12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HGｺﾞｼｯｸM" panose="020B0609000000000000" pitchFamily="49" charset="-128"/>
                <a:ea typeface="HGｺﾞｼｯｸM" panose="020B0609000000000000" pitchFamily="49" charset="-128"/>
                <a:cs typeface="+mn-cs"/>
              </a:rPr>
              <a:t>　里親養育支援体制の更なる充実を図るため、フォスタリング機関における</a:t>
            </a:r>
            <a:r>
              <a:rPr kumimoji="1" lang="en-US" altLang="ja-JP" sz="1200" b="0" i="0" u="none" strike="noStrike" kern="1200" cap="none" spc="0" normalizeH="0" baseline="0" noProof="0" dirty="0">
                <a:ln>
                  <a:noFill/>
                </a:ln>
                <a:solidFill>
                  <a:schemeClr val="tx1"/>
                </a:solidFill>
                <a:effectLst/>
                <a:uLnTx/>
                <a:uFillTx/>
                <a:latin typeface="HGｺﾞｼｯｸM" panose="020B0609000000000000" pitchFamily="49" charset="-128"/>
                <a:ea typeface="HGｺﾞｼｯｸM" panose="020B0609000000000000" pitchFamily="49" charset="-128"/>
                <a:cs typeface="+mn-cs"/>
              </a:rPr>
              <a:t>24</a:t>
            </a:r>
            <a:r>
              <a:rPr kumimoji="1" lang="ja-JP" altLang="en-US" sz="1200" b="0" i="0" u="none" strike="noStrike" kern="1200" cap="none" spc="0" normalizeH="0" baseline="0" noProof="0" dirty="0">
                <a:ln>
                  <a:noFill/>
                </a:ln>
                <a:solidFill>
                  <a:schemeClr val="tx1"/>
                </a:solidFill>
                <a:effectLst/>
                <a:uLnTx/>
                <a:uFillTx/>
                <a:latin typeface="HGｺﾞｼｯｸM" panose="020B0609000000000000" pitchFamily="49" charset="-128"/>
                <a:ea typeface="HGｺﾞｼｯｸM" panose="020B0609000000000000" pitchFamily="49" charset="-128"/>
                <a:cs typeface="+mn-cs"/>
              </a:rPr>
              <a:t>時間の相談体制及び緊急時に里親家庭へかけつけられる緊急対応体制を整備</a:t>
            </a:r>
            <a:endParaRPr kumimoji="1" lang="en-US" altLang="ja-JP" sz="1200" b="0" i="0" u="none" strike="noStrike" kern="1200" cap="none" spc="0" normalizeH="0" baseline="0" noProof="0" dirty="0">
              <a:ln>
                <a:noFill/>
              </a:ln>
              <a:solidFill>
                <a:schemeClr val="tx1"/>
              </a:solidFill>
              <a:effectLst/>
              <a:uLnTx/>
              <a:uFillTx/>
              <a:latin typeface="HGｺﾞｼｯｸM" panose="020B0609000000000000" pitchFamily="49" charset="-128"/>
              <a:ea typeface="HGｺﾞｼｯｸM" panose="020B0609000000000000" pitchFamily="49" charset="-128"/>
              <a:cs typeface="+mn-cs"/>
            </a:endParaRPr>
          </a:p>
        </p:txBody>
      </p:sp>
      <p:sp>
        <p:nvSpPr>
          <p:cNvPr id="25" name="正方形/長方形 24"/>
          <p:cNvSpPr/>
          <p:nvPr/>
        </p:nvSpPr>
        <p:spPr>
          <a:xfrm>
            <a:off x="180000" y="3783348"/>
            <a:ext cx="4752000" cy="432000"/>
          </a:xfrm>
          <a:prstGeom prst="rect">
            <a:avLst/>
          </a:prstGeom>
          <a:solidFill>
            <a:schemeClr val="bg1"/>
          </a:solidFill>
          <a:ln w="19050">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lIns="107741" tIns="144000" rIns="108000" bIns="26935" rtlCol="0" anchor="t" anchorCtr="0"/>
          <a:lstStyle/>
          <a:p>
            <a:pPr marL="0" marR="0" lvl="0" indent="0" algn="l" defTabSz="914400" rtl="0" eaLnBrk="1" fontAlgn="t" latinLnBrk="0" hangingPunct="1">
              <a:lnSpc>
                <a:spcPts val="12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HGｺﾞｼｯｸM" panose="020B0609000000000000" pitchFamily="49" charset="-128"/>
                <a:ea typeface="HGｺﾞｼｯｸM" panose="020B0609000000000000" pitchFamily="49" charset="-128"/>
                <a:cs typeface="+mn-cs"/>
              </a:rPr>
              <a:t>　里親委託前の交流期間について、一般生活費や施設等へ訪問するための費用の補助を新規計上</a:t>
            </a:r>
            <a:endParaRPr kumimoji="1" lang="en-US" altLang="ja-JP" sz="1200" b="0" i="0" u="none" strike="noStrike" kern="1200" cap="none" spc="0" normalizeH="0" baseline="0" noProof="0" dirty="0">
              <a:ln>
                <a:noFill/>
              </a:ln>
              <a:solidFill>
                <a:schemeClr val="tx1"/>
              </a:solidFill>
              <a:effectLst/>
              <a:uLnTx/>
              <a:uFillTx/>
              <a:latin typeface="HGｺﾞｼｯｸM" panose="020B0609000000000000" pitchFamily="49" charset="-128"/>
              <a:ea typeface="HGｺﾞｼｯｸM" panose="020B0609000000000000" pitchFamily="49" charset="-128"/>
              <a:cs typeface="+mn-cs"/>
            </a:endParaRPr>
          </a:p>
        </p:txBody>
      </p:sp>
      <p:sp>
        <p:nvSpPr>
          <p:cNvPr id="29" name="正方形/長方形 28"/>
          <p:cNvSpPr/>
          <p:nvPr/>
        </p:nvSpPr>
        <p:spPr>
          <a:xfrm>
            <a:off x="190232" y="5556078"/>
            <a:ext cx="4752000" cy="432000"/>
          </a:xfrm>
          <a:prstGeom prst="rect">
            <a:avLst/>
          </a:prstGeom>
          <a:solidFill>
            <a:schemeClr val="bg1"/>
          </a:solidFill>
          <a:ln w="19050">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lIns="107741" tIns="144000" rIns="108000" bIns="26935" rtlCol="0" anchor="t" anchorCtr="0"/>
          <a:lstStyle/>
          <a:p>
            <a:pPr marL="0" marR="0" lvl="0" indent="0" algn="l" defTabSz="914400" rtl="0" eaLnBrk="1" fontAlgn="t" latinLnBrk="0" hangingPunct="1">
              <a:lnSpc>
                <a:spcPts val="12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HGｺﾞｼｯｸM" panose="020B0609000000000000" pitchFamily="49" charset="-128"/>
                <a:ea typeface="HGｺﾞｼｯｸM" panose="020B0609000000000000" pitchFamily="49" charset="-128"/>
                <a:cs typeface="+mn-cs"/>
              </a:rPr>
              <a:t>　里親制度や特別養子縁組制度に関して様々な広告媒体を活用した広報啓発をおこない、社会的認知度を高め、その推進を図る</a:t>
            </a:r>
            <a:endParaRPr kumimoji="1" lang="en-US" altLang="ja-JP" sz="1200" b="0" i="0" u="none" strike="noStrike" kern="1200" cap="none" spc="0" normalizeH="0" baseline="0" noProof="0" dirty="0">
              <a:ln>
                <a:noFill/>
              </a:ln>
              <a:solidFill>
                <a:schemeClr val="tx1"/>
              </a:solidFill>
              <a:effectLst/>
              <a:uLnTx/>
              <a:uFillTx/>
              <a:latin typeface="HGｺﾞｼｯｸM" panose="020B0609000000000000" pitchFamily="49" charset="-128"/>
              <a:ea typeface="HGｺﾞｼｯｸM" panose="020B0609000000000000" pitchFamily="49" charset="-128"/>
              <a:cs typeface="+mn-cs"/>
            </a:endParaRPr>
          </a:p>
        </p:txBody>
      </p:sp>
      <p:sp>
        <p:nvSpPr>
          <p:cNvPr id="30" name="ホームベース 29"/>
          <p:cNvSpPr/>
          <p:nvPr/>
        </p:nvSpPr>
        <p:spPr>
          <a:xfrm>
            <a:off x="180000" y="2886359"/>
            <a:ext cx="4752000" cy="216000"/>
          </a:xfrm>
          <a:prstGeom prst="homePlate">
            <a:avLst/>
          </a:prstGeom>
          <a:solidFill>
            <a:srgbClr val="FFCC99"/>
          </a:solidFill>
          <a:ln>
            <a:solidFill>
              <a:srgbClr val="FF6600">
                <a:alpha val="98000"/>
              </a:srgbClr>
            </a:solidFill>
          </a:ln>
        </p:spPr>
        <p:style>
          <a:lnRef idx="2">
            <a:schemeClr val="accent1">
              <a:shade val="50000"/>
            </a:schemeClr>
          </a:lnRef>
          <a:fillRef idx="1">
            <a:schemeClr val="accent1"/>
          </a:fillRef>
          <a:effectRef idx="0">
            <a:schemeClr val="accent1"/>
          </a:effectRef>
          <a:fontRef idx="minor">
            <a:schemeClr val="lt1"/>
          </a:fontRef>
        </p:style>
        <p:txBody>
          <a:bodyPr lIns="71987" tIns="35994" rIns="0" bIns="0" rtlCol="0" anchor="ctr"/>
          <a:lstStyle/>
          <a:p>
            <a:pPr marL="0" marR="0" lvl="0" indent="0" algn="l" defTabSz="975703"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里親養育包括支援（フォスタリング</a:t>
            </a:r>
            <a:r>
              <a:rPr kumimoji="1" lang="ja-JP" altLang="en-US" sz="1200" b="1" i="0" u="none" strike="noStrike" kern="1200" cap="none" spc="0" normalizeH="0" baseline="0" noProof="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）事業</a:t>
            </a:r>
            <a:r>
              <a:rPr kumimoji="1" lang="en-US" altLang="zh-TW" sz="1200" b="1" i="0" u="none" strike="noStrike" kern="1200" cap="none" spc="0" normalizeH="0" baseline="0" noProof="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zh-TW" altLang="en-US" sz="1200" b="1" i="0" u="none" strike="noStrike" kern="1200" cap="none" spc="0" normalizeH="0" baseline="0" noProof="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拡充</a:t>
            </a:r>
            <a:r>
              <a:rPr kumimoji="1" lang="en-US" altLang="zh-TW" sz="1200" b="1" i="0" u="none" strike="noStrike" kern="1200" cap="none" spc="0" normalizeH="0" baseline="0" noProof="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200" b="1"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1" name="ホームベース 30"/>
          <p:cNvSpPr/>
          <p:nvPr/>
        </p:nvSpPr>
        <p:spPr>
          <a:xfrm>
            <a:off x="180000" y="3658044"/>
            <a:ext cx="4752000" cy="216000"/>
          </a:xfrm>
          <a:prstGeom prst="homePlate">
            <a:avLst/>
          </a:prstGeom>
          <a:solidFill>
            <a:srgbClr val="FFCC99"/>
          </a:solidFill>
          <a:ln>
            <a:solidFill>
              <a:srgbClr val="FF6600">
                <a:alpha val="98000"/>
              </a:srgbClr>
            </a:solidFill>
          </a:ln>
        </p:spPr>
        <p:style>
          <a:lnRef idx="2">
            <a:schemeClr val="accent1">
              <a:shade val="50000"/>
            </a:schemeClr>
          </a:lnRef>
          <a:fillRef idx="1">
            <a:schemeClr val="accent1"/>
          </a:fillRef>
          <a:effectRef idx="0">
            <a:schemeClr val="accent1"/>
          </a:effectRef>
          <a:fontRef idx="minor">
            <a:schemeClr val="lt1"/>
          </a:fontRef>
        </p:style>
        <p:txBody>
          <a:bodyPr lIns="71987" tIns="35994" rIns="0" bIns="0" rtlCol="0" anchor="ctr"/>
          <a:lstStyle/>
          <a:p>
            <a:pPr marL="0" marR="0" lvl="0" indent="0" algn="l" defTabSz="975703"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里親への委託前養育等支援事業</a:t>
            </a:r>
            <a:r>
              <a:rPr kumimoji="1" lang="en-US" altLang="zh-TW" sz="1200" b="1"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b="1" i="0" u="none" strike="noStrike" kern="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新規</a:t>
            </a:r>
            <a:r>
              <a:rPr kumimoji="1" lang="en-US" altLang="zh-TW" sz="1200" b="1"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200" b="1"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5" name="ホームベース 34"/>
          <p:cNvSpPr/>
          <p:nvPr/>
        </p:nvSpPr>
        <p:spPr>
          <a:xfrm>
            <a:off x="190232" y="5446677"/>
            <a:ext cx="4752000" cy="216000"/>
          </a:xfrm>
          <a:prstGeom prst="homePlate">
            <a:avLst/>
          </a:prstGeom>
          <a:solidFill>
            <a:srgbClr val="FFCC99"/>
          </a:solidFill>
          <a:ln>
            <a:solidFill>
              <a:srgbClr val="FF6600">
                <a:alpha val="98000"/>
              </a:srgbClr>
            </a:solidFill>
          </a:ln>
        </p:spPr>
        <p:style>
          <a:lnRef idx="2">
            <a:schemeClr val="accent1">
              <a:shade val="50000"/>
            </a:schemeClr>
          </a:lnRef>
          <a:fillRef idx="1">
            <a:schemeClr val="accent1"/>
          </a:fillRef>
          <a:effectRef idx="0">
            <a:schemeClr val="accent1"/>
          </a:effectRef>
          <a:fontRef idx="minor">
            <a:schemeClr val="lt1"/>
          </a:fontRef>
        </p:style>
        <p:txBody>
          <a:bodyPr lIns="71987" tIns="35994" rIns="0" bIns="0" rtlCol="0" anchor="ctr"/>
          <a:lstStyle/>
          <a:p>
            <a:pPr marL="0" marR="0" lvl="0" indent="0" algn="l" defTabSz="975703"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里親制度等広報</a:t>
            </a:r>
            <a:r>
              <a:rPr kumimoji="1" lang="ja-JP" altLang="en-US" sz="1200" b="1" i="0" u="none" strike="noStrike" kern="1200" cap="none" spc="0" normalizeH="0" baseline="0" noProof="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啓発事業</a:t>
            </a:r>
            <a:r>
              <a:rPr kumimoji="1" lang="en-US" altLang="zh-TW" sz="1200" b="1" i="0" u="none" strike="noStrike" kern="1200" cap="none" spc="0" normalizeH="0" baseline="0" noProof="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b="1" i="0" u="none" strike="noStrike" kern="1200" cap="none" spc="0" normalizeH="0" baseline="0" noProof="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拡充</a:t>
            </a:r>
            <a:r>
              <a:rPr kumimoji="1" lang="en-US" altLang="zh-TW" sz="1200" b="1" i="0" u="none" strike="noStrike" kern="1200" cap="none" spc="0" normalizeH="0" baseline="0" noProof="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200" b="1"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8" name="正方形/長方形 37"/>
          <p:cNvSpPr/>
          <p:nvPr/>
        </p:nvSpPr>
        <p:spPr>
          <a:xfrm>
            <a:off x="192036" y="6198791"/>
            <a:ext cx="4752000" cy="576000"/>
          </a:xfrm>
          <a:prstGeom prst="rect">
            <a:avLst/>
          </a:prstGeom>
          <a:solidFill>
            <a:schemeClr val="bg1"/>
          </a:solidFill>
          <a:ln w="19050">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lIns="107741" tIns="126000" rIns="108000" bIns="26935" rtlCol="0" anchor="t" anchorCtr="0"/>
          <a:lstStyle/>
          <a:p>
            <a:pPr marL="0" marR="0" lvl="0" indent="0" algn="l" defTabSz="914400" rtl="0" eaLnBrk="1" fontAlgn="t" latinLnBrk="0" hangingPunct="1">
              <a:lnSpc>
                <a:spcPts val="1200"/>
              </a:lnSpc>
              <a:spcBef>
                <a:spcPts val="0"/>
              </a:spcBef>
              <a:spcAft>
                <a:spcPts val="0"/>
              </a:spcAft>
              <a:buClrTx/>
              <a:buSzTx/>
              <a:buFontTx/>
              <a:buNone/>
              <a:tabLst/>
              <a:defRPr/>
            </a:pPr>
            <a:r>
              <a:rPr kumimoji="1" lang="ja-JP" altLang="en-US" sz="1200" b="0" i="0" u="none" strike="noStrike" kern="1200" cap="none" spc="-120" normalizeH="0" noProof="0" dirty="0">
                <a:ln>
                  <a:noFill/>
                </a:ln>
                <a:solidFill>
                  <a:schemeClr val="tx1"/>
                </a:solidFill>
                <a:effectLst/>
                <a:uLnTx/>
                <a:uFillTx/>
                <a:latin typeface="HGｺﾞｼｯｸM" panose="020B0609000000000000" pitchFamily="49" charset="-128"/>
                <a:ea typeface="HGｺﾞｼｯｸM" panose="020B0609000000000000" pitchFamily="49" charset="-128"/>
                <a:cs typeface="+mn-cs"/>
              </a:rPr>
              <a:t>　養親候補者の増加や高年齢児への支援に対応するための体制の構築や、職員の資質向上などにモデル的に取り組む養子縁組民間あっせん機関に対する支援の拡充を図るとともに、養親希望者手数料の負担軽減を更に充実</a:t>
            </a:r>
          </a:p>
        </p:txBody>
      </p:sp>
      <p:sp>
        <p:nvSpPr>
          <p:cNvPr id="39" name="正方形/長方形 38"/>
          <p:cNvSpPr/>
          <p:nvPr/>
        </p:nvSpPr>
        <p:spPr>
          <a:xfrm>
            <a:off x="4992921" y="2933483"/>
            <a:ext cx="4752000" cy="504000"/>
          </a:xfrm>
          <a:prstGeom prst="rect">
            <a:avLst/>
          </a:prstGeom>
          <a:solidFill>
            <a:schemeClr val="bg1"/>
          </a:solidFill>
          <a:ln w="19050">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lIns="107741" tIns="144000" rIns="108000" bIns="26935" rtlCol="0" anchor="t" anchorCtr="0"/>
          <a:lstStyle/>
          <a:p>
            <a:pPr marL="0" marR="0" lvl="0" indent="0" algn="l" defTabSz="914400" rtl="0" eaLnBrk="1" fontAlgn="t" latinLnBrk="0" hangingPunct="1">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HGｺﾞｼｯｸM" panose="020B0609000000000000" pitchFamily="49" charset="-128"/>
                <a:ea typeface="HGｺﾞｼｯｸM" panose="020B0609000000000000" pitchFamily="49" charset="-128"/>
                <a:cs typeface="+mn-cs"/>
              </a:rPr>
              <a:t>　児童養護施設等の退所者が意見交換等を行う場所を常設するために必要となる経費の補助を新規計上</a:t>
            </a:r>
            <a:endParaRPr kumimoji="1" lang="en-US" altLang="ja-JP" sz="1200" b="0" i="0" u="none" strike="noStrike" kern="1200" cap="none" spc="0" normalizeH="0" baseline="0" noProof="0" dirty="0">
              <a:ln>
                <a:noFill/>
              </a:ln>
              <a:solidFill>
                <a:schemeClr val="tx1"/>
              </a:solidFill>
              <a:effectLst/>
              <a:uLnTx/>
              <a:uFillTx/>
              <a:latin typeface="HGｺﾞｼｯｸM" panose="020B0609000000000000" pitchFamily="49" charset="-128"/>
              <a:ea typeface="HGｺﾞｼｯｸM" panose="020B0609000000000000" pitchFamily="49" charset="-128"/>
              <a:cs typeface="+mn-cs"/>
            </a:endParaRPr>
          </a:p>
        </p:txBody>
      </p:sp>
      <p:sp>
        <p:nvSpPr>
          <p:cNvPr id="40" name="ホームベース 39"/>
          <p:cNvSpPr/>
          <p:nvPr/>
        </p:nvSpPr>
        <p:spPr>
          <a:xfrm>
            <a:off x="192036" y="6080839"/>
            <a:ext cx="4752000" cy="216000"/>
          </a:xfrm>
          <a:prstGeom prst="homePlate">
            <a:avLst/>
          </a:prstGeom>
          <a:solidFill>
            <a:srgbClr val="FFCC99"/>
          </a:solidFill>
          <a:ln>
            <a:solidFill>
              <a:srgbClr val="FF6600">
                <a:alpha val="98000"/>
              </a:srgbClr>
            </a:solidFill>
          </a:ln>
        </p:spPr>
        <p:style>
          <a:lnRef idx="2">
            <a:schemeClr val="accent1">
              <a:shade val="50000"/>
            </a:schemeClr>
          </a:lnRef>
          <a:fillRef idx="1">
            <a:schemeClr val="accent1"/>
          </a:fillRef>
          <a:effectRef idx="0">
            <a:schemeClr val="accent1"/>
          </a:effectRef>
          <a:fontRef idx="minor">
            <a:schemeClr val="lt1"/>
          </a:fontRef>
        </p:style>
        <p:txBody>
          <a:bodyPr lIns="71987" tIns="35994" rIns="0" bIns="0" rtlCol="0" anchor="ctr"/>
          <a:lstStyle/>
          <a:p>
            <a:pPr marL="0" marR="0" lvl="0" indent="0" algn="l" defTabSz="975703"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養子縁組民間あっせん機関</a:t>
            </a:r>
            <a:r>
              <a:rPr kumimoji="1" lang="ja-JP" altLang="en-US" sz="1200" b="1" i="0" u="none" strike="noStrike" kern="1200" cap="none" spc="0" normalizeH="0" baseline="0" noProof="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助成事業</a:t>
            </a:r>
            <a:r>
              <a:rPr kumimoji="1" lang="en-US" altLang="zh-TW" sz="1200" b="1" i="0" u="none" strike="noStrike" kern="1200" cap="none" spc="0" normalizeH="0" baseline="0" noProof="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b="1" i="0" u="none" strike="noStrike" kern="1200" cap="none" spc="0" normalizeH="0" baseline="0" noProof="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拡充</a:t>
            </a:r>
            <a:r>
              <a:rPr kumimoji="1" lang="en-US" altLang="zh-TW" sz="1200" b="1" i="0" u="none" strike="noStrike" kern="1200" cap="none" spc="0" normalizeH="0" baseline="0" noProof="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200" b="1"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1" name="ホームベース 40"/>
          <p:cNvSpPr/>
          <p:nvPr/>
        </p:nvSpPr>
        <p:spPr>
          <a:xfrm>
            <a:off x="4992921" y="2797518"/>
            <a:ext cx="4752000" cy="216000"/>
          </a:xfrm>
          <a:prstGeom prst="homePlate">
            <a:avLst/>
          </a:prstGeom>
          <a:solidFill>
            <a:srgbClr val="FFCC99"/>
          </a:solidFill>
          <a:ln>
            <a:solidFill>
              <a:srgbClr val="FF6600">
                <a:alpha val="98000"/>
              </a:srgbClr>
            </a:solidFill>
          </a:ln>
        </p:spPr>
        <p:style>
          <a:lnRef idx="2">
            <a:schemeClr val="accent1">
              <a:shade val="50000"/>
            </a:schemeClr>
          </a:lnRef>
          <a:fillRef idx="1">
            <a:schemeClr val="accent1"/>
          </a:fillRef>
          <a:effectRef idx="0">
            <a:schemeClr val="accent1"/>
          </a:effectRef>
          <a:fontRef idx="minor">
            <a:schemeClr val="lt1"/>
          </a:fontRef>
        </p:style>
        <p:txBody>
          <a:bodyPr lIns="71987" tIns="35994" rIns="0" bIns="0" rtlCol="0" anchor="ctr"/>
          <a:lstStyle/>
          <a:p>
            <a:pPr marL="0" marR="0" lvl="0" indent="0" algn="l" defTabSz="975703" rtl="0" eaLnBrk="1" fontAlgn="auto" latinLnBrk="0" hangingPunct="1">
              <a:lnSpc>
                <a:spcPct val="100000"/>
              </a:lnSpc>
              <a:spcBef>
                <a:spcPts val="0"/>
              </a:spcBef>
              <a:spcAft>
                <a:spcPts val="0"/>
              </a:spcAft>
              <a:buClrTx/>
              <a:buSzTx/>
              <a:buFontTx/>
              <a:buNone/>
              <a:tabLst/>
              <a:defRPr/>
            </a:pPr>
            <a:r>
              <a:rPr kumimoji="1" lang="zh-TW" altLang="en-US" sz="1200" b="1"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社会的養護自立支援</a:t>
            </a:r>
            <a:r>
              <a:rPr kumimoji="1" lang="zh-TW" altLang="en-US" sz="1200" b="1" i="0" u="none" strike="noStrike" kern="1200" cap="none" spc="0" normalizeH="0" baseline="0" noProof="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事業等</a:t>
            </a:r>
            <a:r>
              <a:rPr kumimoji="1" lang="en-US" altLang="zh-TW" sz="1200" b="1" i="0" u="none" strike="noStrike" kern="1200" cap="none" spc="0" normalizeH="0" baseline="0" noProof="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zh-TW" altLang="en-US" sz="1200" b="1" i="0" u="none" strike="noStrike" kern="1200" cap="none" spc="0" normalizeH="0" baseline="0" noProof="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拡充</a:t>
            </a:r>
            <a:r>
              <a:rPr kumimoji="1" lang="en-US" altLang="zh-TW" sz="1200" b="1" i="0" u="none" strike="noStrike" kern="1200" cap="none" spc="0" normalizeH="0" baseline="0" noProof="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200" b="1"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3" name="正方形/長方形 42"/>
          <p:cNvSpPr/>
          <p:nvPr/>
        </p:nvSpPr>
        <p:spPr>
          <a:xfrm>
            <a:off x="5004000" y="6011807"/>
            <a:ext cx="4752000" cy="705707"/>
          </a:xfrm>
          <a:prstGeom prst="rect">
            <a:avLst/>
          </a:prstGeom>
          <a:solidFill>
            <a:schemeClr val="bg1"/>
          </a:solidFill>
          <a:ln w="19050">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lIns="107741" tIns="144000" rIns="108000" bIns="26935" rtlCol="0" anchor="t" anchorCtr="0"/>
          <a:lstStyle/>
          <a:p>
            <a:pPr marL="0" marR="0" lvl="0" indent="0" algn="l" defTabSz="914400" rtl="0" eaLnBrk="1" fontAlgn="t" latinLnBrk="0" hangingPunct="1">
              <a:spcBef>
                <a:spcPts val="0"/>
              </a:spcBef>
              <a:spcAft>
                <a:spcPts val="0"/>
              </a:spcAft>
              <a:buClrTx/>
              <a:buSzTx/>
              <a:buFontTx/>
              <a:buNone/>
              <a:tabLst/>
              <a:defRPr/>
            </a:pPr>
            <a:r>
              <a:rPr kumimoji="1" lang="ja-JP" altLang="en-US" sz="1200" b="0" i="0" u="none" strike="noStrike" kern="1200" cap="none" spc="-70" normalizeH="0" noProof="0" dirty="0">
                <a:ln>
                  <a:noFill/>
                </a:ln>
                <a:solidFill>
                  <a:schemeClr val="tx1"/>
                </a:solidFill>
                <a:effectLst/>
                <a:uLnTx/>
                <a:uFillTx/>
                <a:latin typeface="HGｺﾞｼｯｸM" panose="020B0609000000000000" pitchFamily="49" charset="-128"/>
                <a:ea typeface="HGｺﾞｼｯｸM" panose="020B0609000000000000" pitchFamily="49" charset="-128"/>
                <a:cs typeface="+mn-cs"/>
              </a:rPr>
              <a:t>　社会的養護経験者等の孤立化を防ぎ、自立に向けた継続した支援体制を構築するため、民間団体等において、自治体及び社会的養護経験者等を対象とした全国大会を開催するための経費の補助を新規計上</a:t>
            </a:r>
            <a:endParaRPr kumimoji="1" lang="en-US" altLang="ja-JP" sz="1200" b="0" i="0" u="none" strike="noStrike" kern="1200" cap="none" spc="-70" normalizeH="0" noProof="0" dirty="0">
              <a:ln>
                <a:noFill/>
              </a:ln>
              <a:solidFill>
                <a:schemeClr val="tx1"/>
              </a:solidFill>
              <a:effectLst/>
              <a:uLnTx/>
              <a:uFillTx/>
              <a:latin typeface="HGｺﾞｼｯｸM" panose="020B0609000000000000" pitchFamily="49" charset="-128"/>
              <a:ea typeface="HGｺﾞｼｯｸM" panose="020B0609000000000000" pitchFamily="49" charset="-128"/>
              <a:cs typeface="+mn-cs"/>
            </a:endParaRPr>
          </a:p>
        </p:txBody>
      </p:sp>
      <p:sp>
        <p:nvSpPr>
          <p:cNvPr id="44" name="ホームベース 43"/>
          <p:cNvSpPr/>
          <p:nvPr/>
        </p:nvSpPr>
        <p:spPr>
          <a:xfrm>
            <a:off x="5004000" y="5889897"/>
            <a:ext cx="4752000" cy="219600"/>
          </a:xfrm>
          <a:prstGeom prst="homePlate">
            <a:avLst/>
          </a:prstGeom>
          <a:solidFill>
            <a:srgbClr val="FFCC99"/>
          </a:solidFill>
          <a:ln>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lIns="71987" tIns="35994" rIns="0" bIns="0" rtlCol="0" anchor="ctr"/>
          <a:lstStyle/>
          <a:p>
            <a:pPr marL="0" marR="0" lvl="0" indent="0" algn="l" defTabSz="975703"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社会的養護出身者ネットワーク形成事業</a:t>
            </a:r>
            <a:r>
              <a:rPr kumimoji="1" lang="en-US" altLang="zh-TW" sz="1200" b="1"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b="1" i="0" u="none" strike="noStrike" kern="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新規</a:t>
            </a:r>
            <a:r>
              <a:rPr kumimoji="1" lang="en-US" altLang="zh-TW" sz="1200" b="1"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200" b="1"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8" name="正方形/長方形 27"/>
          <p:cNvSpPr/>
          <p:nvPr/>
        </p:nvSpPr>
        <p:spPr>
          <a:xfrm>
            <a:off x="5004000" y="1955329"/>
            <a:ext cx="4752000" cy="432000"/>
          </a:xfrm>
          <a:prstGeom prst="rect">
            <a:avLst/>
          </a:prstGeom>
          <a:solidFill>
            <a:schemeClr val="bg1"/>
          </a:solidFill>
          <a:ln w="19050">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lIns="107741" tIns="126000" rIns="108000" bIns="26935" rtlCol="0" anchor="t" anchorCtr="0"/>
          <a:lstStyle/>
          <a:p>
            <a:pPr marL="0" marR="0" lvl="0" indent="0" algn="l" defTabSz="914400" rtl="0" eaLnBrk="1" fontAlgn="t" latinLnBrk="0" hangingPunct="1">
              <a:lnSpc>
                <a:spcPts val="12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HGｺﾞｼｯｸM" panose="020B0609000000000000" pitchFamily="49" charset="-128"/>
                <a:ea typeface="HGｺﾞｼｯｸM" panose="020B0609000000000000" pitchFamily="49" charset="-128"/>
                <a:cs typeface="+mn-cs"/>
              </a:rPr>
              <a:t>　子どもに関する安全確認を適切に行うことができる体制（児童相談所への警察ＯＢ配置等）を確保するための補助を拡充</a:t>
            </a:r>
            <a:endParaRPr kumimoji="1" lang="en-US" altLang="ja-JP" sz="1200" b="0" i="0" u="none" strike="noStrike" kern="1200" cap="none" spc="0" normalizeH="0" baseline="0" noProof="0" dirty="0">
              <a:ln>
                <a:noFill/>
              </a:ln>
              <a:solidFill>
                <a:schemeClr val="tx1"/>
              </a:solidFill>
              <a:effectLst/>
              <a:uLnTx/>
              <a:uFillTx/>
              <a:latin typeface="HGｺﾞｼｯｸM" panose="020B0609000000000000" pitchFamily="49" charset="-128"/>
              <a:ea typeface="HGｺﾞｼｯｸM" panose="020B0609000000000000" pitchFamily="49" charset="-128"/>
              <a:cs typeface="+mn-cs"/>
            </a:endParaRPr>
          </a:p>
        </p:txBody>
      </p:sp>
      <p:sp>
        <p:nvSpPr>
          <p:cNvPr id="32" name="ホームベース 31"/>
          <p:cNvSpPr/>
          <p:nvPr/>
        </p:nvSpPr>
        <p:spPr>
          <a:xfrm>
            <a:off x="5004000" y="1833421"/>
            <a:ext cx="4752000" cy="198000"/>
          </a:xfrm>
          <a:prstGeom prst="homePlate">
            <a:avLst/>
          </a:prstGeom>
          <a:solidFill>
            <a:srgbClr val="FFCC99"/>
          </a:solidFill>
          <a:ln>
            <a:solidFill>
              <a:srgbClr val="FF6600">
                <a:alpha val="98000"/>
              </a:srgbClr>
            </a:solidFill>
          </a:ln>
        </p:spPr>
        <p:style>
          <a:lnRef idx="2">
            <a:schemeClr val="accent1">
              <a:shade val="50000"/>
            </a:schemeClr>
          </a:lnRef>
          <a:fillRef idx="1">
            <a:schemeClr val="accent1"/>
          </a:fillRef>
          <a:effectRef idx="0">
            <a:schemeClr val="accent1"/>
          </a:effectRef>
          <a:fontRef idx="minor">
            <a:schemeClr val="lt1"/>
          </a:fontRef>
        </p:style>
        <p:txBody>
          <a:bodyPr lIns="71987" tIns="35994" rIns="0" bIns="0" rtlCol="0" anchor="ctr"/>
          <a:lstStyle/>
          <a:p>
            <a:pPr marL="0" marR="0" lvl="0" indent="0" algn="l" defTabSz="975703"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児童の安全確認等のための体制強化事業（</a:t>
            </a:r>
            <a:r>
              <a:rPr kumimoji="1" lang="ja-JP" altLang="en-US" sz="1200" b="1" i="0" u="none" strike="noStrike" kern="1200" cap="none" spc="0" normalizeH="0" baseline="0" noProof="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都道府県分）</a:t>
            </a:r>
            <a:r>
              <a:rPr kumimoji="1" lang="en-US" altLang="ja-JP" sz="1200" b="1" i="0" u="none" strike="noStrike" kern="1200" cap="none" spc="0" normalizeH="0" baseline="0" noProof="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b="1" i="0" u="none" strike="noStrike" kern="1200" cap="none" spc="0" normalizeH="0" baseline="0" noProof="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拡充</a:t>
            </a:r>
            <a:r>
              <a:rPr kumimoji="1" lang="en-US" altLang="ja-JP" sz="1200" b="1" i="0" u="none" strike="noStrike" kern="1200" cap="none" spc="0" normalizeH="0" baseline="0" noProof="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200" b="1"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6" name="正方形/長方形 35"/>
          <p:cNvSpPr/>
          <p:nvPr/>
        </p:nvSpPr>
        <p:spPr>
          <a:xfrm>
            <a:off x="5004000" y="1149207"/>
            <a:ext cx="4752000" cy="576000"/>
          </a:xfrm>
          <a:prstGeom prst="rect">
            <a:avLst/>
          </a:prstGeom>
          <a:solidFill>
            <a:schemeClr val="bg1"/>
          </a:solidFill>
          <a:ln w="19050">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lIns="107741" tIns="126000" rIns="108000" bIns="26935" rtlCol="0" anchor="t" anchorCtr="0"/>
          <a:lstStyle/>
          <a:p>
            <a:pPr marL="0" marR="0" lvl="0" indent="0" algn="l" defTabSz="914400" rtl="0" eaLnBrk="1" fontAlgn="t" latinLnBrk="0" hangingPunct="1">
              <a:lnSpc>
                <a:spcPts val="12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HGｺﾞｼｯｸM" panose="020B0609000000000000" pitchFamily="49" charset="-128"/>
                <a:ea typeface="HGｺﾞｼｯｸM" panose="020B0609000000000000" pitchFamily="49" charset="-128"/>
                <a:cs typeface="+mn-cs"/>
              </a:rPr>
              <a:t>　児童相談所等職員の保護者指導支援プログラム資格取得支援事業を新規計上。また、専門医療機関や民間団体と連携した取組が推進されるよう、補助メニューの見直しを行う。</a:t>
            </a:r>
            <a:endParaRPr kumimoji="1" lang="en-US" altLang="ja-JP" sz="1200" b="0" i="0" u="none" strike="noStrike" kern="1200" cap="none" spc="0" normalizeH="0" baseline="0" noProof="0" dirty="0">
              <a:ln>
                <a:noFill/>
              </a:ln>
              <a:solidFill>
                <a:schemeClr val="tx1"/>
              </a:solidFill>
              <a:effectLst/>
              <a:uLnTx/>
              <a:uFillTx/>
              <a:latin typeface="HGｺﾞｼｯｸM" panose="020B0609000000000000" pitchFamily="49" charset="-128"/>
              <a:ea typeface="HGｺﾞｼｯｸM" panose="020B0609000000000000" pitchFamily="49" charset="-128"/>
              <a:cs typeface="+mn-cs"/>
            </a:endParaRPr>
          </a:p>
        </p:txBody>
      </p:sp>
      <p:sp>
        <p:nvSpPr>
          <p:cNvPr id="37" name="ホームベース 36"/>
          <p:cNvSpPr/>
          <p:nvPr/>
        </p:nvSpPr>
        <p:spPr>
          <a:xfrm>
            <a:off x="5004000" y="1027297"/>
            <a:ext cx="4752000" cy="198000"/>
          </a:xfrm>
          <a:prstGeom prst="homePlate">
            <a:avLst/>
          </a:prstGeom>
          <a:solidFill>
            <a:srgbClr val="FFCC99"/>
          </a:solidFill>
          <a:ln>
            <a:solidFill>
              <a:srgbClr val="FF6600">
                <a:alpha val="98000"/>
              </a:srgbClr>
            </a:solidFill>
          </a:ln>
        </p:spPr>
        <p:style>
          <a:lnRef idx="2">
            <a:schemeClr val="accent1">
              <a:shade val="50000"/>
            </a:schemeClr>
          </a:lnRef>
          <a:fillRef idx="1">
            <a:schemeClr val="accent1"/>
          </a:fillRef>
          <a:effectRef idx="0">
            <a:schemeClr val="accent1"/>
          </a:effectRef>
          <a:fontRef idx="minor">
            <a:schemeClr val="lt1"/>
          </a:fontRef>
        </p:style>
        <p:txBody>
          <a:bodyPr lIns="71987" tIns="35994" rIns="0" bIns="0" rtlCol="0" anchor="ctr"/>
          <a:lstStyle/>
          <a:p>
            <a:pPr marL="0" marR="0" lvl="0" indent="0" algn="l" defTabSz="975703"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保護者指導・カウンセリング強化事業</a:t>
            </a:r>
            <a:r>
              <a:rPr kumimoji="1" lang="en-US" altLang="zh-TW" sz="1200" b="1"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b="1"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一部・</a:t>
            </a:r>
            <a:r>
              <a:rPr kumimoji="1" lang="ja-JP" altLang="en-US" sz="1200" b="1" i="0" u="none" strike="noStrike" kern="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新規</a:t>
            </a:r>
            <a:r>
              <a:rPr kumimoji="1" lang="zh-TW" altLang="en-US" sz="1200" b="1"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拡充</a:t>
            </a:r>
            <a:r>
              <a:rPr kumimoji="1" lang="ja-JP" altLang="en-US" sz="1200" b="1"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 </a:t>
            </a:r>
            <a:r>
              <a:rPr kumimoji="1" lang="en-US" altLang="zh-TW" sz="1200" b="1"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200" b="1"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4" name="正方形/長方形 53"/>
          <p:cNvSpPr/>
          <p:nvPr/>
        </p:nvSpPr>
        <p:spPr>
          <a:xfrm>
            <a:off x="5004000" y="4487462"/>
            <a:ext cx="4752000" cy="684000"/>
          </a:xfrm>
          <a:prstGeom prst="rect">
            <a:avLst/>
          </a:prstGeom>
          <a:solidFill>
            <a:schemeClr val="bg1"/>
          </a:solidFill>
          <a:ln w="19050">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lIns="107741" tIns="144000" rIns="108000" bIns="26935" rtlCol="0" anchor="t" anchorCtr="0"/>
          <a:lstStyle/>
          <a:p>
            <a:pPr marL="0" marR="0" lvl="0" indent="0" algn="l" defTabSz="914400" rtl="0" eaLnBrk="1" fontAlgn="t" latinLnBrk="0" hangingPunct="1">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HGｺﾞｼｯｸM" panose="020B0609000000000000" pitchFamily="49" charset="-128"/>
                <a:ea typeface="HGｺﾞｼｯｸM" panose="020B0609000000000000" pitchFamily="49" charset="-128"/>
                <a:cs typeface="+mn-cs"/>
              </a:rPr>
              <a:t>　児童養護施設等の小規模かつ地域分散化を推進する際、既存の建物を賃借して活用できるよう、改修期間中の賃借料や原状復帰の際に必要となる費用の補助を新規計上</a:t>
            </a:r>
            <a:endParaRPr kumimoji="1" lang="en-US" altLang="ja-JP" sz="1200" b="0" i="0" u="none" strike="noStrike" kern="1200" cap="none" spc="0" normalizeH="0" baseline="0" noProof="0" dirty="0">
              <a:ln>
                <a:noFill/>
              </a:ln>
              <a:solidFill>
                <a:schemeClr val="tx1"/>
              </a:solidFill>
              <a:effectLst/>
              <a:uLnTx/>
              <a:uFillTx/>
              <a:latin typeface="HGｺﾞｼｯｸM" panose="020B0609000000000000" pitchFamily="49" charset="-128"/>
              <a:ea typeface="HGｺﾞｼｯｸM" panose="020B0609000000000000" pitchFamily="49" charset="-128"/>
              <a:cs typeface="+mn-cs"/>
            </a:endParaRPr>
          </a:p>
        </p:txBody>
      </p:sp>
      <p:sp>
        <p:nvSpPr>
          <p:cNvPr id="55" name="ホームベース 54"/>
          <p:cNvSpPr/>
          <p:nvPr/>
        </p:nvSpPr>
        <p:spPr>
          <a:xfrm>
            <a:off x="5004000" y="4341250"/>
            <a:ext cx="4752000" cy="216000"/>
          </a:xfrm>
          <a:prstGeom prst="homePlate">
            <a:avLst/>
          </a:prstGeom>
          <a:solidFill>
            <a:srgbClr val="FFCC99"/>
          </a:solidFill>
          <a:ln>
            <a:solidFill>
              <a:srgbClr val="FF6600">
                <a:alpha val="98000"/>
              </a:srgbClr>
            </a:solidFill>
          </a:ln>
        </p:spPr>
        <p:style>
          <a:lnRef idx="2">
            <a:schemeClr val="accent1">
              <a:shade val="50000"/>
            </a:schemeClr>
          </a:lnRef>
          <a:fillRef idx="1">
            <a:schemeClr val="accent1"/>
          </a:fillRef>
          <a:effectRef idx="0">
            <a:schemeClr val="accent1"/>
          </a:effectRef>
          <a:fontRef idx="minor">
            <a:schemeClr val="lt1"/>
          </a:fontRef>
        </p:style>
        <p:txBody>
          <a:bodyPr lIns="71987" tIns="35994" rIns="0" bIns="0" rtlCol="0" anchor="ctr"/>
          <a:lstStyle/>
          <a:p>
            <a:pPr marL="0" marR="0" lvl="0" indent="0" algn="l" defTabSz="975703"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児童養護施設等の生活向上のための環境</a:t>
            </a:r>
            <a:r>
              <a:rPr kumimoji="1" lang="ja-JP" altLang="en-US" sz="1200" b="1" i="0" u="none" strike="noStrike" kern="1200" cap="none" spc="0" normalizeH="0" baseline="0" noProof="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改善事業</a:t>
            </a:r>
            <a:r>
              <a:rPr kumimoji="1" lang="en-US" altLang="zh-TW" sz="1200" b="1" i="0" u="none" strike="noStrike" kern="1200" cap="none" spc="0" normalizeH="0" baseline="0" noProof="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zh-TW" altLang="en-US" sz="1200" b="1" i="0" u="none" strike="noStrike" kern="1200" cap="none" spc="0" normalizeH="0" baseline="0" noProof="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拡充</a:t>
            </a:r>
            <a:r>
              <a:rPr kumimoji="1" lang="en-US" altLang="zh-TW" sz="1200" b="1" i="0" u="none" strike="noStrike" kern="1200" cap="none" spc="0" normalizeH="0" baseline="0" noProof="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200" b="1"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6" name="ホームベース 55"/>
          <p:cNvSpPr/>
          <p:nvPr/>
        </p:nvSpPr>
        <p:spPr>
          <a:xfrm>
            <a:off x="180000" y="1863370"/>
            <a:ext cx="4752000" cy="198000"/>
          </a:xfrm>
          <a:prstGeom prst="homePlate">
            <a:avLst/>
          </a:prstGeom>
          <a:solidFill>
            <a:srgbClr val="FFCC99"/>
          </a:solidFill>
          <a:ln>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lIns="71987" tIns="35994" rIns="0" bIns="0" rtlCol="0" anchor="ctr"/>
          <a:lstStyle/>
          <a:p>
            <a:pPr marL="0" marR="0" lvl="0" indent="0" algn="l" defTabSz="975703"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心理療法担当職員雇上費加算の</a:t>
            </a:r>
            <a:r>
              <a:rPr kumimoji="1" lang="ja-JP" altLang="en-US" sz="1200" b="1" i="0" u="none" strike="noStrike" kern="1200" cap="none" spc="0" normalizeH="0" baseline="0" noProof="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要件緩和</a:t>
            </a:r>
            <a:r>
              <a:rPr kumimoji="1" lang="en-US" altLang="zh-TW" sz="1200" b="1" i="0" u="none" strike="noStrike" kern="1200" cap="none" spc="0" normalizeH="0" baseline="0" noProof="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b="1" i="0" u="none" strike="noStrike" kern="1200" cap="none" spc="0" normalizeH="0" baseline="0" noProof="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拡充</a:t>
            </a:r>
            <a:r>
              <a:rPr kumimoji="1" lang="en-US" altLang="zh-TW" sz="1200" b="1" i="0" u="none" strike="noStrike" kern="1200" cap="none" spc="0" normalizeH="0" baseline="0" noProof="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200" b="1"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1" name="正方形/長方形 60"/>
          <p:cNvSpPr/>
          <p:nvPr/>
        </p:nvSpPr>
        <p:spPr>
          <a:xfrm>
            <a:off x="5004000" y="310550"/>
            <a:ext cx="4752000" cy="612000"/>
          </a:xfrm>
          <a:prstGeom prst="rect">
            <a:avLst/>
          </a:prstGeom>
          <a:solidFill>
            <a:schemeClr val="bg1"/>
          </a:solidFill>
          <a:ln w="19050">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lIns="107741" tIns="126000" rIns="108000" bIns="26935" rtlCol="0" anchor="t" anchorCtr="0"/>
          <a:lstStyle/>
          <a:p>
            <a:pPr marL="0" marR="0" lvl="0" indent="0" algn="l" defTabSz="914400" rtl="0" eaLnBrk="1" fontAlgn="auto" latinLnBrk="0" hangingPunct="1">
              <a:lnSpc>
                <a:spcPts val="12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HGｺﾞｼｯｸM" panose="020B0609000000000000" pitchFamily="49" charset="-128"/>
                <a:ea typeface="HGｺﾞｼｯｸM" panose="020B0609000000000000" pitchFamily="49" charset="-128"/>
                <a:cs typeface="+mn-cs"/>
              </a:rPr>
              <a:t>　児童虐待に関する全国統一の</a:t>
            </a:r>
            <a:r>
              <a:rPr kumimoji="1" lang="ja-JP" altLang="ja-JP" sz="1200" b="0" i="0" u="none" strike="noStrike" kern="1200" cap="none" spc="0" normalizeH="0" baseline="0" noProof="0" dirty="0">
                <a:ln>
                  <a:noFill/>
                </a:ln>
                <a:solidFill>
                  <a:schemeClr val="tx1"/>
                </a:solidFill>
                <a:effectLst/>
                <a:uLnTx/>
                <a:uFillTx/>
                <a:latin typeface="HGｺﾞｼｯｸM" panose="020B0609000000000000" pitchFamily="49" charset="-128"/>
                <a:ea typeface="HGｺﾞｼｯｸM" panose="020B0609000000000000" pitchFamily="49" charset="-128"/>
                <a:cs typeface="+mn-cs"/>
              </a:rPr>
              <a:t>情報共有システムの</a:t>
            </a:r>
            <a:r>
              <a:rPr kumimoji="1" lang="ja-JP" altLang="en-US" sz="1200" b="0" i="0" u="none" strike="noStrike" kern="1200" cap="none" spc="0" normalizeH="0" baseline="0" noProof="0" dirty="0">
                <a:ln>
                  <a:noFill/>
                </a:ln>
                <a:solidFill>
                  <a:schemeClr val="tx1"/>
                </a:solidFill>
                <a:effectLst/>
                <a:uLnTx/>
                <a:uFillTx/>
                <a:latin typeface="HGｺﾞｼｯｸM" panose="020B0609000000000000" pitchFamily="49" charset="-128"/>
                <a:ea typeface="HGｺﾞｼｯｸM" panose="020B0609000000000000" pitchFamily="49" charset="-128"/>
                <a:cs typeface="+mn-cs"/>
              </a:rPr>
              <a:t>開発・</a:t>
            </a:r>
            <a:r>
              <a:rPr kumimoji="1" lang="ja-JP" altLang="ja-JP" sz="1200" b="0" i="0" u="none" strike="noStrike" kern="1200" cap="none" spc="0" normalizeH="0" baseline="0" noProof="0" dirty="0">
                <a:ln>
                  <a:noFill/>
                </a:ln>
                <a:solidFill>
                  <a:schemeClr val="tx1"/>
                </a:solidFill>
                <a:effectLst/>
                <a:uLnTx/>
                <a:uFillTx/>
                <a:latin typeface="HGｺﾞｼｯｸM" panose="020B0609000000000000" pitchFamily="49" charset="-128"/>
                <a:ea typeface="HGｺﾞｼｯｸM" panose="020B0609000000000000" pitchFamily="49" charset="-128"/>
                <a:cs typeface="+mn-cs"/>
              </a:rPr>
              <a:t>整備を進め</a:t>
            </a:r>
            <a:r>
              <a:rPr kumimoji="1" lang="ja-JP" altLang="en-US" sz="1200" b="0" i="0" u="none" strike="noStrike" kern="1200" cap="none" spc="0" normalizeH="0" baseline="0" noProof="0" dirty="0">
                <a:ln>
                  <a:noFill/>
                </a:ln>
                <a:solidFill>
                  <a:schemeClr val="tx1"/>
                </a:solidFill>
                <a:effectLst/>
                <a:uLnTx/>
                <a:uFillTx/>
                <a:latin typeface="HGｺﾞｼｯｸM" panose="020B0609000000000000" pitchFamily="49" charset="-128"/>
                <a:ea typeface="HGｺﾞｼｯｸM" panose="020B0609000000000000" pitchFamily="49" charset="-128"/>
                <a:cs typeface="+mn-cs"/>
              </a:rPr>
              <a:t>、</a:t>
            </a:r>
            <a:r>
              <a:rPr kumimoji="1" lang="ja-JP" altLang="ja-JP" sz="1200" b="0" i="0" u="none" strike="noStrike" kern="1200" cap="none" spc="0" normalizeH="0" baseline="0" noProof="0" dirty="0">
                <a:ln>
                  <a:noFill/>
                </a:ln>
                <a:solidFill>
                  <a:schemeClr val="tx1"/>
                </a:solidFill>
                <a:effectLst/>
                <a:uLnTx/>
                <a:uFillTx/>
                <a:latin typeface="HGｺﾞｼｯｸM" panose="020B0609000000000000" pitchFamily="49" charset="-128"/>
                <a:ea typeface="HGｺﾞｼｯｸM" panose="020B0609000000000000" pitchFamily="49" charset="-128"/>
                <a:cs typeface="+mn-cs"/>
              </a:rPr>
              <a:t>児童相談所・市町村における情報共有や、転居ケース等における対応</a:t>
            </a:r>
            <a:r>
              <a:rPr kumimoji="1" lang="ja-JP" altLang="en-US" sz="1200" b="0" i="0" u="none" strike="noStrike" kern="1200" cap="none" spc="0" normalizeH="0" baseline="0" noProof="0" dirty="0">
                <a:ln>
                  <a:noFill/>
                </a:ln>
                <a:solidFill>
                  <a:schemeClr val="tx1"/>
                </a:solidFill>
                <a:effectLst/>
                <a:uLnTx/>
                <a:uFillTx/>
                <a:latin typeface="HGｺﾞｼｯｸM" panose="020B0609000000000000" pitchFamily="49" charset="-128"/>
                <a:ea typeface="HGｺﾞｼｯｸM" panose="020B0609000000000000" pitchFamily="49" charset="-128"/>
                <a:cs typeface="+mn-cs"/>
              </a:rPr>
              <a:t>を効率的・効果的に行う。</a:t>
            </a:r>
          </a:p>
          <a:p>
            <a:pPr marL="0" marR="0" lvl="0" indent="0" algn="l" defTabSz="914400" rtl="0" eaLnBrk="1" fontAlgn="t" latinLnBrk="0" hangingPunct="1">
              <a:lnSpc>
                <a:spcPts val="12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chemeClr val="tx1"/>
              </a:solidFill>
              <a:effectLst/>
              <a:uLnTx/>
              <a:uFillTx/>
              <a:latin typeface="HGｺﾞｼｯｸM" panose="020B0609000000000000" pitchFamily="49" charset="-128"/>
              <a:ea typeface="HGｺﾞｼｯｸM" panose="020B0609000000000000" pitchFamily="49" charset="-128"/>
              <a:cs typeface="+mn-cs"/>
            </a:endParaRPr>
          </a:p>
        </p:txBody>
      </p:sp>
      <p:sp>
        <p:nvSpPr>
          <p:cNvPr id="62" name="ホームベース 61"/>
          <p:cNvSpPr/>
          <p:nvPr/>
        </p:nvSpPr>
        <p:spPr>
          <a:xfrm>
            <a:off x="5004000" y="188640"/>
            <a:ext cx="4752000" cy="198000"/>
          </a:xfrm>
          <a:prstGeom prst="homePlate">
            <a:avLst/>
          </a:prstGeom>
          <a:solidFill>
            <a:srgbClr val="FFCC99"/>
          </a:solidFill>
          <a:ln>
            <a:solidFill>
              <a:srgbClr val="FF6600">
                <a:alpha val="98000"/>
              </a:srgbClr>
            </a:solidFill>
          </a:ln>
        </p:spPr>
        <p:style>
          <a:lnRef idx="2">
            <a:schemeClr val="accent1">
              <a:shade val="50000"/>
            </a:schemeClr>
          </a:lnRef>
          <a:fillRef idx="1">
            <a:schemeClr val="accent1"/>
          </a:fillRef>
          <a:effectRef idx="0">
            <a:schemeClr val="accent1"/>
          </a:effectRef>
          <a:fontRef idx="minor">
            <a:schemeClr val="lt1"/>
          </a:fontRef>
        </p:style>
        <p:txBody>
          <a:bodyPr lIns="71987" tIns="35994" rIns="0" bIns="0" rtlCol="0" anchor="ctr"/>
          <a:lstStyle/>
          <a:p>
            <a:pPr marL="0" marR="0" lvl="0" indent="0" algn="l" defTabSz="975703"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児童虐待に関する情報共有システム</a:t>
            </a:r>
            <a:r>
              <a:rPr kumimoji="1" lang="ja-JP" altLang="en-US" sz="1200" b="1" i="0" u="none" strike="noStrike" kern="1200" cap="none" spc="0" normalizeH="0" baseline="0" noProof="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の構築</a:t>
            </a:r>
            <a:r>
              <a:rPr kumimoji="1" lang="en-US" altLang="zh-TW" sz="1200" b="1" i="0" u="none" strike="noStrike" kern="1200" cap="none" spc="0" normalizeH="0" baseline="0" noProof="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zh-TW" altLang="en-US" sz="1200" b="1" i="0" u="none" strike="noStrike" kern="1200" cap="none" spc="0" normalizeH="0" baseline="0" noProof="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拡充</a:t>
            </a:r>
            <a:r>
              <a:rPr kumimoji="1" lang="en-US" altLang="zh-TW" sz="1200" b="1" i="0" u="none" strike="noStrike" kern="1200" cap="none" spc="0" normalizeH="0" baseline="0" noProof="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200" b="1"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4" name="正方形/長方形 33"/>
          <p:cNvSpPr/>
          <p:nvPr/>
        </p:nvSpPr>
        <p:spPr>
          <a:xfrm>
            <a:off x="180000" y="1206729"/>
            <a:ext cx="4752000" cy="612000"/>
          </a:xfrm>
          <a:prstGeom prst="rect">
            <a:avLst/>
          </a:prstGeom>
          <a:solidFill>
            <a:schemeClr val="bg1"/>
          </a:solidFill>
          <a:ln w="19050">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lIns="107741" tIns="144000" rIns="108000" bIns="26935" rtlCol="0" anchor="t" anchorCtr="0"/>
          <a:lstStyle/>
          <a:p>
            <a:pPr marL="0" marR="0" lvl="0" indent="0" algn="l" defTabSz="914400" rtl="0" eaLnBrk="1" fontAlgn="t" latinLnBrk="0" hangingPunct="1">
              <a:lnSpc>
                <a:spcPts val="12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HGｺﾞｼｯｸM" panose="020B0609000000000000" pitchFamily="49" charset="-128"/>
                <a:ea typeface="HGｺﾞｼｯｸM" panose="020B0609000000000000" pitchFamily="49" charset="-128"/>
                <a:cs typeface="+mn-cs"/>
              </a:rPr>
              <a:t>　ＤＶ被害者等が同伴する子どもが、一時保護委託先や婦人保護施設から小・中学校等に安全・安心に通学するために、生活支援員による通学への同行に必要な旅費等の補助を新規計上</a:t>
            </a:r>
            <a:endParaRPr kumimoji="1" lang="en-US" altLang="ja-JP" sz="1200" b="0" i="0" u="none" strike="noStrike" kern="1200" cap="none" spc="0" normalizeH="0" baseline="0" noProof="0" dirty="0">
              <a:ln>
                <a:noFill/>
              </a:ln>
              <a:solidFill>
                <a:schemeClr val="tx1"/>
              </a:solidFill>
              <a:effectLst/>
              <a:uLnTx/>
              <a:uFillTx/>
              <a:latin typeface="HGｺﾞｼｯｸM" panose="020B0609000000000000" pitchFamily="49" charset="-128"/>
              <a:ea typeface="HGｺﾞｼｯｸM" panose="020B0609000000000000" pitchFamily="49" charset="-128"/>
              <a:cs typeface="+mn-cs"/>
            </a:endParaRPr>
          </a:p>
        </p:txBody>
      </p:sp>
      <p:sp>
        <p:nvSpPr>
          <p:cNvPr id="42" name="ホームベース 41"/>
          <p:cNvSpPr/>
          <p:nvPr/>
        </p:nvSpPr>
        <p:spPr>
          <a:xfrm>
            <a:off x="180000" y="1076992"/>
            <a:ext cx="4752000" cy="219600"/>
          </a:xfrm>
          <a:prstGeom prst="homePlate">
            <a:avLst/>
          </a:prstGeom>
          <a:solidFill>
            <a:srgbClr val="FFCC99"/>
          </a:solidFill>
          <a:ln>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lIns="71987" tIns="35994" rIns="0" bIns="0" rtlCol="0" anchor="ctr"/>
          <a:lstStyle/>
          <a:p>
            <a:pPr marL="0" marR="0" lvl="0" indent="0" algn="l" defTabSz="975703"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同伴児童への通学支援</a:t>
            </a:r>
            <a:r>
              <a:rPr kumimoji="1" lang="en-US" altLang="zh-TW" sz="1200" b="1"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b="1" i="0" u="none" strike="noStrike" kern="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新規</a:t>
            </a:r>
            <a:r>
              <a:rPr kumimoji="1" lang="en-US" altLang="zh-TW" sz="1200" b="1"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200" b="1"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7" name="正方形/長方形 46"/>
          <p:cNvSpPr/>
          <p:nvPr/>
        </p:nvSpPr>
        <p:spPr>
          <a:xfrm>
            <a:off x="180000" y="420351"/>
            <a:ext cx="4752000" cy="612000"/>
          </a:xfrm>
          <a:prstGeom prst="rect">
            <a:avLst/>
          </a:prstGeom>
          <a:solidFill>
            <a:schemeClr val="bg1"/>
          </a:solidFill>
          <a:ln w="19050">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lIns="107741" tIns="144000" rIns="108000" bIns="26935" rtlCol="0" anchor="t" anchorCtr="0"/>
          <a:lstStyle/>
          <a:p>
            <a:pPr marL="0" marR="0" lvl="0" indent="0" algn="l" defTabSz="914400" rtl="0" eaLnBrk="1" fontAlgn="t" latinLnBrk="0" hangingPunct="1">
              <a:lnSpc>
                <a:spcPts val="1200"/>
              </a:lnSpc>
              <a:spcBef>
                <a:spcPts val="0"/>
              </a:spcBef>
              <a:spcAft>
                <a:spcPts val="0"/>
              </a:spcAft>
              <a:buClrTx/>
              <a:buSzTx/>
              <a:buFontTx/>
              <a:buNone/>
              <a:tabLst/>
              <a:defRPr/>
            </a:pPr>
            <a:r>
              <a:rPr kumimoji="1" lang="ja-JP" altLang="en-US" sz="1200" b="0" i="0" u="none" strike="noStrike" kern="1200" cap="none" spc="-40" normalizeH="0" noProof="0" dirty="0">
                <a:ln>
                  <a:noFill/>
                </a:ln>
                <a:solidFill>
                  <a:schemeClr val="tx1"/>
                </a:solidFill>
                <a:effectLst/>
                <a:uLnTx/>
                <a:uFillTx/>
                <a:latin typeface="HGｺﾞｼｯｸM" panose="020B0609000000000000" pitchFamily="49" charset="-128"/>
                <a:ea typeface="HGｺﾞｼｯｸM" panose="020B0609000000000000" pitchFamily="49" charset="-128"/>
                <a:cs typeface="+mn-cs"/>
              </a:rPr>
              <a:t>　婦人相談所一時保護所及び婦人保護施設に入所したＤＶ被害者等が同伴する子どもについて、適切に教育を受ける体制を充実するため、学習指導員の配置や、教材等の整備に必要な補助を新規計上</a:t>
            </a:r>
            <a:endParaRPr kumimoji="1" lang="en-US" altLang="ja-JP" sz="1200" b="0" i="0" u="none" strike="noStrike" kern="1200" cap="none" spc="-40" normalizeH="0" noProof="0" dirty="0">
              <a:ln>
                <a:noFill/>
              </a:ln>
              <a:solidFill>
                <a:schemeClr val="tx1"/>
              </a:solidFill>
              <a:effectLst/>
              <a:uLnTx/>
              <a:uFillTx/>
              <a:latin typeface="HGｺﾞｼｯｸM" panose="020B0609000000000000" pitchFamily="49" charset="-128"/>
              <a:ea typeface="HGｺﾞｼｯｸM" panose="020B0609000000000000" pitchFamily="49" charset="-128"/>
              <a:cs typeface="+mn-cs"/>
            </a:endParaRPr>
          </a:p>
        </p:txBody>
      </p:sp>
      <p:sp>
        <p:nvSpPr>
          <p:cNvPr id="48" name="ホームベース 47"/>
          <p:cNvSpPr/>
          <p:nvPr/>
        </p:nvSpPr>
        <p:spPr>
          <a:xfrm>
            <a:off x="180000" y="310550"/>
            <a:ext cx="4752000" cy="219600"/>
          </a:xfrm>
          <a:prstGeom prst="homePlate">
            <a:avLst/>
          </a:prstGeom>
          <a:solidFill>
            <a:srgbClr val="FFCC99"/>
          </a:solidFill>
          <a:ln>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lIns="71987" tIns="35994" rIns="0" bIns="0" rtlCol="0" anchor="ctr"/>
          <a:lstStyle/>
          <a:p>
            <a:pPr marL="0" marR="0" lvl="0" indent="0" algn="l" defTabSz="975703"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同伴児童への学習支援</a:t>
            </a:r>
            <a:r>
              <a:rPr kumimoji="1" lang="en-US" altLang="zh-TW" sz="1200" b="1"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b="1" i="0" u="none" strike="noStrike" kern="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新規</a:t>
            </a:r>
            <a:r>
              <a:rPr kumimoji="1" lang="en-US" altLang="zh-TW" sz="1200" b="1"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200" b="1"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9" name="正方形/長方形 48"/>
          <p:cNvSpPr/>
          <p:nvPr/>
        </p:nvSpPr>
        <p:spPr>
          <a:xfrm>
            <a:off x="190232" y="4369604"/>
            <a:ext cx="4752000" cy="432000"/>
          </a:xfrm>
          <a:prstGeom prst="rect">
            <a:avLst/>
          </a:prstGeom>
          <a:solidFill>
            <a:schemeClr val="bg1"/>
          </a:solidFill>
          <a:ln w="19050">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lIns="107741" tIns="144000" rIns="108000" bIns="26935" rtlCol="0" anchor="t" anchorCtr="0"/>
          <a:lstStyle/>
          <a:p>
            <a:pPr lvl="0" fontAlgn="t">
              <a:lnSpc>
                <a:spcPts val="1200"/>
              </a:lnSpc>
              <a:defRPr/>
            </a:pPr>
            <a:r>
              <a:rPr lang="ja-JP" altLang="en-US" sz="1200" kern="100" dirty="0">
                <a:solidFill>
                  <a:schemeClr val="tx1"/>
                </a:solidFill>
                <a:latin typeface="HGｺﾞｼｯｸM" panose="020B0609000000000000" pitchFamily="49" charset="-128"/>
                <a:ea typeface="HGｺﾞｼｯｸM" panose="020B0609000000000000" pitchFamily="49" charset="-128"/>
                <a:cs typeface="Times New Roman"/>
              </a:rPr>
              <a:t>　手当額に庁費相当分を上乗せするとともに、複数人の子どもを養育する場合の２人目以降の手当額を拡充</a:t>
            </a:r>
            <a:endParaRPr kumimoji="1" lang="en-US" altLang="ja-JP" sz="1200" b="0" i="0" u="none" strike="noStrike" kern="1200" cap="none" spc="0" normalizeH="0" baseline="0" noProof="0" dirty="0">
              <a:ln>
                <a:noFill/>
              </a:ln>
              <a:solidFill>
                <a:schemeClr val="tx1"/>
              </a:solidFill>
              <a:effectLst/>
              <a:uLnTx/>
              <a:uFillTx/>
              <a:latin typeface="HGｺﾞｼｯｸM" panose="020B0609000000000000" pitchFamily="49" charset="-128"/>
              <a:ea typeface="HGｺﾞｼｯｸM" panose="020B0609000000000000" pitchFamily="49" charset="-128"/>
            </a:endParaRPr>
          </a:p>
        </p:txBody>
      </p:sp>
      <p:sp>
        <p:nvSpPr>
          <p:cNvPr id="50" name="ホームベース 49"/>
          <p:cNvSpPr/>
          <p:nvPr/>
        </p:nvSpPr>
        <p:spPr>
          <a:xfrm>
            <a:off x="190232" y="4266604"/>
            <a:ext cx="4752000" cy="216000"/>
          </a:xfrm>
          <a:prstGeom prst="homePlate">
            <a:avLst/>
          </a:prstGeom>
          <a:solidFill>
            <a:srgbClr val="FFCC99"/>
          </a:solidFill>
          <a:ln>
            <a:solidFill>
              <a:srgbClr val="FF6600">
                <a:alpha val="98000"/>
              </a:srgbClr>
            </a:solidFill>
          </a:ln>
        </p:spPr>
        <p:style>
          <a:lnRef idx="2">
            <a:schemeClr val="accent1">
              <a:shade val="50000"/>
            </a:schemeClr>
          </a:lnRef>
          <a:fillRef idx="1">
            <a:schemeClr val="accent1"/>
          </a:fillRef>
          <a:effectRef idx="0">
            <a:schemeClr val="accent1"/>
          </a:effectRef>
          <a:fontRef idx="minor">
            <a:schemeClr val="lt1"/>
          </a:fontRef>
        </p:style>
        <p:txBody>
          <a:bodyPr lIns="71987" tIns="35994" rIns="0" bIns="0" rtlCol="0" anchor="ctr"/>
          <a:lstStyle/>
          <a:p>
            <a:pPr marL="0" marR="0" lvl="0" indent="0" algn="l" defTabSz="975703"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里親手当</a:t>
            </a:r>
            <a:r>
              <a:rPr kumimoji="1" lang="en-US" altLang="ja-JP" sz="1200" b="1" i="0" u="none" strike="noStrike" kern="1200" cap="none" spc="0" normalizeH="0" baseline="0" noProof="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b="1" i="0" u="none" strike="noStrike" kern="1200" cap="none" spc="0" normalizeH="0" baseline="0" noProof="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拡充</a:t>
            </a:r>
            <a:r>
              <a:rPr kumimoji="1" lang="en-US" altLang="ja-JP" sz="1200" b="1" i="0" u="none" strike="noStrike" kern="1200" cap="none" spc="0" normalizeH="0" baseline="0" noProof="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200" b="1"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1" name="正方形/長方形 50"/>
          <p:cNvSpPr/>
          <p:nvPr/>
        </p:nvSpPr>
        <p:spPr>
          <a:xfrm>
            <a:off x="4992921" y="3611200"/>
            <a:ext cx="4752000" cy="684000"/>
          </a:xfrm>
          <a:prstGeom prst="rect">
            <a:avLst/>
          </a:prstGeom>
          <a:solidFill>
            <a:schemeClr val="bg1"/>
          </a:solidFill>
          <a:ln w="19050">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lIns="107741" tIns="144000" rIns="108000" bIns="26935" rtlCol="0" anchor="t" anchorCtr="0"/>
          <a:lstStyle/>
          <a:p>
            <a:pPr lvl="0" fontAlgn="t">
              <a:defRPr/>
            </a:pPr>
            <a:r>
              <a:rPr lang="ja-JP" altLang="en-US" sz="1200" dirty="0">
                <a:solidFill>
                  <a:schemeClr val="tx1"/>
                </a:solidFill>
                <a:latin typeface="HGｺﾞｼｯｸM" panose="020B0609000000000000" pitchFamily="49" charset="-128"/>
                <a:ea typeface="HGｺﾞｼｯｸM" panose="020B0609000000000000" pitchFamily="49" charset="-128"/>
              </a:rPr>
              <a:t>　地域小規模児童養護施設及び定員６名の分園型小規模グループケアの養育体制の充実を図るため、職員を加配した場合の費用を支弁（子ども：職員＝６：４から最大６：６に拡充）</a:t>
            </a:r>
          </a:p>
        </p:txBody>
      </p:sp>
      <p:sp>
        <p:nvSpPr>
          <p:cNvPr id="52" name="ホームベース 51"/>
          <p:cNvSpPr/>
          <p:nvPr/>
        </p:nvSpPr>
        <p:spPr>
          <a:xfrm>
            <a:off x="4992921" y="3485896"/>
            <a:ext cx="4752000" cy="216000"/>
          </a:xfrm>
          <a:prstGeom prst="homePlate">
            <a:avLst/>
          </a:prstGeom>
          <a:solidFill>
            <a:srgbClr val="FFCC99"/>
          </a:solidFill>
          <a:ln>
            <a:solidFill>
              <a:srgbClr val="FF6600">
                <a:alpha val="98000"/>
              </a:srgbClr>
            </a:solidFill>
          </a:ln>
        </p:spPr>
        <p:style>
          <a:lnRef idx="2">
            <a:schemeClr val="accent1">
              <a:shade val="50000"/>
            </a:schemeClr>
          </a:lnRef>
          <a:fillRef idx="1">
            <a:schemeClr val="accent1"/>
          </a:fillRef>
          <a:effectRef idx="0">
            <a:schemeClr val="accent1"/>
          </a:effectRef>
          <a:fontRef idx="minor">
            <a:schemeClr val="lt1"/>
          </a:fontRef>
        </p:style>
        <p:txBody>
          <a:bodyPr lIns="71987" tIns="35994" rIns="0" bIns="0" rtlCol="0" anchor="ctr"/>
          <a:lstStyle/>
          <a:p>
            <a:pPr marL="0" marR="0" lvl="0" indent="0" algn="l" defTabSz="975703"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小規模かつ</a:t>
            </a:r>
            <a:r>
              <a:rPr kumimoji="1" lang="ja-JP" altLang="en-US" sz="1200" b="1" i="0" u="none" strike="noStrike" kern="1200" cap="none" spc="0" normalizeH="0" baseline="0" noProof="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地域分散化</a:t>
            </a:r>
            <a:r>
              <a:rPr kumimoji="1" lang="en-US" altLang="ja-JP" sz="1200" b="1" i="0" u="none" strike="noStrike" kern="1200" cap="none" spc="0" normalizeH="0" baseline="0" noProof="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b="1" i="0" u="none" strike="noStrike" kern="1200" cap="none" spc="0" normalizeH="0" baseline="0" noProof="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拡充</a:t>
            </a:r>
            <a:r>
              <a:rPr kumimoji="1" lang="en-US" altLang="ja-JP" sz="1200" b="1" i="0" u="none" strike="noStrike" kern="1200" cap="none" spc="0" normalizeH="0" baseline="0" noProof="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200" b="1"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3" name="正方形/長方形 52"/>
          <p:cNvSpPr/>
          <p:nvPr/>
        </p:nvSpPr>
        <p:spPr>
          <a:xfrm>
            <a:off x="5004000" y="5349418"/>
            <a:ext cx="4752000" cy="504000"/>
          </a:xfrm>
          <a:prstGeom prst="rect">
            <a:avLst/>
          </a:prstGeom>
          <a:solidFill>
            <a:schemeClr val="bg1"/>
          </a:solidFill>
          <a:ln w="19050">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lIns="107741" tIns="144000" rIns="108000" bIns="26935" rtlCol="0" anchor="t" anchorCtr="0"/>
          <a:lstStyle/>
          <a:p>
            <a:pPr lvl="0" fontAlgn="t">
              <a:defRPr/>
            </a:pPr>
            <a:r>
              <a:rPr lang="ja-JP" altLang="en-US" sz="1200" spc="-70" dirty="0">
                <a:solidFill>
                  <a:schemeClr val="tx1"/>
                </a:solidFill>
                <a:latin typeface="HGｺﾞｼｯｸM" panose="020B0609000000000000" pitchFamily="49" charset="-128"/>
                <a:ea typeface="HGｺﾞｼｯｸM" panose="020B0609000000000000" pitchFamily="49" charset="-128"/>
              </a:rPr>
              <a:t>　児童養護施設等に、進学・就職等の自立支援や退所後のアフターケアを担う職員を配置し、退所前後の自立に向けた支援の充実を図る</a:t>
            </a:r>
          </a:p>
        </p:txBody>
      </p:sp>
      <p:sp>
        <p:nvSpPr>
          <p:cNvPr id="57" name="ホームベース 56"/>
          <p:cNvSpPr/>
          <p:nvPr/>
        </p:nvSpPr>
        <p:spPr>
          <a:xfrm>
            <a:off x="5004000" y="5227507"/>
            <a:ext cx="4752000" cy="219600"/>
          </a:xfrm>
          <a:prstGeom prst="homePlate">
            <a:avLst/>
          </a:prstGeom>
          <a:solidFill>
            <a:srgbClr val="FFCC99"/>
          </a:solidFill>
          <a:ln>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lIns="71987" tIns="35994" rIns="0" bIns="0" rtlCol="0" anchor="ctr"/>
          <a:lstStyle/>
          <a:p>
            <a:pPr marL="0" marR="0" lvl="0" indent="0" algn="l" defTabSz="975703"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自立支援担当職員の配置</a:t>
            </a:r>
            <a:r>
              <a:rPr kumimoji="1" lang="en-US" altLang="zh-TW" sz="1200" b="1"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b="1" i="0" u="none" strike="noStrike" kern="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新規</a:t>
            </a:r>
            <a:r>
              <a:rPr kumimoji="1" lang="en-US" altLang="zh-TW" sz="1200" b="1"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200" b="1"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5" name="正方形/長方形 44"/>
          <p:cNvSpPr/>
          <p:nvPr/>
        </p:nvSpPr>
        <p:spPr>
          <a:xfrm>
            <a:off x="190232" y="4971148"/>
            <a:ext cx="4752000" cy="432000"/>
          </a:xfrm>
          <a:prstGeom prst="rect">
            <a:avLst/>
          </a:prstGeom>
          <a:solidFill>
            <a:schemeClr val="bg1"/>
          </a:solidFill>
          <a:ln w="19050">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lIns="107741" tIns="144000" rIns="108000" bIns="26935" rtlCol="0" anchor="t" anchorCtr="0"/>
          <a:lstStyle/>
          <a:p>
            <a:pPr lvl="0" fontAlgn="t">
              <a:lnSpc>
                <a:spcPts val="1200"/>
              </a:lnSpc>
              <a:defRPr/>
            </a:pPr>
            <a:r>
              <a:rPr lang="ja-JP" altLang="en-US" sz="1200" kern="100" dirty="0">
                <a:solidFill>
                  <a:schemeClr val="tx1"/>
                </a:solidFill>
                <a:latin typeface="HGｺﾞｼｯｸM" panose="020B0609000000000000" pitchFamily="49" charset="-128"/>
                <a:ea typeface="HGｺﾞｼｯｸM" panose="020B0609000000000000" pitchFamily="49" charset="-128"/>
                <a:cs typeface="Times New Roman"/>
              </a:rPr>
              <a:t>　一時的に子どもを預かる支援（レスパイトケア）について、２歳未満の子どもを預かった場合の補助単価を拡充等</a:t>
            </a:r>
            <a:endParaRPr kumimoji="1" lang="en-US" altLang="ja-JP" sz="1200" b="0" i="0" u="none" strike="noStrike" kern="1200" cap="none" spc="0" normalizeH="0" baseline="0" noProof="0" dirty="0">
              <a:ln>
                <a:noFill/>
              </a:ln>
              <a:solidFill>
                <a:schemeClr val="tx1"/>
              </a:solidFill>
              <a:effectLst/>
              <a:uLnTx/>
              <a:uFillTx/>
              <a:latin typeface="HGｺﾞｼｯｸM" panose="020B0609000000000000" pitchFamily="49" charset="-128"/>
              <a:ea typeface="HGｺﾞｼｯｸM" panose="020B0609000000000000" pitchFamily="49" charset="-128"/>
            </a:endParaRPr>
          </a:p>
        </p:txBody>
      </p:sp>
      <p:sp>
        <p:nvSpPr>
          <p:cNvPr id="46" name="ホームベース 45"/>
          <p:cNvSpPr/>
          <p:nvPr/>
        </p:nvSpPr>
        <p:spPr>
          <a:xfrm>
            <a:off x="190232" y="4868148"/>
            <a:ext cx="4752000" cy="216000"/>
          </a:xfrm>
          <a:prstGeom prst="homePlate">
            <a:avLst/>
          </a:prstGeom>
          <a:solidFill>
            <a:srgbClr val="FFCC99"/>
          </a:solidFill>
          <a:ln>
            <a:solidFill>
              <a:srgbClr val="FF6600">
                <a:alpha val="98000"/>
              </a:srgbClr>
            </a:solidFill>
          </a:ln>
        </p:spPr>
        <p:style>
          <a:lnRef idx="2">
            <a:schemeClr val="accent1">
              <a:shade val="50000"/>
            </a:schemeClr>
          </a:lnRef>
          <a:fillRef idx="1">
            <a:schemeClr val="accent1"/>
          </a:fillRef>
          <a:effectRef idx="0">
            <a:schemeClr val="accent1"/>
          </a:effectRef>
          <a:fontRef idx="minor">
            <a:schemeClr val="lt1"/>
          </a:fontRef>
        </p:style>
        <p:txBody>
          <a:bodyPr lIns="71987" tIns="35994" rIns="0" bIns="0" rtlCol="0" anchor="ctr"/>
          <a:lstStyle/>
          <a:p>
            <a:pPr lvl="0" defTabSz="975703">
              <a:defRPr/>
            </a:pPr>
            <a:r>
              <a:rPr lang="ja-JP" altLang="en-US"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里親家庭に対する一時的に子どもを預かる支援の</a:t>
            </a:r>
            <a:r>
              <a:rPr lang="ja-JP" altLang="en-US" sz="1200" b="1">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利用促進</a:t>
            </a:r>
            <a:r>
              <a:rPr lang="en-US" altLang="ja-JP" sz="1200" b="1">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b="1">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拡充</a:t>
            </a:r>
            <a:r>
              <a:rPr lang="en-US" altLang="ja-JP" sz="1200" b="1">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24558565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755433" y="224644"/>
            <a:ext cx="6763519" cy="414903"/>
          </a:xfrm>
          <a:ln w="12700">
            <a:noFill/>
          </a:ln>
        </p:spPr>
        <p:txBody>
          <a:bodyPr>
            <a:noAutofit/>
          </a:bodyPr>
          <a:lstStyle/>
          <a:p>
            <a:r>
              <a:rPr lang="ja-JP" altLang="en-US" sz="2200" b="1" u="sng" dirty="0">
                <a:latin typeface="+mj-ea"/>
              </a:rPr>
              <a:t>児童虐待による死亡事例の推移（児童数）</a:t>
            </a:r>
            <a:endParaRPr lang="ja-JP" altLang="en-US" sz="2200" dirty="0">
              <a:latin typeface="+mj-ea"/>
            </a:endParaRPr>
          </a:p>
        </p:txBody>
      </p:sp>
      <p:sp>
        <p:nvSpPr>
          <p:cNvPr id="4" name="テキスト ボックス 3"/>
          <p:cNvSpPr txBox="1"/>
          <p:nvPr/>
        </p:nvSpPr>
        <p:spPr>
          <a:xfrm>
            <a:off x="212716" y="4410852"/>
            <a:ext cx="9848951" cy="261610"/>
          </a:xfrm>
          <a:prstGeom prst="rect">
            <a:avLst/>
          </a:prstGeom>
          <a:noFill/>
        </p:spPr>
        <p:txBody>
          <a:bodyPr wrap="square" lIns="88740" tIns="44370" rIns="88740" bIns="44370" rtlCol="0">
            <a:noAutofit/>
          </a:bodyPr>
          <a:lstStyle/>
          <a:p>
            <a:pPr defTabSz="887386"/>
            <a:r>
              <a:rPr lang="ja-JP" altLang="en-US" sz="1000" dirty="0">
                <a:solidFill>
                  <a:prstClr val="black"/>
                </a:solidFill>
                <a:latin typeface="ＭＳ Ｐゴシック"/>
              </a:rPr>
              <a:t>（注１）平成</a:t>
            </a:r>
            <a:r>
              <a:rPr lang="en-US" altLang="ja-JP" sz="1000" dirty="0">
                <a:solidFill>
                  <a:prstClr val="black"/>
                </a:solidFill>
                <a:latin typeface="ＭＳ Ｐゴシック"/>
              </a:rPr>
              <a:t>15</a:t>
            </a:r>
            <a:r>
              <a:rPr lang="ja-JP" altLang="en-US" sz="1000" dirty="0">
                <a:solidFill>
                  <a:prstClr val="black"/>
                </a:solidFill>
                <a:latin typeface="ＭＳ Ｐゴシック"/>
              </a:rPr>
              <a:t>年～平成</a:t>
            </a:r>
            <a:r>
              <a:rPr lang="en-US" altLang="ja-JP" sz="1000" dirty="0">
                <a:solidFill>
                  <a:prstClr val="black"/>
                </a:solidFill>
                <a:latin typeface="ＭＳ Ｐゴシック"/>
              </a:rPr>
              <a:t>19</a:t>
            </a:r>
            <a:r>
              <a:rPr lang="ja-JP" altLang="en-US" sz="1000" dirty="0">
                <a:solidFill>
                  <a:prstClr val="black"/>
                </a:solidFill>
                <a:latin typeface="ＭＳ Ｐゴシック"/>
              </a:rPr>
              <a:t>年までは暦年。平成</a:t>
            </a:r>
            <a:r>
              <a:rPr lang="en-US" altLang="ja-JP" sz="1000" dirty="0">
                <a:solidFill>
                  <a:prstClr val="black"/>
                </a:solidFill>
                <a:latin typeface="ＭＳ Ｐゴシック"/>
              </a:rPr>
              <a:t>20</a:t>
            </a:r>
            <a:r>
              <a:rPr lang="ja-JP" altLang="en-US" sz="1000" dirty="0">
                <a:solidFill>
                  <a:prstClr val="black"/>
                </a:solidFill>
                <a:latin typeface="ＭＳ Ｐゴシック"/>
              </a:rPr>
              <a:t>年度以降は年度、（注２）　平成</a:t>
            </a:r>
            <a:r>
              <a:rPr lang="en-US" altLang="ja-JP" sz="1000" dirty="0">
                <a:solidFill>
                  <a:prstClr val="black"/>
                </a:solidFill>
                <a:latin typeface="ＭＳ Ｐゴシック"/>
              </a:rPr>
              <a:t>15</a:t>
            </a:r>
            <a:r>
              <a:rPr lang="ja-JP" altLang="en-US" sz="1000" dirty="0">
                <a:solidFill>
                  <a:prstClr val="black"/>
                </a:solidFill>
                <a:latin typeface="ＭＳ Ｐゴシック"/>
              </a:rPr>
              <a:t>年は</a:t>
            </a:r>
            <a:r>
              <a:rPr lang="en-US" altLang="ja-JP" sz="1000" dirty="0">
                <a:solidFill>
                  <a:prstClr val="black"/>
                </a:solidFill>
                <a:latin typeface="ＭＳ Ｐゴシック"/>
              </a:rPr>
              <a:t>H15.7.1</a:t>
            </a:r>
            <a:r>
              <a:rPr lang="ja-JP" altLang="en-US" sz="1000" dirty="0">
                <a:solidFill>
                  <a:prstClr val="black"/>
                </a:solidFill>
                <a:latin typeface="ＭＳ Ｐゴシック"/>
              </a:rPr>
              <a:t>～</a:t>
            </a:r>
            <a:r>
              <a:rPr lang="en-US" altLang="ja-JP" sz="1000" dirty="0">
                <a:solidFill>
                  <a:prstClr val="black"/>
                </a:solidFill>
                <a:latin typeface="ＭＳ Ｐゴシック"/>
              </a:rPr>
              <a:t>H15.12.31</a:t>
            </a:r>
            <a:r>
              <a:rPr lang="ja-JP" altLang="en-US" sz="1000" dirty="0">
                <a:solidFill>
                  <a:prstClr val="black"/>
                </a:solidFill>
                <a:latin typeface="ＭＳ Ｐゴシック"/>
              </a:rPr>
              <a:t>の６か月間、（注３）平成</a:t>
            </a:r>
            <a:r>
              <a:rPr lang="en-US" altLang="ja-JP" sz="1000" dirty="0">
                <a:solidFill>
                  <a:prstClr val="black"/>
                </a:solidFill>
                <a:latin typeface="ＭＳ Ｐゴシック"/>
              </a:rPr>
              <a:t>19</a:t>
            </a:r>
            <a:r>
              <a:rPr lang="ja-JP" altLang="en-US" sz="1000" dirty="0">
                <a:solidFill>
                  <a:prstClr val="black"/>
                </a:solidFill>
                <a:latin typeface="ＭＳ Ｐゴシック"/>
              </a:rPr>
              <a:t>年は</a:t>
            </a:r>
            <a:r>
              <a:rPr lang="en-US" altLang="ja-JP" sz="1000" dirty="0">
                <a:solidFill>
                  <a:prstClr val="black"/>
                </a:solidFill>
                <a:latin typeface="ＭＳ Ｐゴシック"/>
              </a:rPr>
              <a:t>H19.1.1</a:t>
            </a:r>
            <a:r>
              <a:rPr lang="ja-JP" altLang="en-US" sz="1000" dirty="0">
                <a:solidFill>
                  <a:prstClr val="black"/>
                </a:solidFill>
                <a:latin typeface="ＭＳ Ｐゴシック"/>
              </a:rPr>
              <a:t>～</a:t>
            </a:r>
            <a:r>
              <a:rPr lang="en-US" altLang="ja-JP" sz="1000" dirty="0">
                <a:solidFill>
                  <a:prstClr val="black"/>
                </a:solidFill>
                <a:latin typeface="ＭＳ Ｐゴシック"/>
              </a:rPr>
              <a:t>H20.3.31</a:t>
            </a:r>
            <a:r>
              <a:rPr lang="ja-JP" altLang="en-US" sz="1000" dirty="0">
                <a:solidFill>
                  <a:prstClr val="black"/>
                </a:solidFill>
                <a:latin typeface="ＭＳ Ｐゴシック"/>
              </a:rPr>
              <a:t>の</a:t>
            </a:r>
            <a:r>
              <a:rPr lang="en-US" altLang="ja-JP" sz="1000" dirty="0">
                <a:solidFill>
                  <a:prstClr val="black"/>
                </a:solidFill>
                <a:latin typeface="ＭＳ Ｐゴシック"/>
              </a:rPr>
              <a:t>15</a:t>
            </a:r>
            <a:r>
              <a:rPr lang="ja-JP" altLang="en-US" sz="1000" dirty="0">
                <a:solidFill>
                  <a:prstClr val="black"/>
                </a:solidFill>
                <a:latin typeface="ＭＳ Ｐゴシック"/>
              </a:rPr>
              <a:t>か月間</a:t>
            </a:r>
          </a:p>
        </p:txBody>
      </p:sp>
      <p:sp>
        <p:nvSpPr>
          <p:cNvPr id="3" name="正方形/長方形 2"/>
          <p:cNvSpPr/>
          <p:nvPr/>
        </p:nvSpPr>
        <p:spPr>
          <a:xfrm>
            <a:off x="1627253" y="773274"/>
            <a:ext cx="6720906" cy="263672"/>
          </a:xfrm>
          <a:prstGeom prst="rect">
            <a:avLst/>
          </a:prstGeom>
        </p:spPr>
        <p:txBody>
          <a:bodyPr wrap="square" lIns="84531" tIns="42266" rIns="84531" bIns="42266">
            <a:spAutoFit/>
          </a:bodyPr>
          <a:lstStyle/>
          <a:p>
            <a:pPr defTabSz="929622"/>
            <a:r>
              <a:rPr lang="ja-JP" altLang="en-US" sz="1100" dirty="0">
                <a:solidFill>
                  <a:prstClr val="black"/>
                </a:solidFill>
                <a:latin typeface="ＭＳ Ｐゴシック"/>
              </a:rPr>
              <a:t>　社会保障審議会児童部会児童虐待等要保護事例の検証に関する専門委員会による検証結果より</a:t>
            </a:r>
            <a:endParaRPr lang="ja-JP" altLang="en-US" sz="1100" dirty="0">
              <a:solidFill>
                <a:prstClr val="black"/>
              </a:solidFill>
            </a:endParaRPr>
          </a:p>
        </p:txBody>
      </p:sp>
      <p:sp>
        <p:nvSpPr>
          <p:cNvPr id="10" name="テキスト ボックス 9"/>
          <p:cNvSpPr txBox="1"/>
          <p:nvPr/>
        </p:nvSpPr>
        <p:spPr>
          <a:xfrm>
            <a:off x="57051" y="4819437"/>
            <a:ext cx="9763881" cy="1784771"/>
          </a:xfrm>
          <a:prstGeom prst="rect">
            <a:avLst/>
          </a:prstGeom>
          <a:noFill/>
          <a:ln w="38100">
            <a:solidFill>
              <a:srgbClr val="002060"/>
            </a:solidFill>
            <a:prstDash val="sysDot"/>
          </a:ln>
        </p:spPr>
        <p:txBody>
          <a:bodyPr wrap="square" lIns="88740" tIns="44370" rIns="88740" bIns="44370" rtlCol="0">
            <a:noAutofit/>
          </a:bodyPr>
          <a:lstStyle/>
          <a:p>
            <a:pPr marL="255742" indent="-255742" defTabSz="887386"/>
            <a:endParaRPr lang="en-US" altLang="ja-JP" sz="11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255742" indent="-255742" algn="ctr" defTabSz="887386"/>
            <a:r>
              <a:rPr lang="ja-JP" altLang="en-US" sz="1300" b="1" u="sng"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第１次から第</a:t>
            </a:r>
            <a:r>
              <a:rPr lang="en-US" altLang="ja-JP" sz="1300" b="1" u="sng"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15</a:t>
            </a:r>
            <a:r>
              <a:rPr lang="ja-JP" altLang="en-US" sz="1300" b="1" u="sng"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次報告までの児童虐待による死亡事例等の検証結果</a:t>
            </a:r>
          </a:p>
          <a:p>
            <a:pPr marL="255742" indent="-255742" defTabSz="887386"/>
            <a:endParaRPr lang="en-US" altLang="ja-JP" sz="11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255742" indent="-255742" defTabSz="887386"/>
            <a:r>
              <a:rPr lang="ja-JP" altLang="en-US" sz="12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2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心中以外の虐待死　</a:t>
            </a:r>
            <a:r>
              <a:rPr lang="en-US" altLang="ja-JP" sz="12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735</a:t>
            </a:r>
            <a:r>
              <a:rPr lang="ja-JP" altLang="en-US" sz="12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例、</a:t>
            </a:r>
            <a:r>
              <a:rPr lang="en-US" altLang="ja-JP" sz="12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779</a:t>
            </a:r>
            <a:r>
              <a:rPr lang="ja-JP" altLang="en-US" sz="12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人</a:t>
            </a:r>
            <a:r>
              <a:rPr lang="en-US" altLang="ja-JP" sz="12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p>
          <a:p>
            <a:pPr marL="255742" indent="-255742" defTabSz="887386"/>
            <a:r>
              <a:rPr lang="ja-JP" altLang="en-US" sz="12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ja-JP" sz="12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０歳児の割合は</a:t>
            </a:r>
            <a:r>
              <a:rPr lang="en-US" altLang="ja-JP" sz="12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47.9</a:t>
            </a:r>
            <a:r>
              <a:rPr lang="ja-JP" altLang="ja-JP" sz="12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％、中でも</a:t>
            </a:r>
            <a:r>
              <a:rPr lang="ja-JP" altLang="en-US" sz="12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０</a:t>
            </a:r>
            <a:r>
              <a:rPr lang="ja-JP" altLang="ja-JP" sz="12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日児の割合は</a:t>
            </a:r>
            <a:r>
              <a:rPr lang="en-US" altLang="ja-JP" sz="12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19.1</a:t>
            </a:r>
            <a:r>
              <a:rPr lang="ja-JP" altLang="ja-JP" sz="1200" kern="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ja-JP" sz="12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。さらに、３歳児以下の割合は</a:t>
            </a:r>
            <a:r>
              <a:rPr lang="en-US" altLang="ja-JP" sz="1200" kern="0" dirty="0">
                <a:latin typeface="メイリオ" panose="020B0604030504040204" pitchFamily="50" charset="-128"/>
                <a:ea typeface="メイリオ" panose="020B0604030504040204" pitchFamily="50" charset="-128"/>
                <a:cs typeface="メイリオ" panose="020B0604030504040204" pitchFamily="50" charset="-128"/>
              </a:rPr>
              <a:t>77.</a:t>
            </a:r>
            <a:r>
              <a:rPr lang="ja-JP" altLang="en-US" sz="1200" kern="0" dirty="0">
                <a:latin typeface="メイリオ" panose="020B0604030504040204" pitchFamily="50" charset="-128"/>
                <a:ea typeface="メイリオ" panose="020B0604030504040204" pitchFamily="50" charset="-128"/>
                <a:cs typeface="メイリオ" panose="020B0604030504040204" pitchFamily="50" charset="-128"/>
              </a:rPr>
              <a:t>２</a:t>
            </a:r>
            <a:r>
              <a:rPr lang="ja-JP" altLang="en-US" sz="12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ja-JP" sz="12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を占めている。</a:t>
            </a:r>
          </a:p>
          <a:p>
            <a:pPr defTabSz="887386"/>
            <a:r>
              <a:rPr lang="ja-JP" altLang="en-US" sz="12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ja-JP" sz="12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加害者の割合は実母が</a:t>
            </a:r>
            <a:r>
              <a:rPr lang="en-US" altLang="ja-JP" sz="12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55.1</a:t>
            </a:r>
            <a:r>
              <a:rPr lang="ja-JP" altLang="ja-JP" sz="12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％と最も多い。</a:t>
            </a:r>
            <a:endParaRPr lang="en-US" altLang="ja-JP" sz="12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defTabSz="887386"/>
            <a:r>
              <a:rPr lang="ja-JP" altLang="en-US" sz="12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　</a:t>
            </a:r>
            <a:r>
              <a:rPr lang="ja-JP" altLang="en-US" sz="1200" kern="0" dirty="0">
                <a:latin typeface="メイリオ" panose="020B0604030504040204" pitchFamily="50" charset="-128"/>
                <a:ea typeface="メイリオ" panose="020B0604030504040204" pitchFamily="50" charset="-128"/>
                <a:cs typeface="メイリオ" panose="020B0604030504040204" pitchFamily="50" charset="-128"/>
              </a:rPr>
              <a:t>妊娠期・周産期の問題では、予期しない妊娠／計画していない妊娠、妊婦健康診査未受診の状況が</a:t>
            </a:r>
            <a:r>
              <a:rPr lang="en-US" altLang="ja-JP" sz="1200" kern="0" dirty="0">
                <a:latin typeface="メイリオ" panose="020B0604030504040204" pitchFamily="50" charset="-128"/>
                <a:ea typeface="メイリオ" panose="020B0604030504040204" pitchFamily="50" charset="-128"/>
                <a:cs typeface="メイリオ" panose="020B0604030504040204" pitchFamily="50" charset="-128"/>
              </a:rPr>
              <a:t>25</a:t>
            </a:r>
            <a:r>
              <a:rPr lang="ja-JP" altLang="en-US" sz="1200" kern="0" dirty="0">
                <a:latin typeface="メイリオ" panose="020B0604030504040204" pitchFamily="50" charset="-128"/>
                <a:ea typeface="メイリオ" panose="020B0604030504040204" pitchFamily="50" charset="-128"/>
                <a:cs typeface="メイリオ" panose="020B0604030504040204" pitchFamily="50" charset="-128"/>
              </a:rPr>
              <a:t>％強に見られている。</a:t>
            </a:r>
            <a:endParaRPr lang="en-US" altLang="ja-JP" sz="1200" kern="0" dirty="0">
              <a:latin typeface="メイリオ" panose="020B0604030504040204" pitchFamily="50" charset="-128"/>
              <a:ea typeface="メイリオ" panose="020B0604030504040204" pitchFamily="50" charset="-128"/>
              <a:cs typeface="メイリオ" panose="020B0604030504040204" pitchFamily="50" charset="-128"/>
            </a:endParaRPr>
          </a:p>
          <a:p>
            <a:pPr algn="r" defTabSz="887386"/>
            <a:r>
              <a:rPr lang="ja-JP" altLang="en-US" sz="1200" kern="0" dirty="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200" kern="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kern="0" dirty="0">
                <a:latin typeface="メイリオ" panose="020B0604030504040204" pitchFamily="50" charset="-128"/>
                <a:ea typeface="メイリオ" panose="020B0604030504040204" pitchFamily="50" charset="-128"/>
                <a:cs typeface="メイリオ" panose="020B0604030504040204" pitchFamily="50" charset="-128"/>
              </a:rPr>
              <a:t>第</a:t>
            </a:r>
            <a:r>
              <a:rPr lang="en-US" altLang="ja-JP" sz="1200" kern="0" dirty="0">
                <a:latin typeface="メイリオ" panose="020B0604030504040204" pitchFamily="50" charset="-128"/>
                <a:ea typeface="メイリオ" panose="020B0604030504040204" pitchFamily="50" charset="-128"/>
                <a:cs typeface="メイリオ" panose="020B0604030504040204" pitchFamily="50" charset="-128"/>
              </a:rPr>
              <a:t>3</a:t>
            </a:r>
            <a:r>
              <a:rPr lang="ja-JP" altLang="en-US" sz="1200" kern="0" dirty="0">
                <a:latin typeface="メイリオ" panose="020B0604030504040204" pitchFamily="50" charset="-128"/>
                <a:ea typeface="メイリオ" panose="020B0604030504040204" pitchFamily="50" charset="-128"/>
                <a:cs typeface="メイリオ" panose="020B0604030504040204" pitchFamily="50" charset="-128"/>
              </a:rPr>
              <a:t>次報告から第</a:t>
            </a:r>
            <a:r>
              <a:rPr lang="en-US" altLang="ja-JP" sz="1200" kern="0" dirty="0">
                <a:latin typeface="メイリオ" panose="020B0604030504040204" pitchFamily="50" charset="-128"/>
                <a:ea typeface="メイリオ" panose="020B0604030504040204" pitchFamily="50" charset="-128"/>
                <a:cs typeface="メイリオ" panose="020B0604030504040204" pitchFamily="50" charset="-128"/>
              </a:rPr>
              <a:t>15</a:t>
            </a:r>
            <a:r>
              <a:rPr lang="ja-JP" altLang="en-US" sz="1200" kern="0" dirty="0">
                <a:latin typeface="メイリオ" panose="020B0604030504040204" pitchFamily="50" charset="-128"/>
                <a:ea typeface="メイリオ" panose="020B0604030504040204" pitchFamily="50" charset="-128"/>
                <a:cs typeface="メイリオ" panose="020B0604030504040204" pitchFamily="50" charset="-128"/>
              </a:rPr>
              <a:t>次報告までの累計）</a:t>
            </a:r>
            <a:endParaRPr lang="ja-JP" altLang="ja-JP" sz="1200" kern="0" dirty="0">
              <a:latin typeface="メイリオ" panose="020B0604030504040204" pitchFamily="50" charset="-128"/>
              <a:ea typeface="メイリオ" panose="020B0604030504040204" pitchFamily="50" charset="-128"/>
              <a:cs typeface="メイリオ" panose="020B0604030504040204" pitchFamily="50" charset="-128"/>
            </a:endParaRPr>
          </a:p>
          <a:p>
            <a:pPr defTabSz="887386"/>
            <a:r>
              <a:rPr lang="ja-JP" altLang="en-US" sz="12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ja-JP" sz="12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家庭における地域社会との接触がほとんど無い事例は</a:t>
            </a:r>
            <a:r>
              <a:rPr lang="en-US" altLang="ja-JP" sz="12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39.1</a:t>
            </a:r>
            <a:r>
              <a:rPr lang="ja-JP" altLang="en-US" sz="12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％であった</a:t>
            </a:r>
            <a:r>
              <a:rPr lang="ja-JP" altLang="ja-JP" sz="12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（※第</a:t>
            </a:r>
            <a:r>
              <a:rPr lang="en-US" altLang="ja-JP" sz="12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2</a:t>
            </a:r>
            <a:r>
              <a:rPr lang="ja-JP" altLang="ja-JP" sz="12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次報告から第</a:t>
            </a:r>
            <a:r>
              <a:rPr lang="en-US" altLang="ja-JP" sz="12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15</a:t>
            </a:r>
            <a:r>
              <a:rPr lang="ja-JP" altLang="ja-JP" sz="12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次報告までの</a:t>
            </a:r>
            <a:r>
              <a:rPr lang="ja-JP" altLang="en-US" sz="12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累計</a:t>
            </a:r>
            <a:r>
              <a:rPr lang="ja-JP" altLang="ja-JP" sz="12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p>
        </p:txBody>
      </p:sp>
      <p:graphicFrame>
        <p:nvGraphicFramePr>
          <p:cNvPr id="11" name="グラフ 10"/>
          <p:cNvGraphicFramePr>
            <a:graphicFrameLocks/>
          </p:cNvGraphicFramePr>
          <p:nvPr/>
        </p:nvGraphicFramePr>
        <p:xfrm>
          <a:off x="200472" y="931005"/>
          <a:ext cx="9217024" cy="3746130"/>
        </p:xfrm>
        <a:graphic>
          <a:graphicData uri="http://schemas.openxmlformats.org/drawingml/2006/chart">
            <c:chart xmlns:c="http://schemas.openxmlformats.org/drawingml/2006/chart" xmlns:r="http://schemas.openxmlformats.org/officeDocument/2006/relationships" r:id="rId2"/>
          </a:graphicData>
        </a:graphic>
      </p:graphicFrame>
      <p:sp>
        <p:nvSpPr>
          <p:cNvPr id="7" name="正方形/長方形 6"/>
          <p:cNvSpPr/>
          <p:nvPr/>
        </p:nvSpPr>
        <p:spPr>
          <a:xfrm>
            <a:off x="8348160" y="45611"/>
            <a:ext cx="1480854" cy="358066"/>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a:solidFill>
                  <a:schemeClr val="tx1"/>
                </a:solidFill>
              </a:rPr>
              <a:t>資料５－２－２</a:t>
            </a:r>
          </a:p>
        </p:txBody>
      </p:sp>
    </p:spTree>
    <p:extLst>
      <p:ext uri="{BB962C8B-B14F-4D97-AF65-F5344CB8AC3E}">
        <p14:creationId xmlns:p14="http://schemas.microsoft.com/office/powerpoint/2010/main" val="23623511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角丸四角形 16"/>
          <p:cNvSpPr/>
          <p:nvPr/>
        </p:nvSpPr>
        <p:spPr>
          <a:xfrm>
            <a:off x="112402" y="1063864"/>
            <a:ext cx="9705273" cy="1170306"/>
          </a:xfrm>
          <a:prstGeom prst="roundRect">
            <a:avLst>
              <a:gd name="adj" fmla="val 5525"/>
            </a:avLst>
          </a:prstGeom>
          <a:noFill/>
          <a:ln>
            <a:solidFill>
              <a:srgbClr val="0070C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2" name="角丸四角形 1"/>
          <p:cNvSpPr/>
          <p:nvPr/>
        </p:nvSpPr>
        <p:spPr>
          <a:xfrm>
            <a:off x="112402" y="2488134"/>
            <a:ext cx="9700702" cy="4170065"/>
          </a:xfrm>
          <a:prstGeom prst="roundRect">
            <a:avLst>
              <a:gd name="adj" fmla="val 1160"/>
            </a:avLst>
          </a:prstGeom>
          <a:no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solidFill>
                <a:schemeClr val="tx1"/>
              </a:solidFill>
            </a:endParaRPr>
          </a:p>
        </p:txBody>
      </p:sp>
      <p:sp>
        <p:nvSpPr>
          <p:cNvPr id="13" name="角丸四角形 12"/>
          <p:cNvSpPr/>
          <p:nvPr/>
        </p:nvSpPr>
        <p:spPr>
          <a:xfrm>
            <a:off x="190947" y="1414613"/>
            <a:ext cx="2534424" cy="748308"/>
          </a:xfrm>
          <a:prstGeom prst="roundRect">
            <a:avLst>
              <a:gd name="adj" fmla="val 6353"/>
            </a:avLst>
          </a:prstGeom>
          <a:solidFill>
            <a:srgbClr val="CCECFF"/>
          </a:solidFill>
          <a:ln w="19050"/>
        </p:spPr>
        <p:style>
          <a:lnRef idx="2">
            <a:schemeClr val="dk1"/>
          </a:lnRef>
          <a:fillRef idx="1">
            <a:schemeClr val="lt1"/>
          </a:fillRef>
          <a:effectRef idx="0">
            <a:schemeClr val="dk1"/>
          </a:effectRef>
          <a:fontRef idx="minor">
            <a:schemeClr val="dk1"/>
          </a:fontRef>
        </p:style>
        <p:txBody>
          <a:bodyPr lIns="36000" rIns="36000" rtlCol="0" anchor="t"/>
          <a:lstStyle/>
          <a:p>
            <a:pPr defTabSz="867840"/>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pPr defTabSz="867840"/>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ja-JP" sz="1050" spc="-190" dirty="0">
                <a:latin typeface="メイリオ" panose="020B0604030504040204" pitchFamily="50" charset="-128"/>
                <a:ea typeface="メイリオ" panose="020B0604030504040204" pitchFamily="50" charset="-128"/>
                <a:cs typeface="メイリオ" panose="020B0604030504040204" pitchFamily="50" charset="-128"/>
              </a:rPr>
              <a:t>妊娠期から子育て期までの切れ目ない支援等を通じて、妊娠や子育ての不安、孤立等に対応し、児童虐待のリスクを早期に発見・逓減する。</a:t>
            </a:r>
            <a:endParaRPr lang="ja-JP" altLang="en-US" sz="1050" spc="-19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5" name="額縁 54272"/>
          <p:cNvSpPr>
            <a:spLocks noChangeArrowheads="1"/>
          </p:cNvSpPr>
          <p:nvPr/>
        </p:nvSpPr>
        <p:spPr bwMode="auto">
          <a:xfrm>
            <a:off x="256465" y="-60988"/>
            <a:ext cx="9401899" cy="484507"/>
          </a:xfrm>
          <a:prstGeom prst="bevel">
            <a:avLst>
              <a:gd name="adj" fmla="val 12500"/>
            </a:avLst>
          </a:prstGeom>
          <a:noFill/>
          <a:ln w="9525" algn="ctr">
            <a:noFill/>
            <a:miter lim="800000"/>
            <a:headEnd/>
            <a:tailEnd/>
          </a:ln>
        </p:spPr>
        <p:txBody>
          <a:bodyPr lIns="86769" tIns="43384" rIns="86769" bIns="43384">
            <a:spAutoFit/>
          </a:bodyPr>
          <a:lstStyle/>
          <a:p>
            <a:pPr marL="548541" indent="-548541" algn="ctr">
              <a:spcBef>
                <a:spcPct val="15000"/>
              </a:spcBef>
            </a:pPr>
            <a:r>
              <a:rPr lang="ja-JP" altLang="en-US" b="1"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児童虐待防止対策に関する現状・課題と対応</a:t>
            </a:r>
          </a:p>
        </p:txBody>
      </p:sp>
      <p:sp>
        <p:nvSpPr>
          <p:cNvPr id="16" name="角丸四角形 15"/>
          <p:cNvSpPr/>
          <p:nvPr/>
        </p:nvSpPr>
        <p:spPr>
          <a:xfrm>
            <a:off x="190948" y="1243752"/>
            <a:ext cx="2534424" cy="341718"/>
          </a:xfrm>
          <a:prstGeom prst="roundRect">
            <a:avLst/>
          </a:prstGeom>
          <a:solidFill>
            <a:srgbClr val="CCECFF"/>
          </a:solidFill>
          <a:ln w="19050"/>
        </p:spPr>
        <p:style>
          <a:lnRef idx="2">
            <a:schemeClr val="dk1"/>
          </a:lnRef>
          <a:fillRef idx="1">
            <a:schemeClr val="lt1"/>
          </a:fillRef>
          <a:effectRef idx="0">
            <a:schemeClr val="dk1"/>
          </a:effectRef>
          <a:fontRef idx="minor">
            <a:schemeClr val="dk1"/>
          </a:fontRef>
        </p:style>
        <p:txBody>
          <a:bodyPr rtlCol="0" anchor="ctr"/>
          <a:lstStyle/>
          <a:p>
            <a:r>
              <a:rPr lang="ja-JP" altLang="ja-JP" sz="1200" b="1" u="sng" dirty="0">
                <a:latin typeface="メイリオ" panose="020B0604030504040204" pitchFamily="50" charset="-128"/>
                <a:ea typeface="メイリオ" panose="020B0604030504040204" pitchFamily="50" charset="-128"/>
                <a:cs typeface="メイリオ" panose="020B0604030504040204" pitchFamily="50" charset="-128"/>
              </a:rPr>
              <a:t>児童虐待の発生予防</a:t>
            </a:r>
            <a:r>
              <a:rPr lang="ja-JP" altLang="en-US" sz="1200" b="1" u="sng" dirty="0">
                <a:latin typeface="メイリオ" panose="020B0604030504040204" pitchFamily="50" charset="-128"/>
                <a:ea typeface="メイリオ" panose="020B0604030504040204" pitchFamily="50" charset="-128"/>
                <a:cs typeface="メイリオ" panose="020B0604030504040204" pitchFamily="50" charset="-128"/>
              </a:rPr>
              <a:t>・早期発見</a:t>
            </a:r>
            <a:endParaRPr lang="ja-JP" altLang="en-US" sz="12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8" name="角丸四角形 17"/>
          <p:cNvSpPr/>
          <p:nvPr/>
        </p:nvSpPr>
        <p:spPr>
          <a:xfrm>
            <a:off x="162372" y="2649623"/>
            <a:ext cx="2562999" cy="3906178"/>
          </a:xfrm>
          <a:prstGeom prst="roundRect">
            <a:avLst>
              <a:gd name="adj" fmla="val 3781"/>
            </a:avLst>
          </a:prstGeom>
          <a:solidFill>
            <a:schemeClr val="bg1">
              <a:lumMod val="85000"/>
              <a:alpha val="50000"/>
            </a:schemeClr>
          </a:solidFill>
          <a:ln w="19050"/>
        </p:spPr>
        <p:style>
          <a:lnRef idx="2">
            <a:schemeClr val="dk1"/>
          </a:lnRef>
          <a:fillRef idx="1">
            <a:schemeClr val="lt1"/>
          </a:fillRef>
          <a:effectRef idx="0">
            <a:schemeClr val="dk1"/>
          </a:effectRef>
          <a:fontRef idx="minor">
            <a:schemeClr val="dk1"/>
          </a:fontRef>
        </p:style>
        <p:txBody>
          <a:bodyPr rtlCol="0" anchor="t"/>
          <a:lstStyle/>
          <a:p>
            <a:pPr marL="137132" indent="-137132"/>
            <a:r>
              <a:rPr lang="ja-JP" altLang="en-US" sz="12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b="1" u="heavy"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体罰禁止規定の創設</a:t>
            </a:r>
            <a:endParaRPr lang="en-US" altLang="ja-JP" sz="1200" b="1" u="heavy" spc="-77"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marL="137132" indent="-137132"/>
            <a:endParaRPr lang="en-US" altLang="ja-JP"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137132" indent="-137132"/>
            <a:r>
              <a:rPr lang="ja-JP" altLang="en-US"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b="1" u="heavy"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ＤＶ対策との連携強化規定の創設</a:t>
            </a:r>
            <a:endParaRPr lang="en-US" altLang="ja-JP" sz="1200" b="1" u="heavy"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137132" indent="-137132"/>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・婦人相談所や配偶者暴力相談支援センターとの連携協力</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137132" indent="-137132"/>
            <a:endParaRPr lang="en-US" altLang="ja-JP"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137132" indent="-137132"/>
            <a:r>
              <a:rPr lang="ja-JP" altLang="ja-JP"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○子育て世代包括支援センターの全国展開</a:t>
            </a:r>
          </a:p>
          <a:p>
            <a:pPr marL="180975" indent="-180975"/>
            <a:r>
              <a:rPr lang="ja-JP"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市町村への</a:t>
            </a:r>
            <a:r>
              <a:rPr lang="ja-JP"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子育て世代包括支援センター設置</a:t>
            </a: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促進</a:t>
            </a:r>
            <a:r>
              <a:rPr lang="ja-JP" altLang="en-US" sz="1200" spc="-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200" b="1" spc="-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2020</a:t>
            </a:r>
            <a:r>
              <a:rPr lang="ja-JP" altLang="en-US" sz="1200" b="1" spc="-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年度までに全市町村で設置（</a:t>
            </a:r>
            <a:r>
              <a:rPr lang="en-US" altLang="ja-JP" sz="1200" b="1" spc="-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100</a:t>
            </a:r>
            <a:r>
              <a:rPr lang="ja-JP" altLang="en-US" sz="1200" b="1" spc="-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spc="-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200" spc="-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250159" indent="-250159"/>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146177" indent="-146177"/>
            <a:r>
              <a:rPr lang="ja-JP" altLang="en-US"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○乳幼児健診未受診者、未就園児等の緊急把握の実施</a:t>
            </a:r>
            <a:endParaRPr lang="en-US" altLang="ja-JP"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146177" indent="-146177"/>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146177" indent="-146177"/>
            <a:r>
              <a:rPr lang="ja-JP" altLang="en-US"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b="1" spc="-77"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相談窓口等の周知・啓発</a:t>
            </a:r>
            <a:endParaRPr lang="en-US" altLang="ja-JP" sz="1200" b="1" spc="-77"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146177" indent="-146177"/>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・全国共通ダイヤル（</a:t>
            </a:r>
            <a:r>
              <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189</a:t>
            </a: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）の無料化</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257695" indent="-257695"/>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 name="角丸四角形 19"/>
          <p:cNvSpPr/>
          <p:nvPr/>
        </p:nvSpPr>
        <p:spPr>
          <a:xfrm>
            <a:off x="2803916" y="1414613"/>
            <a:ext cx="4221222" cy="756000"/>
          </a:xfrm>
          <a:prstGeom prst="roundRect">
            <a:avLst>
              <a:gd name="adj" fmla="val 6353"/>
            </a:avLst>
          </a:prstGeom>
          <a:solidFill>
            <a:srgbClr val="CCECFF"/>
          </a:solidFill>
          <a:ln w="19050"/>
        </p:spPr>
        <p:style>
          <a:lnRef idx="2">
            <a:schemeClr val="dk1"/>
          </a:lnRef>
          <a:fillRef idx="1">
            <a:schemeClr val="lt1"/>
          </a:fillRef>
          <a:effectRef idx="0">
            <a:schemeClr val="dk1"/>
          </a:effectRef>
          <a:fontRef idx="minor">
            <a:schemeClr val="dk1"/>
          </a:fontRef>
        </p:style>
        <p:txBody>
          <a:bodyPr rtlCol="0" anchor="t"/>
          <a:lstStyle/>
          <a:p>
            <a:pPr defTabSz="867840"/>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pPr defTabSz="867840"/>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ja-JP" sz="1050" dirty="0">
                <a:latin typeface="メイリオ" panose="020B0604030504040204" pitchFamily="50" charset="-128"/>
                <a:ea typeface="メイリオ" panose="020B0604030504040204" pitchFamily="50" charset="-128"/>
                <a:cs typeface="メイリオ" panose="020B0604030504040204" pitchFamily="50" charset="-128"/>
              </a:rPr>
              <a:t>児童の安全を確保するための初期対応等が迅速・的確に行われるよう、児童相談所や市町村の体制や権限の強化等を行う。</a:t>
            </a:r>
            <a:endParaRPr lang="en-US" altLang="ja-JP" sz="105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defTabSz="867840"/>
            <a:endParaRPr lang="ja-JP" altLang="en-US" sz="11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1" name="角丸四角形 20"/>
          <p:cNvSpPr/>
          <p:nvPr/>
        </p:nvSpPr>
        <p:spPr>
          <a:xfrm>
            <a:off x="2803916" y="1243752"/>
            <a:ext cx="3152006" cy="331654"/>
          </a:xfrm>
          <a:prstGeom prst="roundRect">
            <a:avLst/>
          </a:prstGeom>
          <a:solidFill>
            <a:srgbClr val="CCECFF"/>
          </a:solidFill>
          <a:ln w="19050"/>
        </p:spPr>
        <p:style>
          <a:lnRef idx="2">
            <a:schemeClr val="dk1"/>
          </a:lnRef>
          <a:fillRef idx="1">
            <a:schemeClr val="lt1"/>
          </a:fillRef>
          <a:effectRef idx="0">
            <a:schemeClr val="dk1"/>
          </a:effectRef>
          <a:fontRef idx="minor">
            <a:schemeClr val="dk1"/>
          </a:fontRef>
        </p:style>
        <p:txBody>
          <a:bodyPr rtlCol="0" anchor="ctr"/>
          <a:lstStyle/>
          <a:p>
            <a:r>
              <a:rPr lang="ja-JP" altLang="ja-JP" sz="1200" b="1" u="sng" dirty="0">
                <a:latin typeface="メイリオ" panose="020B0604030504040204" pitchFamily="50" charset="-128"/>
                <a:ea typeface="メイリオ" panose="020B0604030504040204" pitchFamily="50" charset="-128"/>
                <a:cs typeface="メイリオ" panose="020B0604030504040204" pitchFamily="50" charset="-128"/>
              </a:rPr>
              <a:t>児童虐待発生時の迅速・的確な対応</a:t>
            </a:r>
            <a:endParaRPr lang="ja-JP" altLang="en-US" sz="12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2" name="角丸四角形 21"/>
          <p:cNvSpPr/>
          <p:nvPr/>
        </p:nvSpPr>
        <p:spPr>
          <a:xfrm>
            <a:off x="2762468" y="2649622"/>
            <a:ext cx="4302809" cy="3917315"/>
          </a:xfrm>
          <a:prstGeom prst="roundRect">
            <a:avLst>
              <a:gd name="adj" fmla="val 2886"/>
            </a:avLst>
          </a:prstGeom>
          <a:solidFill>
            <a:schemeClr val="bg1">
              <a:lumMod val="85000"/>
              <a:alpha val="50000"/>
            </a:schemeClr>
          </a:solidFill>
          <a:ln w="19050"/>
        </p:spPr>
        <p:style>
          <a:lnRef idx="2">
            <a:schemeClr val="dk1"/>
          </a:lnRef>
          <a:fillRef idx="1">
            <a:schemeClr val="lt1"/>
          </a:fillRef>
          <a:effectRef idx="0">
            <a:schemeClr val="dk1"/>
          </a:effectRef>
          <a:fontRef idx="minor">
            <a:schemeClr val="dk1"/>
          </a:fontRef>
        </p:style>
        <p:txBody>
          <a:bodyPr rtlCol="0" anchor="t"/>
          <a:lstStyle/>
          <a:p>
            <a:r>
              <a:rPr lang="ja-JP" altLang="ja-JP"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○児童相談所の体制強化等</a:t>
            </a:r>
          </a:p>
          <a:p>
            <a:pPr marL="250159" indent="-250159"/>
            <a:r>
              <a:rPr lang="ja-JP" altLang="en-US"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新プランによる体制強化</a:t>
            </a:r>
            <a:endParaRPr lang="en-US" altLang="ja-JP"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412621" indent="-412621"/>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2022</a:t>
            </a:r>
            <a:r>
              <a:rPr lang="ja-JP" altLang="en-US"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年度までに</a:t>
            </a: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児童福祉司の</a:t>
            </a:r>
            <a:r>
              <a:rPr lang="ja-JP" altLang="en-US"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約</a:t>
            </a:r>
            <a:r>
              <a:rPr lang="en-US" altLang="ja-JP"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2000</a:t>
            </a:r>
            <a:r>
              <a:rPr lang="ja-JP" altLang="en-US"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人増</a:t>
            </a: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の大幅増員</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266700" indent="-266700"/>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2022</a:t>
            </a:r>
            <a:r>
              <a:rPr lang="ja-JP" altLang="en-US"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年度までに</a:t>
            </a: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児童心理司の</a:t>
            </a:r>
            <a:r>
              <a:rPr lang="ja-JP" altLang="en-US"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約</a:t>
            </a:r>
            <a:r>
              <a:rPr lang="en-US" altLang="ja-JP"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800</a:t>
            </a:r>
            <a:r>
              <a:rPr lang="ja-JP" altLang="en-US"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人増</a:t>
            </a:r>
            <a:endParaRPr lang="en-US" altLang="ja-JP"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266700" indent="-266700">
              <a:lnSpc>
                <a:spcPts val="1000"/>
              </a:lnSpc>
            </a:pPr>
            <a:endParaRPr lang="en-US" altLang="ja-JP" sz="9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266700" indent="-266700"/>
            <a:r>
              <a:rPr lang="ja-JP" altLang="en-US"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b="1" u="heavy" spc="-9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常時弁護士による指導・助言の下で対応するための規定の拡充</a:t>
            </a:r>
            <a:endParaRPr lang="en-US" altLang="ja-JP" sz="1200" b="1" u="heavy" spc="-9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412621" indent="-412621"/>
            <a:r>
              <a:rPr lang="ja-JP" altLang="en-US"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・法律関係業務を適切かつ円滑に行うための体制整備</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412621" indent="-412621">
              <a:lnSpc>
                <a:spcPts val="1000"/>
              </a:lnSpc>
            </a:pPr>
            <a:endParaRPr lang="en-US" altLang="ja-JP" sz="9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412621" indent="-412621"/>
            <a:r>
              <a:rPr lang="ja-JP" altLang="en-US"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b="1" u="heavy"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医師及び保健師の配置義務規定の創設</a:t>
            </a:r>
            <a:endParaRPr lang="en-US" altLang="ja-JP" sz="1200" b="1" u="heavy"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marL="266700" indent="-266700"/>
            <a:r>
              <a:rPr lang="ja-JP" altLang="en-US"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・医師（現在</a:t>
            </a:r>
            <a:r>
              <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193</a:t>
            </a: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か所（</a:t>
            </a:r>
            <a:r>
              <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91.1</a:t>
            </a: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％））及び保健師（現在</a:t>
            </a:r>
            <a:r>
              <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105</a:t>
            </a: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か所（</a:t>
            </a:r>
            <a:r>
              <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50</a:t>
            </a: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％））を</a:t>
            </a:r>
            <a:r>
              <a:rPr lang="en-US" altLang="ja-JP"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2022</a:t>
            </a:r>
            <a:r>
              <a:rPr lang="ja-JP" altLang="en-US"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年４月</a:t>
            </a:r>
            <a:r>
              <a:rPr lang="en-US" altLang="ja-JP"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a:t>
            </a:r>
            <a:r>
              <a:rPr lang="ja-JP" altLang="en-US"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日から</a:t>
            </a:r>
            <a:r>
              <a:rPr lang="ja-JP" altLang="en-US" sz="1200" b="1" spc="-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全ての児童相談所に配置（</a:t>
            </a:r>
            <a:r>
              <a:rPr lang="en-US" altLang="ja-JP" sz="1200" b="1" spc="-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100</a:t>
            </a:r>
            <a:r>
              <a:rPr lang="ja-JP" altLang="en-US" sz="1200" b="1" spc="-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000"/>
              </a:lnSpc>
            </a:pPr>
            <a:endParaRPr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137132" indent="-137132"/>
            <a:r>
              <a:rPr lang="ja-JP" altLang="ja-JP"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ja-JP" sz="1200" b="1" u="heavy"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児童相談所の設置促進</a:t>
            </a:r>
            <a:r>
              <a:rPr lang="ja-JP" altLang="en-US" sz="1200" b="1" u="heavy"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のための規定の創設</a:t>
            </a:r>
            <a:endParaRPr lang="en-US" altLang="ja-JP" sz="1200" b="1" u="heavy"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170289" indent="-170289"/>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・児童相談所の管轄区域の基準（人口等）の創設</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266700" indent="-266700"/>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・中核市・特別区に対する施設整備、人材確保、育成支援等の措置</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170289" indent="-170289">
              <a:lnSpc>
                <a:spcPts val="1000"/>
              </a:lnSpc>
            </a:pPr>
            <a:endParaRPr lang="en-US" altLang="ja-JP" sz="9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170289" indent="-170289"/>
            <a:r>
              <a:rPr lang="ja-JP" altLang="ja-JP"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○市町村における相談体制の強化</a:t>
            </a:r>
          </a:p>
          <a:p>
            <a:pPr marL="275488" indent="-275488"/>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・市区町村子ども家庭総合支援拠点</a:t>
            </a: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（市町村における虐待相談の拠点）</a:t>
            </a:r>
            <a:r>
              <a:rPr lang="ja-JP"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a:t>
            </a: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設置促進（</a:t>
            </a:r>
            <a:r>
              <a:rPr lang="en-US" altLang="ja-JP"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2022</a:t>
            </a:r>
            <a:r>
              <a:rPr lang="ja-JP" altLang="en-US"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年度末までに全市町村で設置（</a:t>
            </a:r>
            <a:r>
              <a:rPr lang="en-US" altLang="ja-JP"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100</a:t>
            </a:r>
            <a:r>
              <a:rPr lang="ja-JP" altLang="en-US"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9" name="角丸四角形 28"/>
          <p:cNvSpPr/>
          <p:nvPr/>
        </p:nvSpPr>
        <p:spPr>
          <a:xfrm>
            <a:off x="7065277" y="1389091"/>
            <a:ext cx="2712259" cy="801244"/>
          </a:xfrm>
          <a:prstGeom prst="roundRect">
            <a:avLst>
              <a:gd name="adj" fmla="val 6353"/>
            </a:avLst>
          </a:prstGeom>
          <a:solidFill>
            <a:srgbClr val="CCECFF"/>
          </a:solidFill>
          <a:ln w="19050"/>
        </p:spPr>
        <p:style>
          <a:lnRef idx="2">
            <a:schemeClr val="dk1"/>
          </a:lnRef>
          <a:fillRef idx="1">
            <a:schemeClr val="lt1"/>
          </a:fillRef>
          <a:effectRef idx="0">
            <a:schemeClr val="dk1"/>
          </a:effectRef>
          <a:fontRef idx="minor">
            <a:schemeClr val="dk1"/>
          </a:fontRef>
        </p:style>
        <p:txBody>
          <a:bodyPr rtlCol="0" anchor="t"/>
          <a:lstStyle/>
          <a:p>
            <a:pPr defTabSz="867840">
              <a:lnSpc>
                <a:spcPts val="1542"/>
              </a:lnSpc>
            </a:pP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pPr defTabSz="867840"/>
            <a:r>
              <a:rPr lang="ja-JP" altLang="en-US" sz="1050" spc="-19"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ja-JP" sz="1050" spc="-19" dirty="0">
                <a:latin typeface="メイリオ" panose="020B0604030504040204" pitchFamily="50" charset="-128"/>
                <a:ea typeface="メイリオ" panose="020B0604030504040204" pitchFamily="50" charset="-128"/>
                <a:cs typeface="メイリオ" panose="020B0604030504040204" pitchFamily="50" charset="-128"/>
              </a:rPr>
              <a:t>被虐待児童</a:t>
            </a:r>
            <a:r>
              <a:rPr lang="ja-JP" altLang="en-US" sz="1050" spc="-19" dirty="0">
                <a:latin typeface="メイリオ" panose="020B0604030504040204" pitchFamily="50" charset="-128"/>
                <a:ea typeface="メイリオ" panose="020B0604030504040204" pitchFamily="50" charset="-128"/>
                <a:cs typeface="メイリオ" panose="020B0604030504040204" pitchFamily="50" charset="-128"/>
              </a:rPr>
              <a:t>の家庭への復帰</a:t>
            </a:r>
            <a:r>
              <a:rPr lang="ja-JP" altLang="ja-JP" sz="1050" spc="-19" dirty="0">
                <a:latin typeface="メイリオ" panose="020B0604030504040204" pitchFamily="50" charset="-128"/>
                <a:ea typeface="メイリオ" panose="020B0604030504040204" pitchFamily="50" charset="-128"/>
                <a:cs typeface="メイリオ" panose="020B0604030504040204" pitchFamily="50" charset="-128"/>
              </a:rPr>
              <a:t>支援を強化するとともに、個々の児童の状況に応じた支援を実施し、将来の自立に結びつける。</a:t>
            </a:r>
          </a:p>
        </p:txBody>
      </p:sp>
      <p:sp>
        <p:nvSpPr>
          <p:cNvPr id="30" name="角丸四角形 29"/>
          <p:cNvSpPr/>
          <p:nvPr/>
        </p:nvSpPr>
        <p:spPr>
          <a:xfrm>
            <a:off x="7065277" y="1238720"/>
            <a:ext cx="2487635" cy="341718"/>
          </a:xfrm>
          <a:prstGeom prst="roundRect">
            <a:avLst/>
          </a:prstGeom>
          <a:solidFill>
            <a:srgbClr val="CCECFF"/>
          </a:solidFill>
          <a:ln w="19050"/>
        </p:spPr>
        <p:style>
          <a:lnRef idx="2">
            <a:schemeClr val="dk1"/>
          </a:lnRef>
          <a:fillRef idx="1">
            <a:schemeClr val="lt1"/>
          </a:fillRef>
          <a:effectRef idx="0">
            <a:schemeClr val="dk1"/>
          </a:effectRef>
          <a:fontRef idx="minor">
            <a:schemeClr val="dk1"/>
          </a:fontRef>
        </p:style>
        <p:txBody>
          <a:bodyPr rtlCol="0" anchor="ctr"/>
          <a:lstStyle/>
          <a:p>
            <a:r>
              <a:rPr lang="ja-JP" altLang="ja-JP" sz="1200" b="1" u="sng" dirty="0">
                <a:latin typeface="メイリオ" panose="020B0604030504040204" pitchFamily="50" charset="-128"/>
                <a:ea typeface="メイリオ" panose="020B0604030504040204" pitchFamily="50" charset="-128"/>
                <a:cs typeface="メイリオ" panose="020B0604030504040204" pitchFamily="50" charset="-128"/>
              </a:rPr>
              <a:t>被虐待</a:t>
            </a:r>
            <a:r>
              <a:rPr lang="ja-JP" altLang="en-US" sz="1200" b="1" u="sng" dirty="0">
                <a:latin typeface="メイリオ" panose="020B0604030504040204" pitchFamily="50" charset="-128"/>
                <a:ea typeface="メイリオ" panose="020B0604030504040204" pitchFamily="50" charset="-128"/>
                <a:cs typeface="メイリオ" panose="020B0604030504040204" pitchFamily="50" charset="-128"/>
              </a:rPr>
              <a:t>児童</a:t>
            </a:r>
            <a:r>
              <a:rPr lang="ja-JP" altLang="ja-JP" sz="1200" b="1" u="sng" dirty="0">
                <a:latin typeface="メイリオ" panose="020B0604030504040204" pitchFamily="50" charset="-128"/>
                <a:ea typeface="メイリオ" panose="020B0604030504040204" pitchFamily="50" charset="-128"/>
                <a:cs typeface="メイリオ" panose="020B0604030504040204" pitchFamily="50" charset="-128"/>
              </a:rPr>
              <a:t>への自立支援</a:t>
            </a:r>
            <a:endParaRPr lang="ja-JP" altLang="en-US" sz="12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1" name="角丸四角形 30"/>
          <p:cNvSpPr/>
          <p:nvPr/>
        </p:nvSpPr>
        <p:spPr>
          <a:xfrm>
            <a:off x="7092001" y="2649623"/>
            <a:ext cx="2683090" cy="3906178"/>
          </a:xfrm>
          <a:prstGeom prst="roundRect">
            <a:avLst>
              <a:gd name="adj" fmla="val 3307"/>
            </a:avLst>
          </a:prstGeom>
          <a:solidFill>
            <a:schemeClr val="bg1">
              <a:lumMod val="85000"/>
              <a:alpha val="50000"/>
            </a:schemeClr>
          </a:solidFill>
          <a:ln w="19050"/>
        </p:spPr>
        <p:style>
          <a:lnRef idx="2">
            <a:schemeClr val="dk1"/>
          </a:lnRef>
          <a:fillRef idx="1">
            <a:schemeClr val="lt1"/>
          </a:fillRef>
          <a:effectRef idx="0">
            <a:schemeClr val="dk1"/>
          </a:effectRef>
          <a:fontRef idx="minor">
            <a:schemeClr val="dk1"/>
          </a:fontRef>
        </p:style>
        <p:txBody>
          <a:bodyPr rtlCol="0" anchor="t"/>
          <a:lstStyle/>
          <a:p>
            <a:r>
              <a:rPr lang="ja-JP" altLang="ja-JP"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家庭への復帰</a:t>
            </a:r>
            <a:r>
              <a:rPr lang="ja-JP" altLang="ja-JP"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支援</a:t>
            </a:r>
          </a:p>
          <a:p>
            <a:pPr marL="250159" indent="-250159"/>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一時保護等の措置</a:t>
            </a:r>
            <a:r>
              <a:rPr lang="ja-JP"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解除時</a:t>
            </a: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a:t>
            </a:r>
            <a:r>
              <a:rPr lang="ja-JP"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保護者等への相談支援</a:t>
            </a:r>
            <a:endParaRPr lang="en-US" altLang="ja-JP"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spcBef>
                <a:spcPts val="600"/>
              </a:spcBef>
            </a:pPr>
            <a:r>
              <a:rPr lang="ja-JP" altLang="ja-JP"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○家庭養育の推進</a:t>
            </a:r>
          </a:p>
          <a:p>
            <a:pPr marL="250159" indent="-250159"/>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spc="-77"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里親委託の推進（里親を育成・支援する機関への補助の拡大）</a:t>
            </a:r>
            <a:endParaRPr lang="en-US" altLang="ja-JP" sz="1200" spc="-77"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250159" indent="-250159"/>
            <a:r>
              <a:rPr lang="ja-JP" altLang="en-US" sz="1200" spc="-77"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（里親委託率について、</a:t>
            </a:r>
            <a:r>
              <a:rPr lang="ja-JP" altLang="en-US"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乳幼児は概ね</a:t>
            </a:r>
            <a:r>
              <a:rPr lang="en-US" altLang="ja-JP"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2026</a:t>
            </a:r>
            <a:r>
              <a:rPr lang="ja-JP" altLang="en-US"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年度まで（３歳未満は概ね</a:t>
            </a:r>
            <a:r>
              <a:rPr lang="en-US" altLang="ja-JP"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2024</a:t>
            </a:r>
            <a:r>
              <a:rPr lang="ja-JP" altLang="en-US"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年度まで）に</a:t>
            </a:r>
            <a:r>
              <a:rPr lang="en-US" altLang="ja-JP"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75</a:t>
            </a:r>
            <a:r>
              <a:rPr lang="ja-JP" altLang="en-US"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％以上、学童期以降は概ね</a:t>
            </a:r>
            <a:r>
              <a:rPr lang="en-US" altLang="ja-JP"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2029</a:t>
            </a:r>
            <a:r>
              <a:rPr lang="ja-JP" altLang="en-US"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年度までに</a:t>
            </a:r>
            <a:r>
              <a:rPr lang="en-US" altLang="ja-JP"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50</a:t>
            </a:r>
            <a:r>
              <a:rPr lang="ja-JP" altLang="en-US"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％以上</a:t>
            </a:r>
            <a:r>
              <a:rPr lang="ja-JP" altLang="en-US" sz="1200" spc="-77"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200" spc="-77"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249238" indent="-249238"/>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・特別養子縁組制度の見直し　</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250159" indent="-250159"/>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・児童養護施設等の小規模かつ地域分散化などの推進（職員配置の拡充）</a:t>
            </a:r>
            <a:endParaRPr lang="en-US" altLang="ja-JP"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indent="-146177">
              <a:spcBef>
                <a:spcPts val="600"/>
              </a:spcBef>
            </a:pPr>
            <a:r>
              <a:rPr lang="ja-JP" altLang="ja-JP"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自立支援</a:t>
            </a:r>
            <a:endParaRPr lang="en-US" altLang="ja-JP"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257695" indent="-257695"/>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spc="-77"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施設等の高校生の進学のための支援の充実（塾代の引上げ）</a:t>
            </a:r>
            <a:endParaRPr lang="en-US" altLang="ja-JP" sz="1200" spc="-77"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257695" indent="-257695"/>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spc="-77"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児童養護施設を退所した後の生活支援のための貸付事業の実施</a:t>
            </a:r>
            <a:endParaRPr lang="en-US" altLang="ja-JP" sz="1200" spc="-77"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 name="テキスト ボックス 4"/>
          <p:cNvSpPr txBox="1"/>
          <p:nvPr/>
        </p:nvSpPr>
        <p:spPr>
          <a:xfrm>
            <a:off x="2433705" y="6308406"/>
            <a:ext cx="335416" cy="258532"/>
          </a:xfrm>
          <a:prstGeom prst="rect">
            <a:avLst/>
          </a:prstGeom>
          <a:noFill/>
        </p:spPr>
        <p:txBody>
          <a:bodyPr wrap="square" rtlCol="0" anchor="t">
            <a:spAutoFit/>
          </a:bodyPr>
          <a:lstStyle/>
          <a:p>
            <a:r>
              <a:rPr lang="ja-JP" altLang="en-US" sz="1050" dirty="0">
                <a:latin typeface="メイリオ" panose="020B0604030504040204" pitchFamily="50" charset="-128"/>
                <a:ea typeface="メイリオ" panose="020B0604030504040204" pitchFamily="50" charset="-128"/>
              </a:rPr>
              <a:t>等</a:t>
            </a:r>
          </a:p>
        </p:txBody>
      </p:sp>
      <p:sp>
        <p:nvSpPr>
          <p:cNvPr id="19" name="テキスト ボックス 18"/>
          <p:cNvSpPr txBox="1"/>
          <p:nvPr/>
        </p:nvSpPr>
        <p:spPr>
          <a:xfrm>
            <a:off x="6721579" y="6308406"/>
            <a:ext cx="281613" cy="258532"/>
          </a:xfrm>
          <a:prstGeom prst="rect">
            <a:avLst/>
          </a:prstGeom>
          <a:noFill/>
        </p:spPr>
        <p:txBody>
          <a:bodyPr wrap="square" rtlCol="0" anchor="t">
            <a:spAutoFit/>
          </a:bodyPr>
          <a:lstStyle/>
          <a:p>
            <a:r>
              <a:rPr lang="ja-JP" altLang="en-US" sz="1050" dirty="0">
                <a:latin typeface="メイリオ" panose="020B0604030504040204" pitchFamily="50" charset="-128"/>
                <a:ea typeface="メイリオ" panose="020B0604030504040204" pitchFamily="50" charset="-128"/>
              </a:rPr>
              <a:t>等</a:t>
            </a:r>
          </a:p>
        </p:txBody>
      </p:sp>
      <p:sp>
        <p:nvSpPr>
          <p:cNvPr id="23" name="テキスト ボックス 22"/>
          <p:cNvSpPr txBox="1"/>
          <p:nvPr/>
        </p:nvSpPr>
        <p:spPr>
          <a:xfrm>
            <a:off x="9500336" y="6308406"/>
            <a:ext cx="316056" cy="258532"/>
          </a:xfrm>
          <a:prstGeom prst="rect">
            <a:avLst/>
          </a:prstGeom>
          <a:noFill/>
        </p:spPr>
        <p:txBody>
          <a:bodyPr wrap="square" rtlCol="0" anchor="t">
            <a:spAutoFit/>
          </a:bodyPr>
          <a:lstStyle/>
          <a:p>
            <a:r>
              <a:rPr lang="ja-JP" altLang="en-US" sz="1050" dirty="0">
                <a:latin typeface="メイリオ" panose="020B0604030504040204" pitchFamily="50" charset="-128"/>
                <a:ea typeface="メイリオ" panose="020B0604030504040204" pitchFamily="50" charset="-128"/>
              </a:rPr>
              <a:t>等</a:t>
            </a:r>
          </a:p>
        </p:txBody>
      </p:sp>
      <p:sp>
        <p:nvSpPr>
          <p:cNvPr id="24" name="テキスト ボックス 23"/>
          <p:cNvSpPr txBox="1"/>
          <p:nvPr/>
        </p:nvSpPr>
        <p:spPr>
          <a:xfrm>
            <a:off x="270674" y="897559"/>
            <a:ext cx="793894" cy="283038"/>
          </a:xfrm>
          <a:prstGeom prst="rect">
            <a:avLst/>
          </a:prstGeom>
          <a:solidFill>
            <a:schemeClr val="bg1"/>
          </a:solidFill>
        </p:spPr>
        <p:txBody>
          <a:bodyPr wrap="square" rtlCol="0">
            <a:spAutoFit/>
          </a:bodyPr>
          <a:lstStyle/>
          <a:p>
            <a:r>
              <a:rPr kumimoji="1" lang="en-US" altLang="ja-JP" sz="1600" dirty="0"/>
              <a:t>【</a:t>
            </a:r>
            <a:r>
              <a:rPr kumimoji="1" lang="ja-JP" altLang="en-US" sz="1600" dirty="0"/>
              <a:t>課題</a:t>
            </a:r>
            <a:r>
              <a:rPr kumimoji="1" lang="en-US" altLang="ja-JP" sz="1600" dirty="0"/>
              <a:t>】</a:t>
            </a:r>
            <a:endParaRPr kumimoji="1" lang="ja-JP" altLang="en-US" sz="2800" dirty="0"/>
          </a:p>
        </p:txBody>
      </p:sp>
      <p:sp>
        <p:nvSpPr>
          <p:cNvPr id="32" name="角丸四角形 31"/>
          <p:cNvSpPr/>
          <p:nvPr/>
        </p:nvSpPr>
        <p:spPr>
          <a:xfrm>
            <a:off x="112402" y="451705"/>
            <a:ext cx="9654106" cy="414075"/>
          </a:xfrm>
          <a:prstGeom prst="roundRect">
            <a:avLst>
              <a:gd name="adj" fmla="val 5525"/>
            </a:avLst>
          </a:prstGeom>
          <a:noFill/>
          <a:ln>
            <a:solidFill>
              <a:schemeClr val="tx1">
                <a:lumMod val="50000"/>
                <a:lumOff val="5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26" name="テキスト ボックス 25"/>
          <p:cNvSpPr txBox="1"/>
          <p:nvPr/>
        </p:nvSpPr>
        <p:spPr>
          <a:xfrm>
            <a:off x="293945" y="224644"/>
            <a:ext cx="864096" cy="338554"/>
          </a:xfrm>
          <a:prstGeom prst="rect">
            <a:avLst/>
          </a:prstGeom>
          <a:solidFill>
            <a:schemeClr val="bg1"/>
          </a:solidFill>
          <a:ln>
            <a:noFill/>
          </a:ln>
        </p:spPr>
        <p:txBody>
          <a:bodyPr wrap="square" rtlCol="0">
            <a:spAutoFit/>
          </a:bodyPr>
          <a:lstStyle/>
          <a:p>
            <a:r>
              <a:rPr kumimoji="1" lang="en-US" altLang="ja-JP" sz="1600" dirty="0"/>
              <a:t>【</a:t>
            </a:r>
            <a:r>
              <a:rPr kumimoji="1" lang="ja-JP" altLang="en-US" sz="1600" dirty="0"/>
              <a:t>現状</a:t>
            </a:r>
            <a:r>
              <a:rPr kumimoji="1" lang="en-US" altLang="ja-JP" sz="1600" dirty="0"/>
              <a:t>】</a:t>
            </a:r>
            <a:endParaRPr kumimoji="1" lang="ja-JP" altLang="en-US" sz="2800" dirty="0"/>
          </a:p>
        </p:txBody>
      </p:sp>
      <p:sp>
        <p:nvSpPr>
          <p:cNvPr id="9" name="テキスト ボックス 8"/>
          <p:cNvSpPr txBox="1"/>
          <p:nvPr/>
        </p:nvSpPr>
        <p:spPr>
          <a:xfrm>
            <a:off x="162372" y="515516"/>
            <a:ext cx="9743627" cy="276999"/>
          </a:xfrm>
          <a:prstGeom prst="rect">
            <a:avLst/>
          </a:prstGeom>
          <a:noFill/>
        </p:spPr>
        <p:txBody>
          <a:bodyPr wrap="square" rtlCol="0">
            <a:spAutoFit/>
          </a:bodyPr>
          <a:lstStyle/>
          <a:p>
            <a:r>
              <a:rPr kumimoji="1" lang="ja-JP" altLang="en-US" sz="1200" spc="-50" dirty="0">
                <a:latin typeface="メイリオ" panose="020B0604030504040204" pitchFamily="50" charset="-128"/>
                <a:ea typeface="メイリオ" panose="020B0604030504040204" pitchFamily="50" charset="-128"/>
              </a:rPr>
              <a:t>平成</a:t>
            </a:r>
            <a:r>
              <a:rPr lang="en-US" altLang="ja-JP" sz="1200" spc="-50" dirty="0">
                <a:latin typeface="メイリオ" panose="020B0604030504040204" pitchFamily="50" charset="-128"/>
                <a:ea typeface="メイリオ" panose="020B0604030504040204" pitchFamily="50" charset="-128"/>
              </a:rPr>
              <a:t>30</a:t>
            </a:r>
            <a:r>
              <a:rPr kumimoji="1" lang="ja-JP" altLang="en-US" sz="1200" spc="-50" dirty="0">
                <a:latin typeface="メイリオ" panose="020B0604030504040204" pitchFamily="50" charset="-128"/>
                <a:ea typeface="メイリオ" panose="020B0604030504040204" pitchFamily="50" charset="-128"/>
              </a:rPr>
              <a:t>年度の児童相談所の相談対応件数は過去最多の</a:t>
            </a:r>
            <a:r>
              <a:rPr kumimoji="1" lang="en-US" altLang="ja-JP" sz="1200" spc="-50" dirty="0">
                <a:latin typeface="メイリオ" panose="020B0604030504040204" pitchFamily="50" charset="-128"/>
                <a:ea typeface="メイリオ" panose="020B0604030504040204" pitchFamily="50" charset="-128"/>
              </a:rPr>
              <a:t>159,838</a:t>
            </a:r>
            <a:r>
              <a:rPr kumimoji="1" lang="ja-JP" altLang="en-US" sz="1200" spc="-50" dirty="0">
                <a:latin typeface="メイリオ" panose="020B0604030504040204" pitchFamily="50" charset="-128"/>
                <a:ea typeface="メイリオ" panose="020B0604030504040204" pitchFamily="50" charset="-128"/>
              </a:rPr>
              <a:t>件、一貫して増加。死亡事例（平成</a:t>
            </a:r>
            <a:r>
              <a:rPr lang="en-US" altLang="ja-JP" sz="1200" spc="-50" dirty="0">
                <a:latin typeface="メイリオ" panose="020B0604030504040204" pitchFamily="50" charset="-128"/>
                <a:ea typeface="メイリオ" panose="020B0604030504040204" pitchFamily="50" charset="-128"/>
              </a:rPr>
              <a:t>29</a:t>
            </a:r>
            <a:r>
              <a:rPr kumimoji="1" lang="ja-JP" altLang="en-US" sz="1200" spc="-50" dirty="0">
                <a:latin typeface="メイリオ" panose="020B0604030504040204" pitchFamily="50" charset="-128"/>
                <a:ea typeface="メイリオ" panose="020B0604030504040204" pitchFamily="50" charset="-128"/>
              </a:rPr>
              <a:t>年度</a:t>
            </a:r>
            <a:r>
              <a:rPr kumimoji="1" lang="en-US" altLang="ja-JP" sz="1200" spc="-50" dirty="0">
                <a:latin typeface="メイリオ" panose="020B0604030504040204" pitchFamily="50" charset="-128"/>
                <a:ea typeface="メイリオ" panose="020B0604030504040204" pitchFamily="50" charset="-128"/>
              </a:rPr>
              <a:t>65</a:t>
            </a:r>
            <a:r>
              <a:rPr kumimoji="1" lang="ja-JP" altLang="en-US" sz="1200" spc="-50" dirty="0">
                <a:latin typeface="メイリオ" panose="020B0604030504040204" pitchFamily="50" charset="-128"/>
                <a:ea typeface="メイリオ" panose="020B0604030504040204" pitchFamily="50" charset="-128"/>
              </a:rPr>
              <a:t>人）をはじめ痛ましい事案も発生。</a:t>
            </a:r>
          </a:p>
        </p:txBody>
      </p:sp>
      <p:sp>
        <p:nvSpPr>
          <p:cNvPr id="25" name="テキスト ボックス 24"/>
          <p:cNvSpPr txBox="1"/>
          <p:nvPr/>
        </p:nvSpPr>
        <p:spPr>
          <a:xfrm>
            <a:off x="294241" y="2265711"/>
            <a:ext cx="4154704" cy="338554"/>
          </a:xfrm>
          <a:prstGeom prst="rect">
            <a:avLst/>
          </a:prstGeom>
          <a:solidFill>
            <a:schemeClr val="bg1"/>
          </a:solidFill>
        </p:spPr>
        <p:txBody>
          <a:bodyPr wrap="square" rtlCol="0">
            <a:spAutoFit/>
          </a:bodyPr>
          <a:lstStyle/>
          <a:p>
            <a:r>
              <a:rPr kumimoji="1" lang="en-US" altLang="ja-JP" sz="1600" dirty="0"/>
              <a:t>【</a:t>
            </a:r>
            <a:r>
              <a:rPr kumimoji="1" lang="ja-JP" altLang="en-US" sz="1600" dirty="0"/>
              <a:t>主な対策・取組</a:t>
            </a:r>
            <a:r>
              <a:rPr kumimoji="1" lang="en-US" altLang="ja-JP" sz="1600" dirty="0"/>
              <a:t>】</a:t>
            </a:r>
            <a:r>
              <a:rPr kumimoji="1" lang="ja-JP" altLang="en-US" sz="1600" dirty="0"/>
              <a:t>　　</a:t>
            </a:r>
            <a:r>
              <a:rPr kumimoji="1" lang="en-US" altLang="ja-JP" sz="1200" dirty="0"/>
              <a:t>※</a:t>
            </a:r>
            <a:r>
              <a:rPr kumimoji="1" lang="ja-JP" altLang="en-US" sz="1200" dirty="0"/>
              <a:t>今回の法改正事項は下線部分</a:t>
            </a:r>
            <a:endParaRPr kumimoji="1" lang="ja-JP" altLang="en-US" sz="2000" dirty="0"/>
          </a:p>
        </p:txBody>
      </p:sp>
      <p:sp>
        <p:nvSpPr>
          <p:cNvPr id="27" name="正方形/長方形 26"/>
          <p:cNvSpPr/>
          <p:nvPr/>
        </p:nvSpPr>
        <p:spPr>
          <a:xfrm>
            <a:off x="8445389" y="31890"/>
            <a:ext cx="1419252" cy="358066"/>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a:solidFill>
                  <a:schemeClr val="tx1"/>
                </a:solidFill>
              </a:rPr>
              <a:t>資料５－２－３</a:t>
            </a:r>
          </a:p>
        </p:txBody>
      </p:sp>
    </p:spTree>
    <p:extLst>
      <p:ext uri="{BB962C8B-B14F-4D97-AF65-F5344CB8AC3E}">
        <p14:creationId xmlns:p14="http://schemas.microsoft.com/office/powerpoint/2010/main" val="40077561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381000" y="-40112"/>
            <a:ext cx="9144000" cy="400110"/>
          </a:xfrm>
          <a:prstGeom prst="rect">
            <a:avLst/>
          </a:prstGeom>
          <a:noFill/>
        </p:spPr>
        <p:txBody>
          <a:bodyPr wrap="square" rtlCol="0">
            <a:spAutoFit/>
          </a:bodyPr>
          <a:lstStyle/>
          <a:p>
            <a:pPr algn="ctr"/>
            <a:r>
              <a:rPr lang="ja-JP" altLang="en-US" sz="2000" dirty="0">
                <a:latin typeface="ＤＦ特太ゴシック体" panose="020B0509000000000000" pitchFamily="49" charset="-128"/>
                <a:ea typeface="ＤＦ特太ゴシック体" panose="020B0509000000000000" pitchFamily="49" charset="-128"/>
              </a:rPr>
              <a:t>最近の児童虐待防止対策の経緯</a:t>
            </a:r>
          </a:p>
        </p:txBody>
      </p:sp>
      <p:sp>
        <p:nvSpPr>
          <p:cNvPr id="24" name="正方形/長方形 23"/>
          <p:cNvSpPr/>
          <p:nvPr/>
        </p:nvSpPr>
        <p:spPr>
          <a:xfrm>
            <a:off x="858916" y="404664"/>
            <a:ext cx="6264696" cy="288032"/>
          </a:xfrm>
          <a:prstGeom prst="rect">
            <a:avLst/>
          </a:prstGeom>
          <a:solidFill>
            <a:schemeClr val="accent6">
              <a:lumMod val="20000"/>
              <a:lumOff val="80000"/>
            </a:schemeClr>
          </a:solidFill>
          <a:ln w="127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400" dirty="0">
                <a:solidFill>
                  <a:schemeClr val="tx1"/>
                </a:solidFill>
                <a:latin typeface="HGPｺﾞｼｯｸE" panose="020B0900000000000000" pitchFamily="50" charset="-128"/>
                <a:ea typeface="HGPｺﾞｼｯｸE" panose="020B0900000000000000" pitchFamily="50" charset="-128"/>
              </a:rPr>
              <a:t>H28</a:t>
            </a:r>
            <a:r>
              <a:rPr lang="ja-JP" altLang="en-US" sz="1400" dirty="0">
                <a:solidFill>
                  <a:schemeClr val="tx1"/>
                </a:solidFill>
                <a:latin typeface="HGPｺﾞｼｯｸE" panose="020B0900000000000000" pitchFamily="50" charset="-128"/>
                <a:ea typeface="HGPｺﾞｼｯｸE" panose="020B0900000000000000" pitchFamily="50" charset="-128"/>
              </a:rPr>
              <a:t>児童福祉法等の一部改正</a:t>
            </a:r>
            <a:r>
              <a:rPr lang="ja-JP" altLang="en-US" sz="1100" dirty="0">
                <a:solidFill>
                  <a:schemeClr val="tx1"/>
                </a:solidFill>
                <a:latin typeface="HGPｺﾞｼｯｸE" panose="020B0900000000000000" pitchFamily="50" charset="-128"/>
                <a:ea typeface="HGPｺﾞｼｯｸE" panose="020B0900000000000000" pitchFamily="50" charset="-128"/>
              </a:rPr>
              <a:t>（</a:t>
            </a:r>
            <a:r>
              <a:rPr lang="en-US" altLang="ja-JP" sz="1100" dirty="0">
                <a:solidFill>
                  <a:schemeClr val="tx1"/>
                </a:solidFill>
                <a:latin typeface="HGPｺﾞｼｯｸE" panose="020B0900000000000000" pitchFamily="50" charset="-128"/>
                <a:ea typeface="HGPｺﾞｼｯｸE" panose="020B0900000000000000" pitchFamily="50" charset="-128"/>
              </a:rPr>
              <a:t>2017.4</a:t>
            </a:r>
            <a:r>
              <a:rPr lang="ja-JP" altLang="en-US" sz="1100" dirty="0">
                <a:solidFill>
                  <a:schemeClr val="tx1"/>
                </a:solidFill>
                <a:latin typeface="HGPｺﾞｼｯｸE" panose="020B0900000000000000" pitchFamily="50" charset="-128"/>
                <a:ea typeface="HGPｺﾞｼｯｸE" panose="020B0900000000000000" pitchFamily="50" charset="-128"/>
              </a:rPr>
              <a:t>施行等）</a:t>
            </a:r>
          </a:p>
        </p:txBody>
      </p:sp>
      <p:sp>
        <p:nvSpPr>
          <p:cNvPr id="33" name="正方形/長方形 32"/>
          <p:cNvSpPr/>
          <p:nvPr/>
        </p:nvSpPr>
        <p:spPr>
          <a:xfrm>
            <a:off x="858916" y="1412776"/>
            <a:ext cx="6264696" cy="288032"/>
          </a:xfrm>
          <a:prstGeom prst="rect">
            <a:avLst/>
          </a:prstGeom>
          <a:solidFill>
            <a:schemeClr val="accent6">
              <a:lumMod val="20000"/>
              <a:lumOff val="80000"/>
            </a:schemeClr>
          </a:solidFill>
          <a:ln w="127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400" dirty="0">
                <a:solidFill>
                  <a:schemeClr val="tx1"/>
                </a:solidFill>
                <a:latin typeface="HGPｺﾞｼｯｸE" panose="020B0900000000000000" pitchFamily="50" charset="-128"/>
                <a:ea typeface="HGPｺﾞｼｯｸE" panose="020B0900000000000000" pitchFamily="50" charset="-128"/>
              </a:rPr>
              <a:t>H29</a:t>
            </a:r>
            <a:r>
              <a:rPr lang="ja-JP" altLang="en-US" sz="1400" dirty="0">
                <a:solidFill>
                  <a:schemeClr val="tx1"/>
                </a:solidFill>
                <a:latin typeface="HGPｺﾞｼｯｸE" panose="020B0900000000000000" pitchFamily="50" charset="-128"/>
                <a:ea typeface="HGPｺﾞｼｯｸE" panose="020B0900000000000000" pitchFamily="50" charset="-128"/>
              </a:rPr>
              <a:t>児童福祉法及び児童虐待防止法の一部改正</a:t>
            </a:r>
            <a:r>
              <a:rPr lang="ja-JP" altLang="en-US" sz="1100" dirty="0">
                <a:solidFill>
                  <a:schemeClr val="tx1"/>
                </a:solidFill>
                <a:latin typeface="HGPｺﾞｼｯｸE" panose="020B0900000000000000" pitchFamily="50" charset="-128"/>
                <a:ea typeface="HGPｺﾞｼｯｸE" panose="020B0900000000000000" pitchFamily="50" charset="-128"/>
              </a:rPr>
              <a:t>（</a:t>
            </a:r>
            <a:r>
              <a:rPr lang="en-US" altLang="ja-JP" sz="1100" dirty="0">
                <a:solidFill>
                  <a:schemeClr val="tx1"/>
                </a:solidFill>
                <a:latin typeface="HGPｺﾞｼｯｸE" panose="020B0900000000000000" pitchFamily="50" charset="-128"/>
                <a:ea typeface="HGPｺﾞｼｯｸE" panose="020B0900000000000000" pitchFamily="50" charset="-128"/>
              </a:rPr>
              <a:t>2018.4</a:t>
            </a:r>
            <a:r>
              <a:rPr lang="ja-JP" altLang="en-US" sz="1100" dirty="0">
                <a:solidFill>
                  <a:schemeClr val="tx1"/>
                </a:solidFill>
                <a:latin typeface="HGPｺﾞｼｯｸE" panose="020B0900000000000000" pitchFamily="50" charset="-128"/>
                <a:ea typeface="HGPｺﾞｼｯｸE" panose="020B0900000000000000" pitchFamily="50" charset="-128"/>
              </a:rPr>
              <a:t>施行）</a:t>
            </a:r>
          </a:p>
        </p:txBody>
      </p:sp>
      <p:sp>
        <p:nvSpPr>
          <p:cNvPr id="35" name="正方形/長方形 34"/>
          <p:cNvSpPr/>
          <p:nvPr/>
        </p:nvSpPr>
        <p:spPr>
          <a:xfrm>
            <a:off x="858916" y="2402842"/>
            <a:ext cx="6264696" cy="288032"/>
          </a:xfrm>
          <a:prstGeom prst="rect">
            <a:avLst/>
          </a:prstGeom>
          <a:solidFill>
            <a:schemeClr val="accent6">
              <a:lumMod val="20000"/>
              <a:lumOff val="80000"/>
            </a:schemeClr>
          </a:solidFill>
          <a:ln w="127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a:solidFill>
                  <a:schemeClr val="tx1"/>
                </a:solidFill>
                <a:latin typeface="HGPｺﾞｼｯｸE" panose="020B0900000000000000" pitchFamily="50" charset="-128"/>
                <a:ea typeface="HGPｺﾞｼｯｸE" panose="020B0900000000000000" pitchFamily="50" charset="-128"/>
              </a:rPr>
              <a:t>児童虐待防止対策の強化に向けた緊急総合対策</a:t>
            </a:r>
            <a:r>
              <a:rPr lang="ja-JP" altLang="en-US" sz="1100" dirty="0">
                <a:solidFill>
                  <a:schemeClr val="tx1"/>
                </a:solidFill>
                <a:latin typeface="HGPｺﾞｼｯｸE" panose="020B0900000000000000" pitchFamily="50" charset="-128"/>
                <a:ea typeface="HGPｺﾞｼｯｸE" panose="020B0900000000000000" pitchFamily="50" charset="-128"/>
              </a:rPr>
              <a:t>（関係閣僚会議決定）</a:t>
            </a:r>
          </a:p>
        </p:txBody>
      </p:sp>
      <p:sp>
        <p:nvSpPr>
          <p:cNvPr id="37" name="正方形/長方形 36"/>
          <p:cNvSpPr/>
          <p:nvPr/>
        </p:nvSpPr>
        <p:spPr>
          <a:xfrm>
            <a:off x="858916" y="3242283"/>
            <a:ext cx="6264696" cy="288032"/>
          </a:xfrm>
          <a:prstGeom prst="rect">
            <a:avLst/>
          </a:prstGeom>
          <a:solidFill>
            <a:schemeClr val="accent6">
              <a:lumMod val="20000"/>
              <a:lumOff val="80000"/>
            </a:schemeClr>
          </a:solidFill>
          <a:ln w="127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spc="-30" dirty="0">
                <a:solidFill>
                  <a:schemeClr val="tx1"/>
                </a:solidFill>
                <a:latin typeface="HGPｺﾞｼｯｸE" panose="020B0900000000000000" pitchFamily="50" charset="-128"/>
                <a:ea typeface="HGPｺﾞｼｯｸE" panose="020B0900000000000000" pitchFamily="50" charset="-128"/>
              </a:rPr>
              <a:t>児童虐待防止対策体制総合強化プラン（新プラン）</a:t>
            </a:r>
            <a:r>
              <a:rPr lang="ja-JP" altLang="en-US" sz="1100" spc="-30" dirty="0">
                <a:solidFill>
                  <a:schemeClr val="tx1"/>
                </a:solidFill>
                <a:latin typeface="HGPｺﾞｼｯｸE" panose="020B0900000000000000" pitchFamily="50" charset="-128"/>
                <a:ea typeface="HGPｺﾞｼｯｸE" panose="020B0900000000000000" pitchFamily="50" charset="-128"/>
              </a:rPr>
              <a:t>（関係府省庁連絡会議決定）</a:t>
            </a:r>
          </a:p>
        </p:txBody>
      </p:sp>
      <p:sp>
        <p:nvSpPr>
          <p:cNvPr id="39" name="正方形/長方形 38"/>
          <p:cNvSpPr/>
          <p:nvPr/>
        </p:nvSpPr>
        <p:spPr>
          <a:xfrm>
            <a:off x="858916" y="4191337"/>
            <a:ext cx="6264696" cy="288032"/>
          </a:xfrm>
          <a:prstGeom prst="rect">
            <a:avLst/>
          </a:prstGeom>
          <a:solidFill>
            <a:schemeClr val="accent6">
              <a:lumMod val="20000"/>
              <a:lumOff val="80000"/>
            </a:schemeClr>
          </a:solidFill>
          <a:ln w="127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a:solidFill>
                  <a:schemeClr val="tx1"/>
                </a:solidFill>
                <a:latin typeface="HGPｺﾞｼｯｸE" panose="020B0900000000000000" pitchFamily="50" charset="-128"/>
                <a:ea typeface="HGPｺﾞｼｯｸE" panose="020B0900000000000000" pitchFamily="50" charset="-128"/>
              </a:rPr>
              <a:t>緊急総合対策の更なる徹底・強化について</a:t>
            </a:r>
            <a:r>
              <a:rPr lang="ja-JP" altLang="en-US" sz="1100" dirty="0">
                <a:solidFill>
                  <a:schemeClr val="tx1"/>
                </a:solidFill>
                <a:latin typeface="HGPｺﾞｼｯｸE" panose="020B0900000000000000" pitchFamily="50" charset="-128"/>
                <a:ea typeface="HGPｺﾞｼｯｸE" panose="020B0900000000000000" pitchFamily="50" charset="-128"/>
              </a:rPr>
              <a:t>（関係閣僚会議決定）</a:t>
            </a:r>
          </a:p>
        </p:txBody>
      </p:sp>
      <p:sp>
        <p:nvSpPr>
          <p:cNvPr id="3" name="角丸四角形 2"/>
          <p:cNvSpPr/>
          <p:nvPr/>
        </p:nvSpPr>
        <p:spPr>
          <a:xfrm>
            <a:off x="7812490" y="3903305"/>
            <a:ext cx="2052008" cy="432048"/>
          </a:xfrm>
          <a:prstGeom prst="roundRect">
            <a:avLst>
              <a:gd name="adj" fmla="val 9612"/>
            </a:avLst>
          </a:prstGeom>
          <a:noFill/>
          <a:ln w="19050">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100" dirty="0">
                <a:solidFill>
                  <a:schemeClr val="tx1"/>
                </a:solidFill>
                <a:latin typeface="HGPｺﾞｼｯｸM" panose="020B0600000000000000" pitchFamily="50" charset="-128"/>
                <a:ea typeface="HGPｺﾞｼｯｸM" panose="020B0600000000000000" pitchFamily="50" charset="-128"/>
              </a:rPr>
              <a:t>2019.1</a:t>
            </a:r>
            <a:r>
              <a:rPr lang="ja-JP" altLang="en-US" sz="1100" dirty="0">
                <a:solidFill>
                  <a:schemeClr val="tx1"/>
                </a:solidFill>
                <a:latin typeface="HGPｺﾞｼｯｸM" panose="020B0600000000000000" pitchFamily="50" charset="-128"/>
                <a:ea typeface="HGPｺﾞｼｯｸM" panose="020B0600000000000000" pitchFamily="50" charset="-128"/>
              </a:rPr>
              <a:t>　千葉県野田市で</a:t>
            </a:r>
            <a:r>
              <a:rPr lang="en-US" altLang="ja-JP" sz="1100" dirty="0">
                <a:solidFill>
                  <a:schemeClr val="tx1"/>
                </a:solidFill>
                <a:latin typeface="HGPｺﾞｼｯｸM" panose="020B0600000000000000" pitchFamily="50" charset="-128"/>
                <a:ea typeface="HGPｺﾞｼｯｸM" panose="020B0600000000000000" pitchFamily="50" charset="-128"/>
              </a:rPr>
              <a:t>10</a:t>
            </a:r>
            <a:r>
              <a:rPr lang="ja-JP" altLang="en-US" sz="1100" dirty="0">
                <a:solidFill>
                  <a:schemeClr val="tx1"/>
                </a:solidFill>
                <a:latin typeface="HGPｺﾞｼｯｸM" panose="020B0600000000000000" pitchFamily="50" charset="-128"/>
                <a:ea typeface="HGPｺﾞｼｯｸM" panose="020B0600000000000000" pitchFamily="50" charset="-128"/>
              </a:rPr>
              <a:t>歳女児の死亡事案が発生</a:t>
            </a:r>
          </a:p>
        </p:txBody>
      </p:sp>
      <p:sp>
        <p:nvSpPr>
          <p:cNvPr id="41" name="角丸四角形 40"/>
          <p:cNvSpPr/>
          <p:nvPr/>
        </p:nvSpPr>
        <p:spPr>
          <a:xfrm>
            <a:off x="7808710" y="2228895"/>
            <a:ext cx="2052008" cy="464600"/>
          </a:xfrm>
          <a:prstGeom prst="roundRect">
            <a:avLst>
              <a:gd name="adj" fmla="val 9167"/>
            </a:avLst>
          </a:prstGeom>
          <a:noFill/>
          <a:ln w="19050">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100" dirty="0">
                <a:solidFill>
                  <a:schemeClr val="tx1"/>
                </a:solidFill>
                <a:latin typeface="HGPｺﾞｼｯｸM" panose="020B0600000000000000" pitchFamily="50" charset="-128"/>
                <a:ea typeface="HGPｺﾞｼｯｸM" panose="020B0600000000000000" pitchFamily="50" charset="-128"/>
              </a:rPr>
              <a:t>2018.3</a:t>
            </a:r>
            <a:r>
              <a:rPr lang="ja-JP" altLang="en-US" sz="1100" dirty="0">
                <a:solidFill>
                  <a:schemeClr val="tx1"/>
                </a:solidFill>
                <a:latin typeface="HGPｺﾞｼｯｸM" panose="020B0600000000000000" pitchFamily="50" charset="-128"/>
                <a:ea typeface="HGPｺﾞｼｯｸM" panose="020B0600000000000000" pitchFamily="50" charset="-128"/>
              </a:rPr>
              <a:t>　目黒区で５歳女児の死亡事案が発生</a:t>
            </a:r>
          </a:p>
        </p:txBody>
      </p:sp>
      <p:sp>
        <p:nvSpPr>
          <p:cNvPr id="6" name="正方形/長方形 5"/>
          <p:cNvSpPr/>
          <p:nvPr/>
        </p:nvSpPr>
        <p:spPr>
          <a:xfrm>
            <a:off x="898384" y="694207"/>
            <a:ext cx="8663128" cy="646331"/>
          </a:xfrm>
          <a:prstGeom prst="rect">
            <a:avLst/>
          </a:prstGeom>
        </p:spPr>
        <p:txBody>
          <a:bodyPr wrap="square">
            <a:spAutoFit/>
          </a:bodyPr>
          <a:lstStyle/>
          <a:p>
            <a:r>
              <a:rPr lang="ja-JP" altLang="en-US" sz="1200" dirty="0">
                <a:latin typeface="HGPｺﾞｼｯｸM" panose="020B0600000000000000" pitchFamily="50" charset="-128"/>
                <a:ea typeface="HGPｺﾞｼｯｸM" panose="020B0600000000000000" pitchFamily="50" charset="-128"/>
              </a:rPr>
              <a:t>全ての児童が健全に育成されるよう、発生予防から自立支援まで一連の対策の強化等を図るため、児童福祉法の理念の明確化（子どもが権利の主体であること、家庭養育優先等）・母子健康包括支援センターの全国展開・市町村及び児童相談所の体制強化・里親委託の推進等の所要の措置を講ずる。</a:t>
            </a:r>
          </a:p>
        </p:txBody>
      </p:sp>
      <p:sp>
        <p:nvSpPr>
          <p:cNvPr id="7" name="正方形/長方形 6"/>
          <p:cNvSpPr/>
          <p:nvPr/>
        </p:nvSpPr>
        <p:spPr>
          <a:xfrm>
            <a:off x="898384" y="1711698"/>
            <a:ext cx="8735136" cy="461665"/>
          </a:xfrm>
          <a:prstGeom prst="rect">
            <a:avLst/>
          </a:prstGeom>
        </p:spPr>
        <p:txBody>
          <a:bodyPr wrap="square">
            <a:spAutoFit/>
          </a:bodyPr>
          <a:lstStyle/>
          <a:p>
            <a:r>
              <a:rPr lang="ja-JP" altLang="en-US" sz="1200" dirty="0">
                <a:latin typeface="HGPｺﾞｼｯｸM" panose="020B0600000000000000" pitchFamily="50" charset="-128"/>
                <a:ea typeface="HGPｺﾞｼｯｸM" panose="020B0600000000000000" pitchFamily="50" charset="-128"/>
              </a:rPr>
              <a:t>虐待を受けている児童等の保護を図るため、里親委託・施設入所の措置の承認の申立てがあった場合に家庭裁判所が都道府県に対して保護者指導を勧告することができることとする等、児童等の保護についての司法関与を強化する等の措置を講ずる。</a:t>
            </a:r>
          </a:p>
        </p:txBody>
      </p:sp>
      <p:sp>
        <p:nvSpPr>
          <p:cNvPr id="8" name="正方形/長方形 7"/>
          <p:cNvSpPr/>
          <p:nvPr/>
        </p:nvSpPr>
        <p:spPr>
          <a:xfrm>
            <a:off x="898384" y="2691530"/>
            <a:ext cx="8663128" cy="461665"/>
          </a:xfrm>
          <a:prstGeom prst="rect">
            <a:avLst/>
          </a:prstGeom>
        </p:spPr>
        <p:txBody>
          <a:bodyPr wrap="square">
            <a:spAutoFit/>
          </a:bodyPr>
          <a:lstStyle/>
          <a:p>
            <a:r>
              <a:rPr lang="ja-JP" altLang="en-US" sz="1200" dirty="0">
                <a:latin typeface="HGPｺﾞｼｯｸM" panose="020B0600000000000000" pitchFamily="50" charset="-128"/>
                <a:ea typeface="HGPｺﾞｼｯｸM" panose="020B0600000000000000" pitchFamily="50" charset="-128"/>
              </a:rPr>
              <a:t>増加する児童虐待に対応し、子どもの命が失われることがないよう、国・自治体・関係機関が一体となって、対策に取り組む。緊急的に講ずる対策と合わせ、必要な児童虐待防止対策に対する課題に取り組む。</a:t>
            </a:r>
          </a:p>
        </p:txBody>
      </p:sp>
      <p:sp>
        <p:nvSpPr>
          <p:cNvPr id="9" name="正方形/長方形 8"/>
          <p:cNvSpPr/>
          <p:nvPr/>
        </p:nvSpPr>
        <p:spPr>
          <a:xfrm>
            <a:off x="898385" y="3543399"/>
            <a:ext cx="8871529" cy="461665"/>
          </a:xfrm>
          <a:prstGeom prst="rect">
            <a:avLst/>
          </a:prstGeom>
        </p:spPr>
        <p:txBody>
          <a:bodyPr wrap="square">
            <a:spAutoFit/>
          </a:bodyPr>
          <a:lstStyle/>
          <a:p>
            <a:r>
              <a:rPr lang="ja-JP" altLang="en-US" sz="1200" dirty="0">
                <a:latin typeface="HGPｺﾞｼｯｸM" panose="020B0600000000000000" pitchFamily="50" charset="-128"/>
                <a:ea typeface="HGPｺﾞｼｯｸM" panose="020B0600000000000000" pitchFamily="50" charset="-128"/>
              </a:rPr>
              <a:t>緊急総合対策に基づき、児童相談所及び市町村の体制と専門性の強化を図るため、専門職の大幅な増員等について、</a:t>
            </a:r>
            <a:r>
              <a:rPr lang="en-US" altLang="ja-JP" sz="1200" dirty="0">
                <a:latin typeface="HGPｺﾞｼｯｸM" panose="020B0600000000000000" pitchFamily="50" charset="-128"/>
                <a:ea typeface="HGPｺﾞｼｯｸM" panose="020B0600000000000000" pitchFamily="50" charset="-128"/>
              </a:rPr>
              <a:t>2019</a:t>
            </a:r>
            <a:r>
              <a:rPr lang="ja-JP" altLang="en-US" sz="1200" dirty="0">
                <a:latin typeface="HGPｺﾞｼｯｸM" panose="020B0600000000000000" pitchFamily="50" charset="-128"/>
                <a:ea typeface="HGPｺﾞｼｯｸM" panose="020B0600000000000000" pitchFamily="50" charset="-128"/>
              </a:rPr>
              <a:t>年度から</a:t>
            </a:r>
            <a:r>
              <a:rPr lang="en-US" altLang="ja-JP" sz="1200" dirty="0">
                <a:latin typeface="HGPｺﾞｼｯｸM" panose="020B0600000000000000" pitchFamily="50" charset="-128"/>
                <a:ea typeface="HGPｺﾞｼｯｸM" panose="020B0600000000000000" pitchFamily="50" charset="-128"/>
              </a:rPr>
              <a:t>2022</a:t>
            </a:r>
            <a:r>
              <a:rPr lang="ja-JP" altLang="en-US" sz="1200" dirty="0">
                <a:latin typeface="HGPｺﾞｼｯｸM" panose="020B0600000000000000" pitchFamily="50" charset="-128"/>
                <a:ea typeface="HGPｺﾞｼｯｸM" panose="020B0600000000000000" pitchFamily="50" charset="-128"/>
              </a:rPr>
              <a:t>年度までを対象とした計画を策定。</a:t>
            </a:r>
          </a:p>
        </p:txBody>
      </p:sp>
      <p:sp>
        <p:nvSpPr>
          <p:cNvPr id="10" name="正方形/長方形 9"/>
          <p:cNvSpPr/>
          <p:nvPr/>
        </p:nvSpPr>
        <p:spPr>
          <a:xfrm>
            <a:off x="898384" y="4479503"/>
            <a:ext cx="8871529" cy="461665"/>
          </a:xfrm>
          <a:prstGeom prst="rect">
            <a:avLst/>
          </a:prstGeom>
        </p:spPr>
        <p:txBody>
          <a:bodyPr wrap="square">
            <a:spAutoFit/>
          </a:bodyPr>
          <a:lstStyle/>
          <a:p>
            <a:r>
              <a:rPr lang="ja-JP" altLang="en-US" sz="1200" dirty="0">
                <a:latin typeface="HGPｺﾞｼｯｸM" panose="020B0600000000000000" pitchFamily="50" charset="-128"/>
                <a:ea typeface="HGPｺﾞｼｯｸM" panose="020B0600000000000000" pitchFamily="50" charset="-128"/>
              </a:rPr>
              <a:t>児童相談所及び学校における子どもの緊急安全確認の実施、要保護児童等の情報の取扱い・関係機関の連携に関する新ルールの設定及び児童相談所等の抜本的な体制強化を図る。</a:t>
            </a:r>
          </a:p>
        </p:txBody>
      </p:sp>
      <p:sp>
        <p:nvSpPr>
          <p:cNvPr id="17" name="正方形/長方形 16"/>
          <p:cNvSpPr/>
          <p:nvPr/>
        </p:nvSpPr>
        <p:spPr>
          <a:xfrm>
            <a:off x="858916" y="5038655"/>
            <a:ext cx="6264696" cy="288032"/>
          </a:xfrm>
          <a:prstGeom prst="rect">
            <a:avLst/>
          </a:prstGeom>
          <a:solidFill>
            <a:schemeClr val="accent6">
              <a:lumMod val="20000"/>
              <a:lumOff val="80000"/>
            </a:schemeClr>
          </a:solidFill>
          <a:ln w="127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a:solidFill>
                  <a:schemeClr val="tx1"/>
                </a:solidFill>
                <a:latin typeface="HGPｺﾞｼｯｸE" panose="020B0900000000000000" pitchFamily="50" charset="-128"/>
                <a:ea typeface="HGPｺﾞｼｯｸE" panose="020B0900000000000000" pitchFamily="50" charset="-128"/>
              </a:rPr>
              <a:t>児童虐待防止対策の抜本的強化について</a:t>
            </a:r>
            <a:r>
              <a:rPr lang="ja-JP" altLang="en-US" sz="1100" dirty="0">
                <a:solidFill>
                  <a:schemeClr val="tx1"/>
                </a:solidFill>
                <a:latin typeface="HGPｺﾞｼｯｸE" panose="020B0900000000000000" pitchFamily="50" charset="-128"/>
                <a:ea typeface="HGPｺﾞｼｯｸE" panose="020B0900000000000000" pitchFamily="50" charset="-128"/>
              </a:rPr>
              <a:t>（関係閣僚会議決定）</a:t>
            </a:r>
          </a:p>
        </p:txBody>
      </p:sp>
      <p:sp>
        <p:nvSpPr>
          <p:cNvPr id="18" name="正方形/長方形 17"/>
          <p:cNvSpPr/>
          <p:nvPr/>
        </p:nvSpPr>
        <p:spPr>
          <a:xfrm>
            <a:off x="898384" y="5343599"/>
            <a:ext cx="8871529" cy="461665"/>
          </a:xfrm>
          <a:prstGeom prst="rect">
            <a:avLst/>
          </a:prstGeom>
        </p:spPr>
        <p:txBody>
          <a:bodyPr wrap="square">
            <a:spAutoFit/>
          </a:bodyPr>
          <a:lstStyle/>
          <a:p>
            <a:r>
              <a:rPr lang="ja-JP" altLang="en-US" sz="1200" dirty="0">
                <a:latin typeface="HGPｺﾞｼｯｸM" panose="020B0600000000000000" pitchFamily="50" charset="-128"/>
                <a:ea typeface="HGPｺﾞｼｯｸM" panose="020B0600000000000000" pitchFamily="50" charset="-128"/>
              </a:rPr>
              <a:t>昨今の児童虐待相談件数の急増、昨年の目黒区の事案、今年の野田市の事案等を踏まえ、児童虐待防止対策の抜本的強化を図る。児童虐待を防止するための児童福祉法等の改正法案を提出するとともに、</a:t>
            </a:r>
            <a:r>
              <a:rPr lang="en-US" altLang="ja-JP" sz="1200" dirty="0">
                <a:latin typeface="HGPｺﾞｼｯｸM" panose="020B0600000000000000" pitchFamily="50" charset="-128"/>
                <a:ea typeface="HGPｺﾞｼｯｸM" panose="020B0600000000000000" pitchFamily="50" charset="-128"/>
              </a:rPr>
              <a:t>2020</a:t>
            </a:r>
            <a:r>
              <a:rPr lang="ja-JP" altLang="en-US" sz="1200" dirty="0">
                <a:latin typeface="HGPｺﾞｼｯｸM" panose="020B0600000000000000" pitchFamily="50" charset="-128"/>
                <a:ea typeface="HGPｺﾞｼｯｸM" panose="020B0600000000000000" pitchFamily="50" charset="-128"/>
              </a:rPr>
              <a:t>年度予算に向け、さらにその具体化を図る。</a:t>
            </a:r>
          </a:p>
        </p:txBody>
      </p:sp>
      <p:sp>
        <p:nvSpPr>
          <p:cNvPr id="19" name="正方形/長方形 18"/>
          <p:cNvSpPr/>
          <p:nvPr/>
        </p:nvSpPr>
        <p:spPr>
          <a:xfrm>
            <a:off x="836521" y="6004376"/>
            <a:ext cx="6287091" cy="288032"/>
          </a:xfrm>
          <a:prstGeom prst="rect">
            <a:avLst/>
          </a:prstGeom>
          <a:solidFill>
            <a:schemeClr val="accent6">
              <a:lumMod val="20000"/>
              <a:lumOff val="80000"/>
            </a:schemeClr>
          </a:solidFill>
          <a:ln w="127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400" dirty="0">
                <a:solidFill>
                  <a:schemeClr val="tx1"/>
                </a:solidFill>
                <a:latin typeface="HGPｺﾞｼｯｸE" panose="020B0900000000000000" pitchFamily="50" charset="-128"/>
                <a:ea typeface="HGPｺﾞｼｯｸE" panose="020B0900000000000000" pitchFamily="50" charset="-128"/>
              </a:rPr>
              <a:t>R</a:t>
            </a:r>
            <a:r>
              <a:rPr lang="ja-JP" altLang="en-US" sz="1400" dirty="0">
                <a:solidFill>
                  <a:schemeClr val="tx1"/>
                </a:solidFill>
                <a:latin typeface="HGPｺﾞｼｯｸE" panose="020B0900000000000000" pitchFamily="50" charset="-128"/>
                <a:ea typeface="HGPｺﾞｼｯｸE" panose="020B0900000000000000" pitchFamily="50" charset="-128"/>
              </a:rPr>
              <a:t>１児童福祉法等の一部改正</a:t>
            </a:r>
            <a:r>
              <a:rPr lang="ja-JP" altLang="en-US" sz="1100" dirty="0">
                <a:solidFill>
                  <a:schemeClr val="tx1"/>
                </a:solidFill>
                <a:latin typeface="HGPｺﾞｼｯｸE" panose="020B0900000000000000" pitchFamily="50" charset="-128"/>
                <a:ea typeface="HGPｺﾞｼｯｸE" panose="020B0900000000000000" pitchFamily="50" charset="-128"/>
              </a:rPr>
              <a:t>（</a:t>
            </a:r>
            <a:r>
              <a:rPr lang="en-US" altLang="ja-JP" sz="1100" dirty="0">
                <a:solidFill>
                  <a:schemeClr val="tx1"/>
                </a:solidFill>
                <a:latin typeface="HGPｺﾞｼｯｸE" panose="020B0900000000000000" pitchFamily="50" charset="-128"/>
                <a:ea typeface="HGPｺﾞｼｯｸE" panose="020B0900000000000000" pitchFamily="50" charset="-128"/>
              </a:rPr>
              <a:t>2020.4</a:t>
            </a:r>
            <a:r>
              <a:rPr lang="ja-JP" altLang="en-US" sz="1100" dirty="0">
                <a:solidFill>
                  <a:schemeClr val="tx1"/>
                </a:solidFill>
                <a:latin typeface="HGPｺﾞｼｯｸE" panose="020B0900000000000000" pitchFamily="50" charset="-128"/>
                <a:ea typeface="HGPｺﾞｼｯｸE" panose="020B0900000000000000" pitchFamily="50" charset="-128"/>
              </a:rPr>
              <a:t>施行等）</a:t>
            </a:r>
          </a:p>
        </p:txBody>
      </p:sp>
      <p:sp>
        <p:nvSpPr>
          <p:cNvPr id="20" name="正方形/長方形 19"/>
          <p:cNvSpPr/>
          <p:nvPr/>
        </p:nvSpPr>
        <p:spPr>
          <a:xfrm>
            <a:off x="875989" y="6309320"/>
            <a:ext cx="9009051" cy="461665"/>
          </a:xfrm>
          <a:prstGeom prst="rect">
            <a:avLst/>
          </a:prstGeom>
        </p:spPr>
        <p:txBody>
          <a:bodyPr wrap="square">
            <a:spAutoFit/>
          </a:bodyPr>
          <a:lstStyle/>
          <a:p>
            <a:r>
              <a:rPr lang="ja-JP" altLang="en-US" sz="1200" dirty="0">
                <a:latin typeface="HGPｺﾞｼｯｸM" panose="020B0600000000000000" pitchFamily="50" charset="-128"/>
                <a:ea typeface="HGPｺﾞｼｯｸM" panose="020B0600000000000000" pitchFamily="50" charset="-128"/>
              </a:rPr>
              <a:t>児童虐待防止対策の強化を図るため、児童の権利擁護（体罰の禁止の法定化等）、児童相談所の体制強化、児童相談所の設置促進、関係機関間の連携強化など、所要の措置を講ずる。</a:t>
            </a:r>
          </a:p>
        </p:txBody>
      </p:sp>
      <p:sp>
        <p:nvSpPr>
          <p:cNvPr id="21" name="角丸四角形 20"/>
          <p:cNvSpPr/>
          <p:nvPr/>
        </p:nvSpPr>
        <p:spPr>
          <a:xfrm>
            <a:off x="7808156" y="5868816"/>
            <a:ext cx="2052008" cy="432048"/>
          </a:xfrm>
          <a:prstGeom prst="roundRect">
            <a:avLst>
              <a:gd name="adj" fmla="val 9612"/>
            </a:avLst>
          </a:prstGeom>
          <a:noFill/>
          <a:ln w="19050">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100" dirty="0">
                <a:solidFill>
                  <a:schemeClr val="tx1"/>
                </a:solidFill>
                <a:latin typeface="HGPｺﾞｼｯｸM" panose="020B0600000000000000" pitchFamily="50" charset="-128"/>
                <a:ea typeface="HGPｺﾞｼｯｸM" panose="020B0600000000000000" pitchFamily="50" charset="-128"/>
              </a:rPr>
              <a:t>2019.6</a:t>
            </a:r>
            <a:r>
              <a:rPr lang="ja-JP" altLang="en-US" sz="1100" dirty="0">
                <a:solidFill>
                  <a:schemeClr val="tx1"/>
                </a:solidFill>
                <a:latin typeface="HGPｺﾞｼｯｸM" panose="020B0600000000000000" pitchFamily="50" charset="-128"/>
                <a:ea typeface="HGPｺﾞｼｯｸM" panose="020B0600000000000000" pitchFamily="50" charset="-128"/>
              </a:rPr>
              <a:t>　北海道札幌市で２歳女児の死亡事案が発生</a:t>
            </a:r>
          </a:p>
        </p:txBody>
      </p:sp>
      <p:sp>
        <p:nvSpPr>
          <p:cNvPr id="2" name="テキスト ボックス 1"/>
          <p:cNvSpPr txBox="1"/>
          <p:nvPr/>
        </p:nvSpPr>
        <p:spPr>
          <a:xfrm>
            <a:off x="-49320" y="314621"/>
            <a:ext cx="875650" cy="461665"/>
          </a:xfrm>
          <a:prstGeom prst="rect">
            <a:avLst/>
          </a:prstGeom>
          <a:noFill/>
        </p:spPr>
        <p:txBody>
          <a:bodyPr wrap="square" rtlCol="0">
            <a:spAutoFit/>
          </a:bodyPr>
          <a:lstStyle/>
          <a:p>
            <a:pPr algn="ctr"/>
            <a:r>
              <a:rPr kumimoji="1" lang="en-US" altLang="ja-JP" sz="1200" dirty="0"/>
              <a:t>2016</a:t>
            </a:r>
            <a:r>
              <a:rPr kumimoji="1" lang="ja-JP" altLang="en-US" sz="1200" dirty="0"/>
              <a:t>年</a:t>
            </a:r>
            <a:endParaRPr kumimoji="1" lang="en-US" altLang="ja-JP" sz="1200" dirty="0"/>
          </a:p>
          <a:p>
            <a:pPr algn="ctr"/>
            <a:r>
              <a:rPr kumimoji="1" lang="en-US" altLang="ja-JP" sz="1200" dirty="0"/>
              <a:t>5</a:t>
            </a:r>
            <a:r>
              <a:rPr kumimoji="1" lang="ja-JP" altLang="en-US" sz="1200" dirty="0"/>
              <a:t>月成立</a:t>
            </a:r>
            <a:endParaRPr kumimoji="1" lang="ja-JP" altLang="en-US" sz="1100" dirty="0"/>
          </a:p>
        </p:txBody>
      </p:sp>
      <p:sp>
        <p:nvSpPr>
          <p:cNvPr id="22" name="テキスト ボックス 21"/>
          <p:cNvSpPr txBox="1"/>
          <p:nvPr/>
        </p:nvSpPr>
        <p:spPr>
          <a:xfrm>
            <a:off x="-26393" y="1292362"/>
            <a:ext cx="862914" cy="461665"/>
          </a:xfrm>
          <a:prstGeom prst="rect">
            <a:avLst/>
          </a:prstGeom>
          <a:noFill/>
        </p:spPr>
        <p:txBody>
          <a:bodyPr wrap="square" rtlCol="0">
            <a:spAutoFit/>
          </a:bodyPr>
          <a:lstStyle/>
          <a:p>
            <a:pPr algn="ctr"/>
            <a:r>
              <a:rPr kumimoji="1" lang="en-US" altLang="ja-JP" sz="1200" dirty="0"/>
              <a:t>2017</a:t>
            </a:r>
            <a:r>
              <a:rPr kumimoji="1" lang="ja-JP" altLang="en-US" sz="1200" dirty="0"/>
              <a:t>年</a:t>
            </a:r>
            <a:endParaRPr kumimoji="1" lang="en-US" altLang="ja-JP" sz="1200" dirty="0"/>
          </a:p>
          <a:p>
            <a:pPr algn="ctr"/>
            <a:r>
              <a:rPr kumimoji="1" lang="en-US" altLang="ja-JP" sz="1200" dirty="0"/>
              <a:t>6</a:t>
            </a:r>
            <a:r>
              <a:rPr kumimoji="1" lang="ja-JP" altLang="en-US" sz="1200" dirty="0"/>
              <a:t>月成立</a:t>
            </a:r>
          </a:p>
        </p:txBody>
      </p:sp>
      <p:sp>
        <p:nvSpPr>
          <p:cNvPr id="30" name="テキスト ボックス 29"/>
          <p:cNvSpPr txBox="1"/>
          <p:nvPr/>
        </p:nvSpPr>
        <p:spPr>
          <a:xfrm>
            <a:off x="-79322" y="2270946"/>
            <a:ext cx="905652" cy="461665"/>
          </a:xfrm>
          <a:prstGeom prst="rect">
            <a:avLst/>
          </a:prstGeom>
          <a:noFill/>
        </p:spPr>
        <p:txBody>
          <a:bodyPr wrap="square" rtlCol="0">
            <a:spAutoFit/>
          </a:bodyPr>
          <a:lstStyle/>
          <a:p>
            <a:pPr algn="ctr"/>
            <a:r>
              <a:rPr kumimoji="1" lang="en-US" altLang="ja-JP" sz="1200" dirty="0"/>
              <a:t>2018</a:t>
            </a:r>
            <a:r>
              <a:rPr kumimoji="1" lang="ja-JP" altLang="en-US" sz="1200" dirty="0"/>
              <a:t>年</a:t>
            </a:r>
            <a:endParaRPr kumimoji="1" lang="en-US" altLang="ja-JP" sz="1200" dirty="0"/>
          </a:p>
          <a:p>
            <a:pPr algn="ctr"/>
            <a:r>
              <a:rPr lang="en-US" altLang="ja-JP" sz="1200" dirty="0"/>
              <a:t>7</a:t>
            </a:r>
            <a:r>
              <a:rPr lang="ja-JP" altLang="en-US" sz="1200" dirty="0"/>
              <a:t>月</a:t>
            </a:r>
            <a:r>
              <a:rPr lang="en-US" altLang="ja-JP" sz="1200" dirty="0"/>
              <a:t>20</a:t>
            </a:r>
            <a:r>
              <a:rPr kumimoji="1" lang="ja-JP" altLang="en-US" sz="1200" dirty="0"/>
              <a:t>日</a:t>
            </a:r>
            <a:endParaRPr kumimoji="1" lang="en-US" altLang="ja-JP" sz="1200" dirty="0"/>
          </a:p>
        </p:txBody>
      </p:sp>
      <p:sp>
        <p:nvSpPr>
          <p:cNvPr id="31" name="テキスト ボックス 30"/>
          <p:cNvSpPr txBox="1"/>
          <p:nvPr/>
        </p:nvSpPr>
        <p:spPr>
          <a:xfrm>
            <a:off x="-69131" y="3142216"/>
            <a:ext cx="905652" cy="461665"/>
          </a:xfrm>
          <a:prstGeom prst="rect">
            <a:avLst/>
          </a:prstGeom>
          <a:noFill/>
        </p:spPr>
        <p:txBody>
          <a:bodyPr wrap="square" rtlCol="0">
            <a:spAutoFit/>
          </a:bodyPr>
          <a:lstStyle/>
          <a:p>
            <a:pPr algn="ctr"/>
            <a:r>
              <a:rPr kumimoji="1" lang="en-US" altLang="ja-JP" sz="1200" dirty="0"/>
              <a:t>2018</a:t>
            </a:r>
            <a:r>
              <a:rPr kumimoji="1" lang="ja-JP" altLang="en-US" sz="1200" dirty="0"/>
              <a:t>年</a:t>
            </a:r>
            <a:endParaRPr kumimoji="1" lang="en-US" altLang="ja-JP" sz="1200" dirty="0"/>
          </a:p>
          <a:p>
            <a:pPr algn="ctr"/>
            <a:r>
              <a:rPr lang="en-US" altLang="ja-JP" sz="1200" dirty="0"/>
              <a:t>12</a:t>
            </a:r>
            <a:r>
              <a:rPr lang="ja-JP" altLang="en-US" sz="1200" dirty="0"/>
              <a:t>月</a:t>
            </a:r>
            <a:r>
              <a:rPr kumimoji="1" lang="en-US" altLang="ja-JP" sz="1200" dirty="0"/>
              <a:t>18</a:t>
            </a:r>
            <a:r>
              <a:rPr kumimoji="1" lang="ja-JP" altLang="en-US" sz="1200" dirty="0"/>
              <a:t>日</a:t>
            </a:r>
            <a:endParaRPr kumimoji="1" lang="en-US" altLang="ja-JP" sz="1200" dirty="0"/>
          </a:p>
        </p:txBody>
      </p:sp>
      <p:sp>
        <p:nvSpPr>
          <p:cNvPr id="32" name="テキスト ボックス 31"/>
          <p:cNvSpPr txBox="1"/>
          <p:nvPr/>
        </p:nvSpPr>
        <p:spPr>
          <a:xfrm>
            <a:off x="-79322" y="4090219"/>
            <a:ext cx="905652" cy="461665"/>
          </a:xfrm>
          <a:prstGeom prst="rect">
            <a:avLst/>
          </a:prstGeom>
          <a:noFill/>
        </p:spPr>
        <p:txBody>
          <a:bodyPr wrap="square" rtlCol="0">
            <a:spAutoFit/>
          </a:bodyPr>
          <a:lstStyle/>
          <a:p>
            <a:pPr algn="ctr"/>
            <a:r>
              <a:rPr kumimoji="1" lang="en-US" altLang="ja-JP" sz="1200" dirty="0"/>
              <a:t>2019</a:t>
            </a:r>
            <a:r>
              <a:rPr kumimoji="1" lang="ja-JP" altLang="en-US" sz="1200" dirty="0"/>
              <a:t>年</a:t>
            </a:r>
            <a:endParaRPr kumimoji="1" lang="en-US" altLang="ja-JP" sz="1200" dirty="0"/>
          </a:p>
          <a:p>
            <a:pPr algn="ctr"/>
            <a:r>
              <a:rPr lang="en-US" altLang="ja-JP" sz="1200" dirty="0"/>
              <a:t>2</a:t>
            </a:r>
            <a:r>
              <a:rPr lang="ja-JP" altLang="en-US" sz="1200" dirty="0"/>
              <a:t>月</a:t>
            </a:r>
            <a:r>
              <a:rPr kumimoji="1" lang="en-US" altLang="ja-JP" sz="1200" dirty="0"/>
              <a:t>8</a:t>
            </a:r>
            <a:r>
              <a:rPr kumimoji="1" lang="ja-JP" altLang="en-US" sz="1200" dirty="0"/>
              <a:t>日</a:t>
            </a:r>
            <a:endParaRPr kumimoji="1" lang="en-US" altLang="ja-JP" sz="1200" dirty="0"/>
          </a:p>
        </p:txBody>
      </p:sp>
      <p:sp>
        <p:nvSpPr>
          <p:cNvPr id="34" name="テキスト ボックス 33"/>
          <p:cNvSpPr txBox="1"/>
          <p:nvPr/>
        </p:nvSpPr>
        <p:spPr>
          <a:xfrm>
            <a:off x="-17711" y="4944252"/>
            <a:ext cx="905652" cy="461665"/>
          </a:xfrm>
          <a:prstGeom prst="rect">
            <a:avLst/>
          </a:prstGeom>
          <a:noFill/>
        </p:spPr>
        <p:txBody>
          <a:bodyPr wrap="square" rtlCol="0">
            <a:spAutoFit/>
          </a:bodyPr>
          <a:lstStyle/>
          <a:p>
            <a:pPr algn="ctr"/>
            <a:r>
              <a:rPr kumimoji="1" lang="en-US" altLang="ja-JP" sz="1200" dirty="0"/>
              <a:t>2019</a:t>
            </a:r>
            <a:r>
              <a:rPr kumimoji="1" lang="ja-JP" altLang="en-US" sz="1200" dirty="0"/>
              <a:t>年</a:t>
            </a:r>
            <a:endParaRPr kumimoji="1" lang="en-US" altLang="ja-JP" sz="1200" dirty="0"/>
          </a:p>
          <a:p>
            <a:pPr algn="ctr"/>
            <a:r>
              <a:rPr lang="en-US" altLang="ja-JP" sz="1200" dirty="0"/>
              <a:t>3</a:t>
            </a:r>
            <a:r>
              <a:rPr lang="ja-JP" altLang="en-US" sz="1200" dirty="0"/>
              <a:t>月</a:t>
            </a:r>
            <a:r>
              <a:rPr lang="en-US" altLang="ja-JP" sz="1200" dirty="0"/>
              <a:t>19</a:t>
            </a:r>
            <a:r>
              <a:rPr kumimoji="1" lang="ja-JP" altLang="en-US" sz="1200" dirty="0"/>
              <a:t>日</a:t>
            </a:r>
            <a:endParaRPr kumimoji="1" lang="en-US" altLang="ja-JP" sz="1200" dirty="0"/>
          </a:p>
        </p:txBody>
      </p:sp>
      <p:sp>
        <p:nvSpPr>
          <p:cNvPr id="36" name="テキスト ボックス 35"/>
          <p:cNvSpPr txBox="1"/>
          <p:nvPr/>
        </p:nvSpPr>
        <p:spPr>
          <a:xfrm>
            <a:off x="-15552" y="5900764"/>
            <a:ext cx="862914" cy="646331"/>
          </a:xfrm>
          <a:prstGeom prst="rect">
            <a:avLst/>
          </a:prstGeom>
          <a:noFill/>
        </p:spPr>
        <p:txBody>
          <a:bodyPr wrap="square" rtlCol="0">
            <a:spAutoFit/>
          </a:bodyPr>
          <a:lstStyle/>
          <a:p>
            <a:pPr algn="ctr"/>
            <a:r>
              <a:rPr kumimoji="1" lang="en-US" altLang="ja-JP" sz="1200" dirty="0"/>
              <a:t>2019</a:t>
            </a:r>
            <a:r>
              <a:rPr kumimoji="1" lang="ja-JP" altLang="en-US" sz="1200" dirty="0"/>
              <a:t>年</a:t>
            </a:r>
            <a:endParaRPr kumimoji="1" lang="en-US" altLang="ja-JP" sz="1200" dirty="0"/>
          </a:p>
          <a:p>
            <a:pPr algn="ctr"/>
            <a:r>
              <a:rPr kumimoji="1" lang="en-US" altLang="ja-JP" sz="1200" dirty="0"/>
              <a:t>6</a:t>
            </a:r>
            <a:r>
              <a:rPr kumimoji="1" lang="ja-JP" altLang="en-US" sz="1200" dirty="0"/>
              <a:t>月</a:t>
            </a:r>
            <a:r>
              <a:rPr kumimoji="1" lang="en-US" altLang="ja-JP" sz="1200" dirty="0"/>
              <a:t>19</a:t>
            </a:r>
            <a:r>
              <a:rPr kumimoji="1" lang="ja-JP" altLang="en-US" sz="1200" dirty="0"/>
              <a:t>日成立</a:t>
            </a:r>
          </a:p>
        </p:txBody>
      </p:sp>
      <p:sp>
        <p:nvSpPr>
          <p:cNvPr id="27" name="正方形/長方形 26"/>
          <p:cNvSpPr/>
          <p:nvPr/>
        </p:nvSpPr>
        <p:spPr>
          <a:xfrm>
            <a:off x="8409385" y="46598"/>
            <a:ext cx="1450780" cy="358066"/>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a:solidFill>
                  <a:schemeClr val="tx1"/>
                </a:solidFill>
              </a:rPr>
              <a:t>資料５－２－４</a:t>
            </a:r>
          </a:p>
        </p:txBody>
      </p:sp>
    </p:spTree>
    <p:extLst>
      <p:ext uri="{BB962C8B-B14F-4D97-AF65-F5344CB8AC3E}">
        <p14:creationId xmlns:p14="http://schemas.microsoft.com/office/powerpoint/2010/main" val="11684202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テキスト ボックス 12"/>
          <p:cNvSpPr txBox="1"/>
          <p:nvPr/>
        </p:nvSpPr>
        <p:spPr>
          <a:xfrm>
            <a:off x="-267580" y="34529"/>
            <a:ext cx="9309484" cy="323165"/>
          </a:xfrm>
          <a:prstGeom prst="rect">
            <a:avLst/>
          </a:prstGeom>
          <a:noFill/>
        </p:spPr>
        <p:txBody>
          <a:bodyPr wrap="square" rtlCol="0">
            <a:spAutoFit/>
          </a:bodyPr>
          <a:lstStyle/>
          <a:p>
            <a:pPr algn="ctr">
              <a:lnSpc>
                <a:spcPts val="1800"/>
              </a:lnSpc>
            </a:pPr>
            <a:r>
              <a:rPr lang="ja-JP" altLang="en-US" sz="1500" b="1" dirty="0">
                <a:latin typeface="+mn-ea"/>
                <a:ea typeface="+mn-ea"/>
              </a:rPr>
              <a:t>児童虐待防止対策の強化を図るための児童福祉法等の一部を改正する法律</a:t>
            </a:r>
            <a:r>
              <a:rPr lang="ja-JP" altLang="en-US" sz="1400" b="1" dirty="0">
                <a:latin typeface="+mn-ea"/>
                <a:ea typeface="+mn-ea"/>
              </a:rPr>
              <a:t>（令和元年法律第</a:t>
            </a:r>
            <a:r>
              <a:rPr lang="en-US" altLang="ja-JP" sz="1400" b="1" dirty="0">
                <a:latin typeface="+mn-ea"/>
                <a:ea typeface="+mn-ea"/>
              </a:rPr>
              <a:t>46</a:t>
            </a:r>
            <a:r>
              <a:rPr lang="ja-JP" altLang="en-US" sz="1400" b="1" dirty="0">
                <a:latin typeface="+mn-ea"/>
                <a:ea typeface="+mn-ea"/>
              </a:rPr>
              <a:t>号）</a:t>
            </a:r>
            <a:r>
              <a:rPr lang="ja-JP" altLang="en-US" sz="1500" b="1" dirty="0">
                <a:latin typeface="+mn-ea"/>
                <a:ea typeface="+mn-ea"/>
              </a:rPr>
              <a:t>の概要</a:t>
            </a:r>
          </a:p>
        </p:txBody>
      </p:sp>
      <p:grpSp>
        <p:nvGrpSpPr>
          <p:cNvPr id="6" name="グループ化 5"/>
          <p:cNvGrpSpPr/>
          <p:nvPr/>
        </p:nvGrpSpPr>
        <p:grpSpPr>
          <a:xfrm>
            <a:off x="56456" y="425630"/>
            <a:ext cx="9793088" cy="532256"/>
            <a:chOff x="189313" y="362817"/>
            <a:chExt cx="9793088" cy="532256"/>
          </a:xfrm>
        </p:grpSpPr>
        <p:sp>
          <p:nvSpPr>
            <p:cNvPr id="24" name="テキスト ボックス 23"/>
            <p:cNvSpPr txBox="1"/>
            <p:nvPr/>
          </p:nvSpPr>
          <p:spPr>
            <a:xfrm>
              <a:off x="189313" y="362817"/>
              <a:ext cx="1190196" cy="184666"/>
            </a:xfrm>
            <a:prstGeom prst="rect">
              <a:avLst/>
            </a:prstGeom>
            <a:solidFill>
              <a:schemeClr val="accent1">
                <a:lumMod val="20000"/>
                <a:lumOff val="80000"/>
              </a:schemeClr>
            </a:solidFill>
            <a:ln w="12700">
              <a:solidFill>
                <a:schemeClr val="accent1"/>
              </a:solidFill>
            </a:ln>
          </p:spPr>
          <p:style>
            <a:lnRef idx="2">
              <a:schemeClr val="accent6"/>
            </a:lnRef>
            <a:fillRef idx="1">
              <a:schemeClr val="lt1"/>
            </a:fillRef>
            <a:effectRef idx="0">
              <a:schemeClr val="accent6"/>
            </a:effectRef>
            <a:fontRef idx="minor">
              <a:schemeClr val="dk1"/>
            </a:fontRef>
          </p:style>
          <p:txBody>
            <a:bodyPr wrap="square" lIns="0" tIns="0" rIns="0" bIns="0" rtlCol="0">
              <a:spAutoFit/>
            </a:bodyPr>
            <a:lstStyle/>
            <a:p>
              <a:pPr algn="ctr"/>
              <a:r>
                <a:rPr lang="ja-JP" altLang="en-US" sz="1200" b="1" dirty="0">
                  <a:solidFill>
                    <a:schemeClr val="tx1"/>
                  </a:solidFill>
                  <a:latin typeface="+mn-ea"/>
                </a:rPr>
                <a:t>改正の趣旨</a:t>
              </a:r>
            </a:p>
          </p:txBody>
        </p:sp>
        <p:sp>
          <p:nvSpPr>
            <p:cNvPr id="19" name="テキスト ボックス 18"/>
            <p:cNvSpPr txBox="1"/>
            <p:nvPr/>
          </p:nvSpPr>
          <p:spPr>
            <a:xfrm>
              <a:off x="189313" y="545371"/>
              <a:ext cx="9793088" cy="349702"/>
            </a:xfrm>
            <a:prstGeom prst="rect">
              <a:avLst/>
            </a:prstGeom>
            <a:ln w="12700">
              <a:solidFill>
                <a:schemeClr val="accent1"/>
              </a:solidFill>
            </a:ln>
          </p:spPr>
          <p:style>
            <a:lnRef idx="2">
              <a:schemeClr val="dk1"/>
            </a:lnRef>
            <a:fillRef idx="1">
              <a:schemeClr val="lt1"/>
            </a:fillRef>
            <a:effectRef idx="0">
              <a:schemeClr val="dk1"/>
            </a:effectRef>
            <a:fontRef idx="minor">
              <a:schemeClr val="dk1"/>
            </a:fontRef>
          </p:style>
          <p:txBody>
            <a:bodyPr wrap="square" lIns="90000" tIns="36000" bIns="36000" rtlCol="0">
              <a:spAutoFit/>
            </a:bodyPr>
            <a:lstStyle/>
            <a:p>
              <a:pPr algn="just">
                <a:lnSpc>
                  <a:spcPct val="150000"/>
                </a:lnSpc>
              </a:pPr>
              <a:r>
                <a:rPr lang="ja-JP" altLang="en-US" sz="1200" dirty="0">
                  <a:solidFill>
                    <a:schemeClr val="tx1"/>
                  </a:solidFill>
                  <a:latin typeface="+mj-ea"/>
                  <a:ea typeface="+mj-ea"/>
                </a:rPr>
                <a:t>　児童虐待防止対策の強化を図る</a:t>
              </a:r>
              <a:r>
                <a:rPr lang="ja-JP" altLang="ja-JP" sz="1200" dirty="0">
                  <a:solidFill>
                    <a:schemeClr val="tx1"/>
                  </a:solidFill>
                  <a:latin typeface="+mj-ea"/>
                  <a:ea typeface="+mj-ea"/>
                </a:rPr>
                <a:t>ため</a:t>
              </a:r>
              <a:r>
                <a:rPr lang="ja-JP" altLang="en-US" sz="1200" dirty="0">
                  <a:solidFill>
                    <a:schemeClr val="tx1"/>
                  </a:solidFill>
                  <a:latin typeface="+mj-ea"/>
                  <a:ea typeface="+mj-ea"/>
                </a:rPr>
                <a:t>、児童の権利擁護、児童相談所の体制強化及び関係機関間の連携強化等の所要の措置を講ずる。</a:t>
              </a:r>
            </a:p>
          </p:txBody>
        </p:sp>
      </p:grpSp>
      <p:sp>
        <p:nvSpPr>
          <p:cNvPr id="27" name="テキスト ボックス 26"/>
          <p:cNvSpPr txBox="1"/>
          <p:nvPr/>
        </p:nvSpPr>
        <p:spPr>
          <a:xfrm>
            <a:off x="59524" y="1309410"/>
            <a:ext cx="9793088" cy="5328592"/>
          </a:xfrm>
          <a:prstGeom prst="rect">
            <a:avLst/>
          </a:prstGeom>
          <a:ln w="12700">
            <a:solidFill>
              <a:schemeClr val="accent1"/>
            </a:solidFill>
          </a:ln>
        </p:spPr>
        <p:style>
          <a:lnRef idx="2">
            <a:schemeClr val="dk1"/>
          </a:lnRef>
          <a:fillRef idx="1">
            <a:schemeClr val="lt1"/>
          </a:fillRef>
          <a:effectRef idx="0">
            <a:schemeClr val="dk1"/>
          </a:effectRef>
          <a:fontRef idx="minor">
            <a:schemeClr val="dk1"/>
          </a:fontRef>
        </p:style>
        <p:txBody>
          <a:bodyPr wrap="square" rIns="66462" rtlCol="0" anchor="ctr" anchorCtr="0">
            <a:noAutofit/>
          </a:bodyPr>
          <a:lstStyle/>
          <a:p>
            <a:pPr algn="just">
              <a:lnSpc>
                <a:spcPts val="1939"/>
              </a:lnSpc>
            </a:pPr>
            <a:endParaRPr lang="en-US" altLang="ja-JP" sz="1200" dirty="0">
              <a:solidFill>
                <a:schemeClr val="tx1"/>
              </a:solidFill>
              <a:latin typeface="+mj-ea"/>
              <a:ea typeface="+mj-ea"/>
            </a:endParaRPr>
          </a:p>
        </p:txBody>
      </p:sp>
      <p:sp>
        <p:nvSpPr>
          <p:cNvPr id="10" name="正方形/長方形 9"/>
          <p:cNvSpPr/>
          <p:nvPr/>
        </p:nvSpPr>
        <p:spPr>
          <a:xfrm>
            <a:off x="59524" y="1309410"/>
            <a:ext cx="9941806" cy="5434332"/>
          </a:xfrm>
          <a:prstGeom prst="rect">
            <a:avLst/>
          </a:prstGeom>
          <a:noFill/>
          <a:ln w="19050">
            <a:noFill/>
            <a:prstDash val="sysDash"/>
          </a:ln>
        </p:spPr>
        <p:style>
          <a:lnRef idx="2">
            <a:schemeClr val="dk1"/>
          </a:lnRef>
          <a:fillRef idx="1">
            <a:schemeClr val="lt1"/>
          </a:fillRef>
          <a:effectRef idx="0">
            <a:schemeClr val="dk1"/>
          </a:effectRef>
          <a:fontRef idx="minor">
            <a:schemeClr val="dk1"/>
          </a:fontRef>
        </p:style>
        <p:txBody>
          <a:bodyPr tIns="99692" bIns="0" rtlCol="0" anchor="t"/>
          <a:lstStyle/>
          <a:p>
            <a:pPr defTabSz="834877">
              <a:lnSpc>
                <a:spcPts val="1900"/>
              </a:lnSpc>
              <a:spcBef>
                <a:spcPts val="0"/>
              </a:spcBef>
            </a:pPr>
            <a:r>
              <a:rPr lang="ja-JP" altLang="en-US" sz="1300" b="1" dirty="0">
                <a:solidFill>
                  <a:schemeClr val="tx1"/>
                </a:solidFill>
                <a:latin typeface="ＤＦ特太ゴシック体" panose="020B0509000000000000" pitchFamily="49" charset="-128"/>
                <a:ea typeface="ＤＦ特太ゴシック体" panose="020B0509000000000000" pitchFamily="49" charset="-128"/>
                <a:cs typeface="メイリオ" panose="020B0604030504040204" pitchFamily="50" charset="-128"/>
              </a:rPr>
              <a:t>１．児童の権利擁護</a:t>
            </a:r>
            <a:r>
              <a:rPr lang="en-US" altLang="ja-JP" sz="1100" dirty="0">
                <a:solidFill>
                  <a:schemeClr val="tx1"/>
                </a:solidFill>
                <a:latin typeface="ＭＳ ゴシック" panose="020B0609070205080204" pitchFamily="49" charset="-128"/>
                <a:ea typeface="ＭＳ ゴシック" panose="020B0609070205080204" pitchFamily="49" charset="-128"/>
                <a:cs typeface="メイリオ" panose="020B0604030504040204" pitchFamily="50" charset="-128"/>
              </a:rPr>
              <a:t>【</a:t>
            </a:r>
            <a:r>
              <a:rPr lang="ja-JP" altLang="en-US" sz="1100" dirty="0">
                <a:solidFill>
                  <a:schemeClr val="tx1"/>
                </a:solidFill>
                <a:latin typeface="ＭＳ ゴシック" panose="020B0609070205080204" pitchFamily="49" charset="-128"/>
                <a:ea typeface="ＭＳ ゴシック" panose="020B0609070205080204" pitchFamily="49" charset="-128"/>
                <a:cs typeface="メイリオ" panose="020B0604030504040204" pitchFamily="50" charset="-128"/>
              </a:rPr>
              <a:t>①の一部は児童虐待の防止等に関する法律、それ以外は児童福祉法</a:t>
            </a:r>
            <a:r>
              <a:rPr lang="en-US" altLang="ja-JP" sz="1100" dirty="0">
                <a:solidFill>
                  <a:schemeClr val="tx1"/>
                </a:solidFill>
                <a:latin typeface="ＭＳ ゴシック" panose="020B0609070205080204" pitchFamily="49" charset="-128"/>
                <a:ea typeface="ＭＳ ゴシック" panose="020B0609070205080204" pitchFamily="49" charset="-128"/>
                <a:cs typeface="メイリオ" panose="020B0604030504040204" pitchFamily="50" charset="-128"/>
              </a:rPr>
              <a:t>】</a:t>
            </a:r>
          </a:p>
          <a:p>
            <a:pPr defTabSz="834877">
              <a:lnSpc>
                <a:spcPts val="1900"/>
              </a:lnSpc>
              <a:spcBef>
                <a:spcPts val="0"/>
              </a:spcBef>
            </a:pPr>
            <a:r>
              <a:rPr lang="ja-JP" altLang="en-US" sz="1200" b="1" dirty="0">
                <a:solidFill>
                  <a:schemeClr val="tx1"/>
                </a:solidFill>
                <a:latin typeface="ＭＳ ゴシック" panose="020B0609070205080204" pitchFamily="49" charset="-128"/>
                <a:ea typeface="ＭＳ ゴシック" panose="020B0609070205080204" pitchFamily="49" charset="-128"/>
                <a:cs typeface="メイリオ" panose="020B0604030504040204" pitchFamily="50" charset="-128"/>
              </a:rPr>
              <a:t>　</a:t>
            </a:r>
            <a:r>
              <a:rPr lang="ja-JP" altLang="en-US" sz="1200" dirty="0">
                <a:solidFill>
                  <a:schemeClr val="tx1"/>
                </a:solidFill>
                <a:latin typeface="ＭＳ ゴシック" panose="020B0609070205080204" pitchFamily="49" charset="-128"/>
                <a:ea typeface="ＭＳ ゴシック" panose="020B0609070205080204" pitchFamily="49" charset="-128"/>
                <a:cs typeface="メイリオ" panose="020B0604030504040204" pitchFamily="50" charset="-128"/>
              </a:rPr>
              <a:t>① 親権者は、児童のしつけに際して体罰を加えてはならないこととする。児童福祉施設の長等についても同様とする。</a:t>
            </a:r>
            <a:endParaRPr lang="en-US" altLang="ja-JP" sz="1200" dirty="0">
              <a:solidFill>
                <a:schemeClr val="tx1"/>
              </a:solidFill>
              <a:latin typeface="ＭＳ ゴシック" panose="020B0609070205080204" pitchFamily="49" charset="-128"/>
              <a:ea typeface="ＭＳ ゴシック" panose="020B0609070205080204" pitchFamily="49" charset="-128"/>
              <a:cs typeface="メイリオ" panose="020B0604030504040204" pitchFamily="50" charset="-128"/>
            </a:endParaRPr>
          </a:p>
          <a:p>
            <a:pPr defTabSz="834877">
              <a:lnSpc>
                <a:spcPts val="1900"/>
              </a:lnSpc>
              <a:spcBef>
                <a:spcPts val="0"/>
              </a:spcBef>
            </a:pPr>
            <a:r>
              <a:rPr lang="ja-JP" altLang="en-US" sz="1200" dirty="0">
                <a:solidFill>
                  <a:schemeClr val="tx1"/>
                </a:solidFill>
                <a:latin typeface="ＭＳ ゴシック" panose="020B0609070205080204" pitchFamily="49" charset="-128"/>
                <a:ea typeface="ＭＳ ゴシック" panose="020B0609070205080204" pitchFamily="49" charset="-128"/>
                <a:cs typeface="メイリオ" panose="020B0604030504040204" pitchFamily="50" charset="-128"/>
              </a:rPr>
              <a:t>　② 都道府県（児童相談所）の業務として、児童の安全確保を明文化する。</a:t>
            </a:r>
            <a:endParaRPr lang="en-US" altLang="ja-JP" sz="1200" dirty="0">
              <a:solidFill>
                <a:schemeClr val="tx1"/>
              </a:solidFill>
              <a:latin typeface="ＭＳ ゴシック" panose="020B0609070205080204" pitchFamily="49" charset="-128"/>
              <a:ea typeface="ＭＳ ゴシック" panose="020B0609070205080204" pitchFamily="49" charset="-128"/>
              <a:cs typeface="メイリオ" panose="020B0604030504040204" pitchFamily="50" charset="-128"/>
            </a:endParaRPr>
          </a:p>
          <a:p>
            <a:pPr defTabSz="834877">
              <a:lnSpc>
                <a:spcPts val="1900"/>
              </a:lnSpc>
              <a:spcBef>
                <a:spcPts val="0"/>
              </a:spcBef>
            </a:pPr>
            <a:r>
              <a:rPr lang="ja-JP" altLang="en-US" sz="1200" dirty="0">
                <a:solidFill>
                  <a:schemeClr val="tx1"/>
                </a:solidFill>
                <a:latin typeface="ＭＳ ゴシック" panose="020B0609070205080204" pitchFamily="49" charset="-128"/>
                <a:ea typeface="ＭＳ ゴシック" panose="020B0609070205080204" pitchFamily="49" charset="-128"/>
                <a:cs typeface="メイリオ" panose="020B0604030504040204" pitchFamily="50" charset="-128"/>
              </a:rPr>
              <a:t>　③ 児童福祉審議会において児童に意見聴取する場合においては、その児童の状況・環境等に配慮するものとする。</a:t>
            </a:r>
            <a:endParaRPr lang="en-US" altLang="ja-JP" sz="1200" dirty="0">
              <a:solidFill>
                <a:schemeClr val="tx1"/>
              </a:solidFill>
              <a:latin typeface="ＭＳ ゴシック" panose="020B0609070205080204" pitchFamily="49" charset="-128"/>
              <a:ea typeface="ＭＳ ゴシック" panose="020B0609070205080204" pitchFamily="49" charset="-128"/>
              <a:cs typeface="メイリオ" panose="020B0604030504040204" pitchFamily="50" charset="-128"/>
            </a:endParaRPr>
          </a:p>
          <a:p>
            <a:pPr indent="-266700" defTabSz="834877">
              <a:lnSpc>
                <a:spcPts val="1900"/>
              </a:lnSpc>
              <a:spcBef>
                <a:spcPts val="200"/>
              </a:spcBef>
            </a:pPr>
            <a:r>
              <a:rPr lang="ja-JP" altLang="en-US" sz="1300" b="1" dirty="0">
                <a:solidFill>
                  <a:schemeClr val="tx1"/>
                </a:solidFill>
                <a:latin typeface="ＤＦ特太ゴシック体" panose="020B0509000000000000" pitchFamily="49" charset="-128"/>
                <a:ea typeface="ＤＦ特太ゴシック体" panose="020B0509000000000000" pitchFamily="49" charset="-128"/>
                <a:cs typeface="メイリオ" panose="020B0604030504040204" pitchFamily="50" charset="-128"/>
              </a:rPr>
              <a:t>２．児童相談所の体制強化及び関係機関間の連携強化等</a:t>
            </a:r>
            <a:endParaRPr lang="en-US" altLang="ja-JP" sz="1300" b="1" dirty="0">
              <a:solidFill>
                <a:schemeClr val="tx1"/>
              </a:solidFill>
              <a:latin typeface="ＤＦ特太ゴシック体" panose="020B0509000000000000" pitchFamily="49" charset="-128"/>
              <a:ea typeface="ＤＦ特太ゴシック体" panose="020B0509000000000000" pitchFamily="49" charset="-128"/>
              <a:cs typeface="メイリオ" panose="020B0604030504040204" pitchFamily="50" charset="-128"/>
            </a:endParaRPr>
          </a:p>
          <a:p>
            <a:pPr indent="-266700" defTabSz="834877">
              <a:lnSpc>
                <a:spcPts val="1900"/>
              </a:lnSpc>
              <a:spcBef>
                <a:spcPts val="0"/>
              </a:spcBef>
            </a:pPr>
            <a:r>
              <a:rPr lang="ja-JP" altLang="en-US" sz="1200" dirty="0">
                <a:solidFill>
                  <a:schemeClr val="tx1"/>
                </a:solidFill>
                <a:latin typeface="ＤＦ特太ゴシック体" panose="020B0509000000000000" pitchFamily="49" charset="-128"/>
                <a:ea typeface="ＤＦ特太ゴシック体" panose="020B0509000000000000" pitchFamily="49" charset="-128"/>
                <a:cs typeface="メイリオ" panose="020B0604030504040204" pitchFamily="50" charset="-128"/>
              </a:rPr>
              <a:t>（１）児童相談所の体制強化等</a:t>
            </a:r>
            <a:r>
              <a:rPr lang="en-US" altLang="ja-JP" sz="1100" dirty="0">
                <a:solidFill>
                  <a:schemeClr val="tx1"/>
                </a:solidFill>
                <a:latin typeface="ＭＳ ゴシック" panose="020B0609070205080204" pitchFamily="49" charset="-128"/>
                <a:ea typeface="ＭＳ ゴシック" panose="020B0609070205080204" pitchFamily="49" charset="-128"/>
                <a:cs typeface="メイリオ" panose="020B0604030504040204" pitchFamily="50" charset="-128"/>
              </a:rPr>
              <a:t>【</a:t>
            </a:r>
            <a:r>
              <a:rPr lang="ja-JP" altLang="en-US" sz="1100" dirty="0">
                <a:solidFill>
                  <a:schemeClr val="tx1"/>
                </a:solidFill>
                <a:latin typeface="ＭＳ ゴシック" panose="020B0609070205080204" pitchFamily="49" charset="-128"/>
                <a:ea typeface="ＭＳ ゴシック" panose="020B0609070205080204" pitchFamily="49" charset="-128"/>
                <a:cs typeface="メイリオ" panose="020B0604030504040204" pitchFamily="50" charset="-128"/>
              </a:rPr>
              <a:t>①・⑥・⑦は児童虐待の防止等に関する法律、それ以外は児童福祉法</a:t>
            </a:r>
            <a:r>
              <a:rPr lang="en-US" altLang="ja-JP" sz="1100" dirty="0">
                <a:solidFill>
                  <a:schemeClr val="tx1"/>
                </a:solidFill>
                <a:latin typeface="ＭＳ ゴシック" panose="020B0609070205080204" pitchFamily="49" charset="-128"/>
                <a:ea typeface="ＭＳ ゴシック" panose="020B0609070205080204" pitchFamily="49" charset="-128"/>
                <a:cs typeface="メイリオ" panose="020B0604030504040204" pitchFamily="50" charset="-128"/>
              </a:rPr>
              <a:t>】</a:t>
            </a:r>
            <a:endParaRPr lang="en-US" altLang="ja-JP" sz="1100" b="1" dirty="0">
              <a:solidFill>
                <a:schemeClr val="tx1"/>
              </a:solidFill>
              <a:latin typeface="ＭＳ ゴシック" panose="020B0609070205080204" pitchFamily="49" charset="-128"/>
              <a:ea typeface="ＭＳ ゴシック" panose="020B0609070205080204" pitchFamily="49" charset="-128"/>
              <a:cs typeface="メイリオ" panose="020B0604030504040204" pitchFamily="50" charset="-128"/>
            </a:endParaRPr>
          </a:p>
          <a:p>
            <a:pPr indent="-266700" defTabSz="834877">
              <a:lnSpc>
                <a:spcPts val="1900"/>
              </a:lnSpc>
              <a:spcBef>
                <a:spcPts val="0"/>
              </a:spcBef>
            </a:pPr>
            <a:r>
              <a:rPr lang="ja-JP" altLang="en-US" sz="1200" dirty="0">
                <a:solidFill>
                  <a:schemeClr val="tx1"/>
                </a:solidFill>
                <a:latin typeface="ＭＳ ゴシック" panose="020B0609070205080204" pitchFamily="49" charset="-128"/>
                <a:ea typeface="ＭＳ ゴシック" panose="020B0609070205080204" pitchFamily="49" charset="-128"/>
                <a:cs typeface="メイリオ" panose="020B0604030504040204" pitchFamily="50" charset="-128"/>
              </a:rPr>
              <a:t>　① 都道府県は、一時保護等の介入的対応を行う職員と保護者支援を行う職員を分ける等の措置を講ずるものとする。</a:t>
            </a:r>
            <a:endParaRPr lang="en-US" altLang="ja-JP" sz="1200" dirty="0">
              <a:solidFill>
                <a:schemeClr val="tx1"/>
              </a:solidFill>
              <a:latin typeface="ＭＳ ゴシック" panose="020B0609070205080204" pitchFamily="49" charset="-128"/>
              <a:ea typeface="ＭＳ ゴシック" panose="020B0609070205080204" pitchFamily="49" charset="-128"/>
              <a:cs typeface="メイリオ" panose="020B0604030504040204" pitchFamily="50" charset="-128"/>
            </a:endParaRPr>
          </a:p>
          <a:p>
            <a:pPr marL="352425" indent="-619125" defTabSz="834877">
              <a:lnSpc>
                <a:spcPts val="1900"/>
              </a:lnSpc>
              <a:spcBef>
                <a:spcPts val="0"/>
              </a:spcBef>
            </a:pPr>
            <a:r>
              <a:rPr lang="ja-JP" altLang="en-US" sz="1200" dirty="0">
                <a:solidFill>
                  <a:srgbClr val="FF0000"/>
                </a:solidFill>
                <a:latin typeface="ＭＳ ゴシック" panose="020B0609070205080204" pitchFamily="49" charset="-128"/>
                <a:ea typeface="ＭＳ ゴシック" panose="020B0609070205080204" pitchFamily="49" charset="-128"/>
                <a:cs typeface="メイリオ" panose="020B0604030504040204" pitchFamily="50" charset="-128"/>
              </a:rPr>
              <a:t>　</a:t>
            </a:r>
            <a:r>
              <a:rPr lang="ja-JP" altLang="en-US" sz="1200" dirty="0">
                <a:solidFill>
                  <a:schemeClr val="tx1"/>
                </a:solidFill>
                <a:latin typeface="ＭＳ ゴシック" panose="020B0609070205080204" pitchFamily="49" charset="-128"/>
                <a:ea typeface="ＭＳ ゴシック" panose="020B0609070205080204" pitchFamily="49" charset="-128"/>
                <a:cs typeface="メイリオ" panose="020B0604030504040204" pitchFamily="50" charset="-128"/>
              </a:rPr>
              <a:t>② 都道府県は、児童相談所が措置決定その他の法律関連業務について、常時弁護士による助言・指導の下で適切かつ円滑に行うため、</a:t>
            </a:r>
            <a:endParaRPr lang="en-US" altLang="ja-JP" sz="1200" dirty="0">
              <a:solidFill>
                <a:schemeClr val="tx1"/>
              </a:solidFill>
              <a:latin typeface="ＭＳ ゴシック" panose="020B0609070205080204" pitchFamily="49" charset="-128"/>
              <a:ea typeface="ＭＳ ゴシック" panose="020B0609070205080204" pitchFamily="49" charset="-128"/>
              <a:cs typeface="メイリオ" panose="020B0604030504040204" pitchFamily="50" charset="-128"/>
            </a:endParaRPr>
          </a:p>
          <a:p>
            <a:pPr marL="352425" indent="-619125" defTabSz="834877">
              <a:lnSpc>
                <a:spcPts val="1900"/>
              </a:lnSpc>
              <a:spcBef>
                <a:spcPts val="0"/>
              </a:spcBef>
            </a:pPr>
            <a:r>
              <a:rPr lang="ja-JP" altLang="en-US" sz="1200" dirty="0">
                <a:solidFill>
                  <a:schemeClr val="tx1"/>
                </a:solidFill>
                <a:latin typeface="ＭＳ ゴシック" panose="020B0609070205080204" pitchFamily="49" charset="-128"/>
                <a:ea typeface="ＭＳ ゴシック" panose="020B0609070205080204" pitchFamily="49" charset="-128"/>
                <a:cs typeface="メイリオ" panose="020B0604030504040204" pitchFamily="50" charset="-128"/>
              </a:rPr>
              <a:t>　　弁護士の配置又はこれに準ずる措置を行うものとするとともに、児童相談所に医師及び保健師を配置する。</a:t>
            </a:r>
            <a:endParaRPr lang="en-US" altLang="ja-JP" sz="1200" dirty="0">
              <a:solidFill>
                <a:schemeClr val="tx1"/>
              </a:solidFill>
              <a:latin typeface="ＭＳ ゴシック" panose="020B0609070205080204" pitchFamily="49" charset="-128"/>
              <a:ea typeface="ＭＳ ゴシック" panose="020B0609070205080204" pitchFamily="49" charset="-128"/>
              <a:cs typeface="メイリオ" panose="020B0604030504040204" pitchFamily="50" charset="-128"/>
            </a:endParaRPr>
          </a:p>
          <a:p>
            <a:pPr indent="-266700" defTabSz="834877">
              <a:lnSpc>
                <a:spcPts val="1900"/>
              </a:lnSpc>
              <a:spcBef>
                <a:spcPts val="0"/>
              </a:spcBef>
            </a:pPr>
            <a:r>
              <a:rPr lang="ja-JP" altLang="en-US" sz="1200" dirty="0">
                <a:solidFill>
                  <a:schemeClr val="tx1"/>
                </a:solidFill>
                <a:latin typeface="ＭＳ ゴシック" panose="020B0609070205080204" pitchFamily="49" charset="-128"/>
                <a:ea typeface="ＭＳ ゴシック" panose="020B0609070205080204" pitchFamily="49" charset="-128"/>
                <a:cs typeface="メイリオ" panose="020B0604030504040204" pitchFamily="50" charset="-128"/>
              </a:rPr>
              <a:t>　③ 都道府県は、児童相談所の行う業務の質の評価を行うことにより、その業務の質の向上に努めるものとする。</a:t>
            </a:r>
            <a:endParaRPr lang="en-US" altLang="ja-JP" sz="1200" dirty="0">
              <a:solidFill>
                <a:schemeClr val="tx1"/>
              </a:solidFill>
              <a:latin typeface="ＭＳ ゴシック" panose="020B0609070205080204" pitchFamily="49" charset="-128"/>
              <a:ea typeface="ＭＳ ゴシック" panose="020B0609070205080204" pitchFamily="49" charset="-128"/>
              <a:cs typeface="メイリオ" panose="020B0604030504040204" pitchFamily="50" charset="-128"/>
            </a:endParaRPr>
          </a:p>
          <a:p>
            <a:pPr indent="-266700" defTabSz="834877">
              <a:lnSpc>
                <a:spcPts val="1900"/>
              </a:lnSpc>
              <a:spcBef>
                <a:spcPts val="0"/>
              </a:spcBef>
            </a:pPr>
            <a:r>
              <a:rPr lang="ja-JP" altLang="en-US" sz="1200" dirty="0">
                <a:solidFill>
                  <a:schemeClr val="tx1"/>
                </a:solidFill>
                <a:latin typeface="ＭＳ ゴシック" panose="020B0609070205080204" pitchFamily="49" charset="-128"/>
                <a:ea typeface="ＭＳ ゴシック" panose="020B0609070205080204" pitchFamily="49" charset="-128"/>
                <a:cs typeface="メイリオ" panose="020B0604030504040204" pitchFamily="50" charset="-128"/>
              </a:rPr>
              <a:t>　④ 児童福祉司の数は、人口、児童虐待相談対応件数等を総合的に勘案して政令で定める基準を標準として都道府県が定めるものとする。</a:t>
            </a:r>
            <a:endParaRPr lang="en-US" altLang="ja-JP" sz="1200" dirty="0">
              <a:solidFill>
                <a:schemeClr val="tx1"/>
              </a:solidFill>
              <a:latin typeface="ＭＳ ゴシック" panose="020B0609070205080204" pitchFamily="49" charset="-128"/>
              <a:ea typeface="ＭＳ ゴシック" panose="020B0609070205080204" pitchFamily="49" charset="-128"/>
              <a:cs typeface="メイリオ" panose="020B0604030504040204" pitchFamily="50" charset="-128"/>
            </a:endParaRPr>
          </a:p>
          <a:p>
            <a:pPr defTabSz="834877">
              <a:lnSpc>
                <a:spcPts val="1900"/>
              </a:lnSpc>
              <a:spcBef>
                <a:spcPts val="0"/>
              </a:spcBef>
            </a:pPr>
            <a:r>
              <a:rPr lang="ja-JP" altLang="en-US" sz="1200" dirty="0">
                <a:solidFill>
                  <a:schemeClr val="tx1"/>
                </a:solidFill>
                <a:latin typeface="ＭＳ ゴシック" panose="020B0609070205080204" pitchFamily="49" charset="-128"/>
                <a:ea typeface="ＭＳ ゴシック" panose="020B0609070205080204" pitchFamily="49" charset="-128"/>
                <a:cs typeface="メイリオ" panose="020B0604030504040204" pitchFamily="50" charset="-128"/>
              </a:rPr>
              <a:t>　⑤ </a:t>
            </a:r>
            <a:r>
              <a:rPr lang="ja-JP" altLang="en-US" sz="1200" spc="-30" dirty="0">
                <a:solidFill>
                  <a:schemeClr val="tx1"/>
                </a:solidFill>
                <a:latin typeface="ＭＳ ゴシック" panose="020B0609070205080204" pitchFamily="49" charset="-128"/>
                <a:ea typeface="ＭＳ ゴシック" panose="020B0609070205080204" pitchFamily="49" charset="-128"/>
                <a:cs typeface="メイリオ" panose="020B0604030504040204" pitchFamily="50" charset="-128"/>
              </a:rPr>
              <a:t>児童福祉司及びスーパーバイザーの任用要件の見直し、児童心理司の配置基準の法定化により、職員の資質の向上を図る</a:t>
            </a:r>
            <a:r>
              <a:rPr lang="ja-JP" altLang="en-US" sz="1200" dirty="0">
                <a:solidFill>
                  <a:schemeClr val="tx1"/>
                </a:solidFill>
                <a:latin typeface="ＭＳ ゴシック" panose="020B0609070205080204" pitchFamily="49" charset="-128"/>
                <a:ea typeface="ＭＳ ゴシック" panose="020B0609070205080204" pitchFamily="49" charset="-128"/>
                <a:cs typeface="メイリオ" panose="020B0604030504040204" pitchFamily="50" charset="-128"/>
              </a:rPr>
              <a:t>。</a:t>
            </a:r>
            <a:endParaRPr lang="en-US" altLang="ja-JP" sz="1200" dirty="0">
              <a:solidFill>
                <a:schemeClr val="tx1"/>
              </a:solidFill>
              <a:latin typeface="ＭＳ ゴシック" panose="020B0609070205080204" pitchFamily="49" charset="-128"/>
              <a:ea typeface="ＭＳ ゴシック" panose="020B0609070205080204" pitchFamily="49" charset="-128"/>
              <a:cs typeface="メイリオ" panose="020B0604030504040204" pitchFamily="50" charset="-128"/>
            </a:endParaRPr>
          </a:p>
          <a:p>
            <a:pPr defTabSz="834877">
              <a:lnSpc>
                <a:spcPts val="1900"/>
              </a:lnSpc>
              <a:spcBef>
                <a:spcPts val="0"/>
              </a:spcBef>
            </a:pPr>
            <a:r>
              <a:rPr lang="ja-JP" altLang="en-US" sz="1200" dirty="0">
                <a:solidFill>
                  <a:schemeClr val="tx1"/>
                </a:solidFill>
                <a:latin typeface="ＭＳ ゴシック" panose="020B0609070205080204" pitchFamily="49" charset="-128"/>
                <a:ea typeface="ＭＳ ゴシック" panose="020B0609070205080204" pitchFamily="49" charset="-128"/>
                <a:cs typeface="メイリオ" panose="020B0604030504040204" pitchFamily="50" charset="-128"/>
              </a:rPr>
              <a:t>　⑥ 児童虐待を行った保護者について指導措置を行う場合は、児童虐待の再発を防止するため、医学的又は心理学的知見に基づく指導を</a:t>
            </a:r>
            <a:endParaRPr lang="en-US" altLang="ja-JP" sz="1200" dirty="0">
              <a:solidFill>
                <a:schemeClr val="tx1"/>
              </a:solidFill>
              <a:latin typeface="ＭＳ ゴシック" panose="020B0609070205080204" pitchFamily="49" charset="-128"/>
              <a:ea typeface="ＭＳ ゴシック" panose="020B0609070205080204" pitchFamily="49" charset="-128"/>
              <a:cs typeface="メイリオ" panose="020B0604030504040204" pitchFamily="50" charset="-128"/>
            </a:endParaRPr>
          </a:p>
          <a:p>
            <a:pPr defTabSz="834877">
              <a:lnSpc>
                <a:spcPts val="1900"/>
              </a:lnSpc>
              <a:spcBef>
                <a:spcPts val="0"/>
              </a:spcBef>
            </a:pPr>
            <a:r>
              <a:rPr lang="ja-JP" altLang="en-US" sz="1200" dirty="0">
                <a:solidFill>
                  <a:schemeClr val="tx1"/>
                </a:solidFill>
                <a:latin typeface="ＭＳ ゴシック" panose="020B0609070205080204" pitchFamily="49" charset="-128"/>
                <a:ea typeface="ＭＳ ゴシック" panose="020B0609070205080204" pitchFamily="49" charset="-128"/>
                <a:cs typeface="メイリオ" panose="020B0604030504040204" pitchFamily="50" charset="-128"/>
              </a:rPr>
              <a:t>　　行うよう努めるものとする。</a:t>
            </a:r>
            <a:endParaRPr lang="en-US" altLang="ja-JP" sz="1200" dirty="0">
              <a:solidFill>
                <a:schemeClr val="tx1"/>
              </a:solidFill>
              <a:latin typeface="ＭＳ ゴシック" panose="020B0609070205080204" pitchFamily="49" charset="-128"/>
              <a:ea typeface="ＭＳ ゴシック" panose="020B0609070205080204" pitchFamily="49" charset="-128"/>
              <a:cs typeface="メイリオ" panose="020B0604030504040204" pitchFamily="50" charset="-128"/>
            </a:endParaRPr>
          </a:p>
          <a:p>
            <a:pPr defTabSz="834877">
              <a:lnSpc>
                <a:spcPts val="1900"/>
              </a:lnSpc>
              <a:spcBef>
                <a:spcPts val="0"/>
              </a:spcBef>
            </a:pPr>
            <a:r>
              <a:rPr lang="ja-JP" altLang="en-US" sz="1200" dirty="0">
                <a:solidFill>
                  <a:schemeClr val="tx1"/>
                </a:solidFill>
                <a:latin typeface="ＭＳ ゴシック" panose="020B0609070205080204" pitchFamily="49" charset="-128"/>
                <a:ea typeface="ＭＳ ゴシック" panose="020B0609070205080204" pitchFamily="49" charset="-128"/>
                <a:cs typeface="メイリオ" panose="020B0604030504040204" pitchFamily="50" charset="-128"/>
              </a:rPr>
              <a:t>　⑦ 都道府県知事が施設入所等の措置を解除しようとするときの勘案要素として、児童の家庭環境を明文化する。</a:t>
            </a:r>
            <a:endParaRPr lang="en-US" altLang="ja-JP" sz="1200" dirty="0">
              <a:solidFill>
                <a:schemeClr val="tx1"/>
              </a:solidFill>
              <a:latin typeface="ＭＳ ゴシック" panose="020B0609070205080204" pitchFamily="49" charset="-128"/>
              <a:ea typeface="ＭＳ ゴシック" panose="020B0609070205080204" pitchFamily="49" charset="-128"/>
              <a:cs typeface="メイリオ" panose="020B0604030504040204" pitchFamily="50" charset="-128"/>
            </a:endParaRPr>
          </a:p>
          <a:p>
            <a:pPr indent="-450850" defTabSz="834877">
              <a:lnSpc>
                <a:spcPts val="1900"/>
              </a:lnSpc>
              <a:spcBef>
                <a:spcPts val="600"/>
              </a:spcBef>
            </a:pPr>
            <a:r>
              <a:rPr lang="ja-JP" altLang="en-US" sz="1200" dirty="0">
                <a:solidFill>
                  <a:schemeClr val="tx1"/>
                </a:solidFill>
                <a:latin typeface="ＤＦ特太ゴシック体" panose="020B0509000000000000" pitchFamily="49" charset="-128"/>
                <a:ea typeface="ＤＦ特太ゴシック体" panose="020B0509000000000000" pitchFamily="49" charset="-128"/>
                <a:cs typeface="メイリオ" panose="020B0604030504040204" pitchFamily="50" charset="-128"/>
              </a:rPr>
              <a:t>（２）児童相談所の設置促進</a:t>
            </a:r>
            <a:r>
              <a:rPr lang="en-US" altLang="ja-JP" sz="1100" dirty="0">
                <a:solidFill>
                  <a:schemeClr val="tx1"/>
                </a:solidFill>
                <a:latin typeface="ＭＳ ゴシック" panose="020B0609070205080204" pitchFamily="49" charset="-128"/>
                <a:ea typeface="ＭＳ ゴシック" panose="020B0609070205080204" pitchFamily="49" charset="-128"/>
                <a:cs typeface="メイリオ" panose="020B0604030504040204" pitchFamily="50" charset="-128"/>
              </a:rPr>
              <a:t>【</a:t>
            </a:r>
            <a:r>
              <a:rPr lang="ja-JP" altLang="en-US" sz="1100" dirty="0">
                <a:solidFill>
                  <a:schemeClr val="tx1"/>
                </a:solidFill>
                <a:latin typeface="ＭＳ ゴシック" panose="020B0609070205080204" pitchFamily="49" charset="-128"/>
                <a:ea typeface="ＭＳ ゴシック" panose="020B0609070205080204" pitchFamily="49" charset="-128"/>
                <a:cs typeface="メイリオ" panose="020B0604030504040204" pitchFamily="50" charset="-128"/>
              </a:rPr>
              <a:t>①は児童福祉法、②・③は改正法附則</a:t>
            </a:r>
            <a:r>
              <a:rPr lang="en-US" altLang="ja-JP" sz="1100" dirty="0">
                <a:solidFill>
                  <a:schemeClr val="tx1"/>
                </a:solidFill>
                <a:latin typeface="ＭＳ ゴシック" panose="020B0609070205080204" pitchFamily="49" charset="-128"/>
                <a:ea typeface="ＭＳ ゴシック" panose="020B0609070205080204" pitchFamily="49" charset="-128"/>
                <a:cs typeface="メイリオ" panose="020B0604030504040204" pitchFamily="50" charset="-128"/>
              </a:rPr>
              <a:t>】</a:t>
            </a:r>
            <a:endParaRPr lang="en-US" altLang="ja-JP" sz="1100" b="1" dirty="0">
              <a:solidFill>
                <a:schemeClr val="tx1"/>
              </a:solidFill>
              <a:latin typeface="ＭＳ ゴシック" panose="020B0609070205080204" pitchFamily="49" charset="-128"/>
              <a:ea typeface="ＭＳ ゴシック" panose="020B0609070205080204" pitchFamily="49" charset="-128"/>
              <a:cs typeface="メイリオ" panose="020B0604030504040204" pitchFamily="50" charset="-128"/>
            </a:endParaRPr>
          </a:p>
          <a:p>
            <a:pPr indent="-450850" defTabSz="834877">
              <a:lnSpc>
                <a:spcPts val="1900"/>
              </a:lnSpc>
              <a:spcBef>
                <a:spcPts val="0"/>
              </a:spcBef>
            </a:pPr>
            <a:r>
              <a:rPr lang="ja-JP" altLang="en-US" sz="1200" dirty="0">
                <a:solidFill>
                  <a:schemeClr val="tx1"/>
                </a:solidFill>
                <a:latin typeface="ＭＳ ゴシック" panose="020B0609070205080204" pitchFamily="49" charset="-128"/>
                <a:ea typeface="ＭＳ ゴシック" panose="020B0609070205080204" pitchFamily="49" charset="-128"/>
                <a:cs typeface="メイリオ" panose="020B0604030504040204" pitchFamily="50" charset="-128"/>
              </a:rPr>
              <a:t>　① 児童相談所の管轄区域は、人口その他の社会的条件について政令で定める基準を参酌して都道府県が定めるものとする。</a:t>
            </a:r>
            <a:endParaRPr lang="en-US" altLang="ja-JP" sz="1200" dirty="0">
              <a:solidFill>
                <a:schemeClr val="tx1"/>
              </a:solidFill>
              <a:latin typeface="ＭＳ ゴシック" panose="020B0609070205080204" pitchFamily="49" charset="-128"/>
              <a:ea typeface="ＭＳ ゴシック" panose="020B0609070205080204" pitchFamily="49" charset="-128"/>
              <a:cs typeface="メイリオ" panose="020B0604030504040204" pitchFamily="50" charset="-128"/>
            </a:endParaRPr>
          </a:p>
          <a:p>
            <a:pPr marL="450850" indent="-901700" algn="dist" defTabSz="834877">
              <a:lnSpc>
                <a:spcPts val="1900"/>
              </a:lnSpc>
              <a:spcBef>
                <a:spcPts val="0"/>
              </a:spcBef>
            </a:pPr>
            <a:r>
              <a:rPr lang="ja-JP" altLang="en-US" sz="1200" dirty="0">
                <a:solidFill>
                  <a:schemeClr val="tx1"/>
                </a:solidFill>
                <a:latin typeface="ＭＳ ゴシック" panose="020B0609070205080204" pitchFamily="49" charset="-128"/>
                <a:ea typeface="ＭＳ ゴシック" panose="020B0609070205080204" pitchFamily="49" charset="-128"/>
                <a:cs typeface="メイリオ" panose="020B0604030504040204" pitchFamily="50" charset="-128"/>
              </a:rPr>
              <a:t>　</a:t>
            </a:r>
            <a:r>
              <a:rPr lang="ja-JP" altLang="en-US" sz="1200" spc="-120" dirty="0">
                <a:solidFill>
                  <a:schemeClr val="tx1"/>
                </a:solidFill>
                <a:latin typeface="ＭＳ ゴシック" panose="020B0609070205080204" pitchFamily="49" charset="-128"/>
                <a:ea typeface="ＭＳ ゴシック" panose="020B0609070205080204" pitchFamily="49" charset="-128"/>
                <a:cs typeface="メイリオ" panose="020B0604030504040204" pitchFamily="50" charset="-128"/>
              </a:rPr>
              <a:t>② 政府は、施行後５年間を目途に、中核市及び特別区が児童相談所を設置できるよう、施設整備、人材確保・育成の支援等の措置を講ずるものとする。</a:t>
            </a:r>
            <a:endParaRPr lang="en-US" altLang="ja-JP" sz="1200" spc="-120" dirty="0">
              <a:solidFill>
                <a:schemeClr val="tx1"/>
              </a:solidFill>
              <a:latin typeface="ＭＳ ゴシック" panose="020B0609070205080204" pitchFamily="49" charset="-128"/>
              <a:ea typeface="ＭＳ ゴシック" panose="020B0609070205080204" pitchFamily="49" charset="-128"/>
              <a:cs typeface="メイリオ" panose="020B0604030504040204" pitchFamily="50" charset="-128"/>
            </a:endParaRPr>
          </a:p>
          <a:p>
            <a:pPr marL="450850" indent="-901700" defTabSz="834877">
              <a:lnSpc>
                <a:spcPts val="1900"/>
              </a:lnSpc>
              <a:spcBef>
                <a:spcPts val="0"/>
              </a:spcBef>
            </a:pPr>
            <a:r>
              <a:rPr lang="ja-JP" altLang="en-US" sz="1200" spc="-120" dirty="0">
                <a:solidFill>
                  <a:schemeClr val="tx1"/>
                </a:solidFill>
                <a:latin typeface="ＭＳ ゴシック" panose="020B0609070205080204" pitchFamily="49" charset="-128"/>
                <a:ea typeface="ＭＳ ゴシック" panose="020B0609070205080204" pitchFamily="49" charset="-128"/>
                <a:cs typeface="メイリオ" panose="020B0604030504040204" pitchFamily="50" charset="-128"/>
              </a:rPr>
              <a:t>　　</a:t>
            </a:r>
            <a:r>
              <a:rPr lang="ja-JP" altLang="en-US" sz="1200" dirty="0">
                <a:solidFill>
                  <a:schemeClr val="tx1"/>
                </a:solidFill>
                <a:latin typeface="ＭＳ ゴシック" panose="020B0609070205080204" pitchFamily="49" charset="-128"/>
                <a:ea typeface="ＭＳ ゴシック" panose="020B0609070205080204" pitchFamily="49" charset="-128"/>
                <a:cs typeface="メイリオ" panose="020B0604030504040204" pitchFamily="50" charset="-128"/>
              </a:rPr>
              <a:t>その支援を講ずるに当たっては、関係地方公共団体その他の関係団体との連携を図るものとする。</a:t>
            </a:r>
            <a:endParaRPr lang="en-US" altLang="ja-JP" sz="1200" dirty="0">
              <a:solidFill>
                <a:schemeClr val="tx1"/>
              </a:solidFill>
              <a:latin typeface="ＭＳ ゴシック" panose="020B0609070205080204" pitchFamily="49" charset="-128"/>
              <a:ea typeface="ＭＳ ゴシック" panose="020B0609070205080204" pitchFamily="49" charset="-128"/>
              <a:cs typeface="メイリオ" panose="020B0604030504040204" pitchFamily="50" charset="-128"/>
            </a:endParaRPr>
          </a:p>
          <a:p>
            <a:pPr marL="450850" indent="-901700" defTabSz="834877">
              <a:lnSpc>
                <a:spcPts val="1900"/>
              </a:lnSpc>
              <a:spcBef>
                <a:spcPts val="0"/>
              </a:spcBef>
            </a:pPr>
            <a:r>
              <a:rPr lang="en-US" altLang="ja-JP" sz="1200" dirty="0">
                <a:solidFill>
                  <a:schemeClr val="tx1"/>
                </a:solidFill>
                <a:latin typeface="ＭＳ ゴシック" panose="020B0609070205080204" pitchFamily="49" charset="-128"/>
                <a:ea typeface="ＭＳ ゴシック" panose="020B0609070205080204" pitchFamily="49" charset="-128"/>
                <a:cs typeface="メイリオ" panose="020B0604030504040204" pitchFamily="50" charset="-128"/>
              </a:rPr>
              <a:t>  </a:t>
            </a:r>
            <a:r>
              <a:rPr lang="ja-JP" altLang="en-US" sz="1200" dirty="0">
                <a:solidFill>
                  <a:schemeClr val="tx1"/>
                </a:solidFill>
                <a:latin typeface="ＭＳ ゴシック" panose="020B0609070205080204" pitchFamily="49" charset="-128"/>
                <a:ea typeface="ＭＳ ゴシック" panose="020B0609070205080204" pitchFamily="49" charset="-128"/>
                <a:cs typeface="メイリオ" panose="020B0604030504040204" pitchFamily="50" charset="-128"/>
              </a:rPr>
              <a:t>③ 政府は、施行後５年を目途に、支援等の実施状況、児童相談所の設置状況及び児童虐待を巡る状況等を勘案し、施設整備、人材確保・</a:t>
            </a:r>
            <a:endParaRPr lang="en-US" altLang="ja-JP" sz="1200" dirty="0">
              <a:solidFill>
                <a:schemeClr val="tx1"/>
              </a:solidFill>
              <a:latin typeface="ＭＳ ゴシック" panose="020B0609070205080204" pitchFamily="49" charset="-128"/>
              <a:ea typeface="ＭＳ ゴシック" panose="020B0609070205080204" pitchFamily="49" charset="-128"/>
              <a:cs typeface="メイリオ" panose="020B0604030504040204" pitchFamily="50" charset="-128"/>
            </a:endParaRPr>
          </a:p>
          <a:p>
            <a:pPr marL="450850" indent="-901700" defTabSz="834877">
              <a:lnSpc>
                <a:spcPts val="1900"/>
              </a:lnSpc>
              <a:spcBef>
                <a:spcPts val="0"/>
              </a:spcBef>
            </a:pPr>
            <a:r>
              <a:rPr lang="ja-JP" altLang="en-US" sz="1200" dirty="0">
                <a:solidFill>
                  <a:schemeClr val="tx1"/>
                </a:solidFill>
                <a:latin typeface="ＭＳ ゴシック" panose="020B0609070205080204" pitchFamily="49" charset="-128"/>
                <a:ea typeface="ＭＳ ゴシック" panose="020B0609070205080204" pitchFamily="49" charset="-128"/>
                <a:cs typeface="メイリオ" panose="020B0604030504040204" pitchFamily="50" charset="-128"/>
              </a:rPr>
              <a:t>　　育成の支援の在り方について検討を加え、必要な措置を講ずるものとする。　</a:t>
            </a:r>
            <a:endParaRPr lang="en-US" altLang="ja-JP" sz="1200" dirty="0">
              <a:solidFill>
                <a:schemeClr val="tx1"/>
              </a:solidFill>
              <a:latin typeface="ＭＳ ゴシック" panose="020B0609070205080204" pitchFamily="49" charset="-128"/>
              <a:ea typeface="ＭＳ ゴシック" panose="020B0609070205080204" pitchFamily="49" charset="-128"/>
            </a:endParaRPr>
          </a:p>
        </p:txBody>
      </p:sp>
      <p:sp>
        <p:nvSpPr>
          <p:cNvPr id="25" name="テキスト ボックス 24"/>
          <p:cNvSpPr txBox="1"/>
          <p:nvPr/>
        </p:nvSpPr>
        <p:spPr>
          <a:xfrm>
            <a:off x="56456" y="1124744"/>
            <a:ext cx="1190196" cy="184666"/>
          </a:xfrm>
          <a:prstGeom prst="rect">
            <a:avLst/>
          </a:prstGeom>
          <a:solidFill>
            <a:schemeClr val="accent1">
              <a:lumMod val="20000"/>
              <a:lumOff val="80000"/>
            </a:schemeClr>
          </a:solidFill>
          <a:ln w="12700">
            <a:solidFill>
              <a:schemeClr val="accent1"/>
            </a:solidFill>
          </a:ln>
        </p:spPr>
        <p:style>
          <a:lnRef idx="2">
            <a:schemeClr val="accent6"/>
          </a:lnRef>
          <a:fillRef idx="1">
            <a:schemeClr val="lt1"/>
          </a:fillRef>
          <a:effectRef idx="0">
            <a:schemeClr val="accent6"/>
          </a:effectRef>
          <a:fontRef idx="minor">
            <a:schemeClr val="dk1"/>
          </a:fontRef>
        </p:style>
        <p:txBody>
          <a:bodyPr wrap="square" lIns="0" tIns="0" rIns="0" bIns="0" rtlCol="0">
            <a:spAutoFit/>
          </a:bodyPr>
          <a:lstStyle/>
          <a:p>
            <a:pPr algn="ctr"/>
            <a:r>
              <a:rPr lang="ja-JP" altLang="en-US" sz="1200" b="1" dirty="0">
                <a:solidFill>
                  <a:schemeClr val="tx1"/>
                </a:solidFill>
                <a:latin typeface="+mn-ea"/>
              </a:rPr>
              <a:t>改正の概要</a:t>
            </a:r>
          </a:p>
        </p:txBody>
      </p:sp>
      <p:sp>
        <p:nvSpPr>
          <p:cNvPr id="3" name="テキスト ボックス 2"/>
          <p:cNvSpPr txBox="1"/>
          <p:nvPr/>
        </p:nvSpPr>
        <p:spPr>
          <a:xfrm>
            <a:off x="7049002" y="331185"/>
            <a:ext cx="2952328" cy="276999"/>
          </a:xfrm>
          <a:prstGeom prst="rect">
            <a:avLst/>
          </a:prstGeom>
          <a:noFill/>
        </p:spPr>
        <p:txBody>
          <a:bodyPr wrap="square" rtlCol="0">
            <a:spAutoFit/>
          </a:bodyPr>
          <a:lstStyle/>
          <a:p>
            <a:r>
              <a:rPr kumimoji="1" lang="ja-JP" altLang="en-US" sz="1200" dirty="0"/>
              <a:t>（令和元年６月</a:t>
            </a:r>
            <a:r>
              <a:rPr kumimoji="1" lang="en-US" altLang="ja-JP" sz="1200" dirty="0"/>
              <a:t>19</a:t>
            </a:r>
            <a:r>
              <a:rPr kumimoji="1" lang="ja-JP" altLang="en-US" sz="1200" dirty="0"/>
              <a:t>日成立・６月</a:t>
            </a:r>
            <a:r>
              <a:rPr kumimoji="1" lang="en-US" altLang="ja-JP" sz="1200" dirty="0"/>
              <a:t>26</a:t>
            </a:r>
            <a:r>
              <a:rPr kumimoji="1" lang="ja-JP" altLang="en-US" sz="1200" dirty="0"/>
              <a:t>日公布）</a:t>
            </a:r>
            <a:endParaRPr kumimoji="1" lang="ja-JP" altLang="en-US" dirty="0"/>
          </a:p>
        </p:txBody>
      </p:sp>
      <p:sp>
        <p:nvSpPr>
          <p:cNvPr id="11" name="正方形/長方形 10"/>
          <p:cNvSpPr/>
          <p:nvPr/>
        </p:nvSpPr>
        <p:spPr>
          <a:xfrm>
            <a:off x="8736969" y="17079"/>
            <a:ext cx="1137469" cy="358066"/>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rPr>
              <a:t>資料５－２－５</a:t>
            </a:r>
          </a:p>
        </p:txBody>
      </p:sp>
    </p:spTree>
    <p:extLst>
      <p:ext uri="{BB962C8B-B14F-4D97-AF65-F5344CB8AC3E}">
        <p14:creationId xmlns:p14="http://schemas.microsoft.com/office/powerpoint/2010/main" val="32482606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テキスト ボックス 26"/>
          <p:cNvSpPr txBox="1"/>
          <p:nvPr/>
        </p:nvSpPr>
        <p:spPr>
          <a:xfrm>
            <a:off x="57342" y="42458"/>
            <a:ext cx="9793088" cy="6304513"/>
          </a:xfrm>
          <a:prstGeom prst="rect">
            <a:avLst/>
          </a:prstGeom>
          <a:ln w="12700">
            <a:solidFill>
              <a:schemeClr val="accent1"/>
            </a:solidFill>
          </a:ln>
        </p:spPr>
        <p:style>
          <a:lnRef idx="2">
            <a:schemeClr val="dk1"/>
          </a:lnRef>
          <a:fillRef idx="1">
            <a:schemeClr val="lt1"/>
          </a:fillRef>
          <a:effectRef idx="0">
            <a:schemeClr val="dk1"/>
          </a:effectRef>
          <a:fontRef idx="minor">
            <a:schemeClr val="dk1"/>
          </a:fontRef>
        </p:style>
        <p:txBody>
          <a:bodyPr wrap="square" rIns="66462" rtlCol="0" anchor="ctr" anchorCtr="0">
            <a:noAutofit/>
          </a:bodyPr>
          <a:lstStyle/>
          <a:p>
            <a:pPr algn="just">
              <a:lnSpc>
                <a:spcPts val="1939"/>
              </a:lnSpc>
            </a:pPr>
            <a:endParaRPr lang="en-US" altLang="ja-JP" sz="1200" dirty="0">
              <a:solidFill>
                <a:schemeClr val="tx1"/>
              </a:solidFill>
              <a:latin typeface="+mj-ea"/>
              <a:ea typeface="+mj-ea"/>
            </a:endParaRPr>
          </a:p>
        </p:txBody>
      </p:sp>
      <p:sp>
        <p:nvSpPr>
          <p:cNvPr id="10" name="正方形/長方形 9"/>
          <p:cNvSpPr/>
          <p:nvPr/>
        </p:nvSpPr>
        <p:spPr>
          <a:xfrm>
            <a:off x="52557" y="5680"/>
            <a:ext cx="9968906" cy="5959598"/>
          </a:xfrm>
          <a:prstGeom prst="rect">
            <a:avLst/>
          </a:prstGeom>
          <a:noFill/>
          <a:ln w="19050">
            <a:noFill/>
            <a:prstDash val="sysDash"/>
          </a:ln>
        </p:spPr>
        <p:style>
          <a:lnRef idx="2">
            <a:schemeClr val="dk1"/>
          </a:lnRef>
          <a:fillRef idx="1">
            <a:schemeClr val="lt1"/>
          </a:fillRef>
          <a:effectRef idx="0">
            <a:schemeClr val="dk1"/>
          </a:effectRef>
          <a:fontRef idx="minor">
            <a:schemeClr val="dk1"/>
          </a:fontRef>
        </p:style>
        <p:txBody>
          <a:bodyPr tIns="99692" bIns="0" rtlCol="0" anchor="t"/>
          <a:lstStyle/>
          <a:p>
            <a:pPr indent="-450850" defTabSz="834877">
              <a:lnSpc>
                <a:spcPts val="1800"/>
              </a:lnSpc>
              <a:spcBef>
                <a:spcPts val="0"/>
              </a:spcBef>
            </a:pPr>
            <a:r>
              <a:rPr lang="ja-JP" altLang="en-US" sz="1200" dirty="0">
                <a:solidFill>
                  <a:schemeClr val="tx1"/>
                </a:solidFill>
                <a:latin typeface="ＤＦ特太ゴシック体" panose="020B0509000000000000" pitchFamily="49" charset="-128"/>
                <a:ea typeface="ＤＦ特太ゴシック体" panose="020B0509000000000000" pitchFamily="49" charset="-128"/>
                <a:cs typeface="メイリオ" panose="020B0604030504040204" pitchFamily="50" charset="-128"/>
              </a:rPr>
              <a:t>（３）関係機関間の連携強化</a:t>
            </a:r>
            <a:endParaRPr lang="en-US" altLang="ja-JP" sz="1200" dirty="0">
              <a:solidFill>
                <a:schemeClr val="tx1"/>
              </a:solidFill>
              <a:latin typeface="ＤＦ特太ゴシック体" panose="020B0509000000000000" pitchFamily="49" charset="-128"/>
              <a:ea typeface="ＤＦ特太ゴシック体" panose="020B0509000000000000" pitchFamily="49" charset="-128"/>
              <a:cs typeface="メイリオ" panose="020B0604030504040204" pitchFamily="50" charset="-128"/>
            </a:endParaRPr>
          </a:p>
          <a:p>
            <a:pPr indent="-450850" defTabSz="834877">
              <a:lnSpc>
                <a:spcPts val="1800"/>
              </a:lnSpc>
              <a:spcBef>
                <a:spcPts val="0"/>
              </a:spcBef>
            </a:pPr>
            <a:r>
              <a:rPr lang="ja-JP" altLang="en-US" sz="1050" dirty="0">
                <a:solidFill>
                  <a:schemeClr val="tx1"/>
                </a:solidFill>
                <a:latin typeface="ＭＳ ゴシック" panose="020B0609070205080204" pitchFamily="49" charset="-128"/>
                <a:ea typeface="ＭＳ ゴシック" panose="020B0609070205080204" pitchFamily="49" charset="-128"/>
                <a:cs typeface="メイリオ" panose="020B0604030504040204" pitchFamily="50" charset="-128"/>
              </a:rPr>
              <a:t>　　　　</a:t>
            </a:r>
            <a:r>
              <a:rPr lang="en-US" altLang="ja-JP" sz="1100" dirty="0">
                <a:solidFill>
                  <a:schemeClr val="tx1"/>
                </a:solidFill>
                <a:latin typeface="ＭＳ ゴシック" panose="020B0609070205080204" pitchFamily="49" charset="-128"/>
                <a:ea typeface="ＭＳ ゴシック" panose="020B0609070205080204" pitchFamily="49" charset="-128"/>
                <a:cs typeface="メイリオ" panose="020B0604030504040204" pitchFamily="50" charset="-128"/>
              </a:rPr>
              <a:t>【</a:t>
            </a:r>
            <a:r>
              <a:rPr lang="ja-JP" altLang="en-US" sz="1100" dirty="0">
                <a:solidFill>
                  <a:schemeClr val="tx1"/>
                </a:solidFill>
                <a:latin typeface="ＭＳ ゴシック" panose="020B0609070205080204" pitchFamily="49" charset="-128"/>
                <a:ea typeface="ＭＳ ゴシック" panose="020B0609070205080204" pitchFamily="49" charset="-128"/>
                <a:cs typeface="メイリオ" panose="020B0604030504040204" pitchFamily="50" charset="-128"/>
              </a:rPr>
              <a:t>①は児童福祉法、②～④・⑤の前段は児童虐待の防止等に関する法律、⑤の後段は配偶者からの暴力の防止及び被害者の保護等に関する法律</a:t>
            </a:r>
            <a:r>
              <a:rPr lang="en-US" altLang="ja-JP" sz="1100" dirty="0">
                <a:solidFill>
                  <a:schemeClr val="tx1"/>
                </a:solidFill>
                <a:latin typeface="ＭＳ ゴシック" panose="020B0609070205080204" pitchFamily="49" charset="-128"/>
                <a:ea typeface="ＭＳ ゴシック" panose="020B0609070205080204" pitchFamily="49" charset="-128"/>
                <a:cs typeface="メイリオ" panose="020B0604030504040204" pitchFamily="50" charset="-128"/>
              </a:rPr>
              <a:t>】</a:t>
            </a:r>
            <a:endParaRPr lang="en-US" altLang="ja-JP" sz="1050" b="1" dirty="0">
              <a:solidFill>
                <a:schemeClr val="tx1"/>
              </a:solidFill>
              <a:latin typeface="ＭＳ ゴシック" panose="020B0609070205080204" pitchFamily="49" charset="-128"/>
              <a:ea typeface="ＭＳ ゴシック" panose="020B0609070205080204" pitchFamily="49" charset="-128"/>
              <a:cs typeface="メイリオ" panose="020B0604030504040204" pitchFamily="50" charset="-128"/>
            </a:endParaRPr>
          </a:p>
          <a:p>
            <a:pPr indent="-361950" defTabSz="834877">
              <a:lnSpc>
                <a:spcPts val="1800"/>
              </a:lnSpc>
              <a:spcBef>
                <a:spcPts val="0"/>
              </a:spcBef>
            </a:pPr>
            <a:r>
              <a:rPr lang="ja-JP" altLang="en-US" sz="1200" dirty="0">
                <a:solidFill>
                  <a:schemeClr val="tx1"/>
                </a:solidFill>
                <a:latin typeface="ＭＳ ゴシック" panose="020B0609070205080204" pitchFamily="49" charset="-128"/>
                <a:ea typeface="ＭＳ ゴシック" panose="020B0609070205080204" pitchFamily="49" charset="-128"/>
                <a:cs typeface="メイリオ" panose="020B0604030504040204" pitchFamily="50" charset="-128"/>
              </a:rPr>
              <a:t>　① 要保護児童対策地域協議会から情報提供等の求めがあった関係機関等は、これに応ずるよう努めなければならないものとする。</a:t>
            </a:r>
            <a:endParaRPr lang="en-US" altLang="ja-JP" sz="1200" dirty="0">
              <a:solidFill>
                <a:schemeClr val="tx1"/>
              </a:solidFill>
              <a:latin typeface="ＭＳ ゴシック" panose="020B0609070205080204" pitchFamily="49" charset="-128"/>
              <a:ea typeface="ＭＳ ゴシック" panose="020B0609070205080204" pitchFamily="49" charset="-128"/>
              <a:cs typeface="メイリオ" panose="020B0604030504040204" pitchFamily="50" charset="-128"/>
            </a:endParaRPr>
          </a:p>
          <a:p>
            <a:pPr indent="-361950" defTabSz="834877">
              <a:lnSpc>
                <a:spcPts val="1800"/>
              </a:lnSpc>
              <a:spcBef>
                <a:spcPts val="0"/>
              </a:spcBef>
            </a:pPr>
            <a:r>
              <a:rPr lang="ja-JP" altLang="en-US" sz="1200" dirty="0">
                <a:solidFill>
                  <a:schemeClr val="tx1"/>
                </a:solidFill>
                <a:latin typeface="ＭＳ ゴシック" panose="020B0609070205080204" pitchFamily="49" charset="-128"/>
                <a:ea typeface="ＭＳ ゴシック" panose="020B0609070205080204" pitchFamily="49" charset="-128"/>
                <a:cs typeface="メイリオ" panose="020B0604030504040204" pitchFamily="50" charset="-128"/>
              </a:rPr>
              <a:t>　② 国及び地方公共団体は、関係地方公共団体相互間並びに市町村、児童相談所、福祉事務所、配偶者暴力相談支援センター、学校及び</a:t>
            </a:r>
            <a:endParaRPr lang="en-US" altLang="ja-JP" sz="1200" dirty="0">
              <a:solidFill>
                <a:schemeClr val="tx1"/>
              </a:solidFill>
              <a:latin typeface="ＭＳ ゴシック" panose="020B0609070205080204" pitchFamily="49" charset="-128"/>
              <a:ea typeface="ＭＳ ゴシック" panose="020B0609070205080204" pitchFamily="49" charset="-128"/>
              <a:cs typeface="メイリオ" panose="020B0604030504040204" pitchFamily="50" charset="-128"/>
            </a:endParaRPr>
          </a:p>
          <a:p>
            <a:pPr indent="-361950" defTabSz="834877">
              <a:lnSpc>
                <a:spcPts val="1800"/>
              </a:lnSpc>
              <a:spcBef>
                <a:spcPts val="0"/>
              </a:spcBef>
            </a:pPr>
            <a:r>
              <a:rPr lang="ja-JP" altLang="en-US" sz="1200" dirty="0">
                <a:solidFill>
                  <a:schemeClr val="tx1"/>
                </a:solidFill>
                <a:latin typeface="ＭＳ ゴシック" panose="020B0609070205080204" pitchFamily="49" charset="-128"/>
                <a:ea typeface="ＭＳ ゴシック" panose="020B0609070205080204" pitchFamily="49" charset="-128"/>
                <a:cs typeface="メイリオ" panose="020B0604030504040204" pitchFamily="50" charset="-128"/>
              </a:rPr>
              <a:t>　　医療機関の間の連携強化のための体制の整備に努めなければならないものとする。</a:t>
            </a:r>
            <a:endParaRPr lang="en-US" altLang="ja-JP" sz="1200" dirty="0">
              <a:solidFill>
                <a:schemeClr val="tx1"/>
              </a:solidFill>
              <a:latin typeface="ＭＳ ゴシック" panose="020B0609070205080204" pitchFamily="49" charset="-128"/>
              <a:ea typeface="ＭＳ ゴシック" panose="020B0609070205080204" pitchFamily="49" charset="-128"/>
              <a:cs typeface="メイリオ" panose="020B0604030504040204" pitchFamily="50" charset="-128"/>
            </a:endParaRPr>
          </a:p>
          <a:p>
            <a:pPr indent="-361950" defTabSz="834877">
              <a:lnSpc>
                <a:spcPts val="1800"/>
              </a:lnSpc>
              <a:spcBef>
                <a:spcPts val="0"/>
              </a:spcBef>
            </a:pPr>
            <a:r>
              <a:rPr lang="ja-JP" altLang="en-US" sz="1200" dirty="0">
                <a:solidFill>
                  <a:schemeClr val="tx1"/>
                </a:solidFill>
                <a:latin typeface="ＭＳ ゴシック" panose="020B0609070205080204" pitchFamily="49" charset="-128"/>
                <a:ea typeface="ＭＳ ゴシック" panose="020B0609070205080204" pitchFamily="49" charset="-128"/>
                <a:cs typeface="メイリオ" panose="020B0604030504040204" pitchFamily="50" charset="-128"/>
              </a:rPr>
              <a:t>　③ 児童虐待を受けた児童が住所等を移転する場合に、移転前の住所等を管轄する児童相談所長は移転先の児童相談所長に速やかに</a:t>
            </a:r>
            <a:endParaRPr lang="en-US" altLang="ja-JP" sz="1200" dirty="0">
              <a:solidFill>
                <a:schemeClr val="tx1"/>
              </a:solidFill>
              <a:latin typeface="ＭＳ ゴシック" panose="020B0609070205080204" pitchFamily="49" charset="-128"/>
              <a:ea typeface="ＭＳ ゴシック" panose="020B0609070205080204" pitchFamily="49" charset="-128"/>
              <a:cs typeface="メイリオ" panose="020B0604030504040204" pitchFamily="50" charset="-128"/>
            </a:endParaRPr>
          </a:p>
          <a:p>
            <a:pPr indent="-361950" defTabSz="834877">
              <a:lnSpc>
                <a:spcPts val="1800"/>
              </a:lnSpc>
              <a:spcBef>
                <a:spcPts val="0"/>
              </a:spcBef>
            </a:pPr>
            <a:r>
              <a:rPr lang="ja-JP" altLang="en-US" sz="1200" dirty="0">
                <a:solidFill>
                  <a:schemeClr val="tx1"/>
                </a:solidFill>
                <a:latin typeface="ＭＳ ゴシック" panose="020B0609070205080204" pitchFamily="49" charset="-128"/>
                <a:ea typeface="ＭＳ ゴシック" panose="020B0609070205080204" pitchFamily="49" charset="-128"/>
                <a:cs typeface="メイリオ" panose="020B0604030504040204" pitchFamily="50" charset="-128"/>
              </a:rPr>
              <a:t>　　情報提供を行うとともに、情報提供を受けた児童相談所長は要保護児童対策地域協議会が速やかに情報交換を行うことができるための</a:t>
            </a:r>
            <a:endParaRPr lang="en-US" altLang="ja-JP" sz="1200" dirty="0">
              <a:solidFill>
                <a:schemeClr val="tx1"/>
              </a:solidFill>
              <a:latin typeface="ＭＳ ゴシック" panose="020B0609070205080204" pitchFamily="49" charset="-128"/>
              <a:ea typeface="ＭＳ ゴシック" panose="020B0609070205080204" pitchFamily="49" charset="-128"/>
              <a:cs typeface="メイリオ" panose="020B0604030504040204" pitchFamily="50" charset="-128"/>
            </a:endParaRPr>
          </a:p>
          <a:p>
            <a:pPr indent="-361950" defTabSz="834877">
              <a:lnSpc>
                <a:spcPts val="1800"/>
              </a:lnSpc>
              <a:spcBef>
                <a:spcPts val="0"/>
              </a:spcBef>
            </a:pPr>
            <a:r>
              <a:rPr lang="ja-JP" altLang="en-US" sz="1200" dirty="0">
                <a:solidFill>
                  <a:schemeClr val="tx1"/>
                </a:solidFill>
                <a:latin typeface="ＭＳ ゴシック" panose="020B0609070205080204" pitchFamily="49" charset="-128"/>
                <a:ea typeface="ＭＳ ゴシック" panose="020B0609070205080204" pitchFamily="49" charset="-128"/>
                <a:cs typeface="メイリオ" panose="020B0604030504040204" pitchFamily="50" charset="-128"/>
              </a:rPr>
              <a:t>　　措置等を講ずるものとする。</a:t>
            </a:r>
            <a:endParaRPr lang="en-US" altLang="ja-JP" sz="1200" dirty="0">
              <a:solidFill>
                <a:schemeClr val="tx1"/>
              </a:solidFill>
              <a:latin typeface="ＭＳ ゴシック" panose="020B0609070205080204" pitchFamily="49" charset="-128"/>
              <a:ea typeface="ＭＳ ゴシック" panose="020B0609070205080204" pitchFamily="49" charset="-128"/>
              <a:cs typeface="メイリオ" panose="020B0604030504040204" pitchFamily="50" charset="-128"/>
            </a:endParaRPr>
          </a:p>
          <a:p>
            <a:pPr indent="-361950" defTabSz="834877">
              <a:lnSpc>
                <a:spcPts val="1800"/>
              </a:lnSpc>
              <a:spcBef>
                <a:spcPts val="0"/>
              </a:spcBef>
            </a:pPr>
            <a:r>
              <a:rPr lang="ja-JP" altLang="en-US" sz="1200" dirty="0">
                <a:solidFill>
                  <a:schemeClr val="tx1"/>
                </a:solidFill>
                <a:latin typeface="ＭＳ ゴシック" panose="020B0609070205080204" pitchFamily="49" charset="-128"/>
                <a:ea typeface="ＭＳ ゴシック" panose="020B0609070205080204" pitchFamily="49" charset="-128"/>
                <a:cs typeface="メイリオ" panose="020B0604030504040204" pitchFamily="50" charset="-128"/>
              </a:rPr>
              <a:t>　④ </a:t>
            </a:r>
            <a:r>
              <a:rPr lang="ja-JP" altLang="en-US" sz="1200" spc="-10" dirty="0">
                <a:solidFill>
                  <a:schemeClr val="tx1"/>
                </a:solidFill>
                <a:latin typeface="ＭＳ ゴシック" panose="020B0609070205080204" pitchFamily="49" charset="-128"/>
                <a:ea typeface="ＭＳ ゴシック" panose="020B0609070205080204" pitchFamily="49" charset="-128"/>
                <a:cs typeface="メイリオ" panose="020B0604030504040204" pitchFamily="50" charset="-128"/>
              </a:rPr>
              <a:t>学校、教育委員会、児童福祉施設等の職員は、正当な理由なく、その職務上知り得た児童に関する秘密を漏らしてはならないこととする。</a:t>
            </a:r>
            <a:endParaRPr lang="en-US" altLang="ja-JP" sz="1200" spc="-10" dirty="0">
              <a:solidFill>
                <a:schemeClr val="tx1"/>
              </a:solidFill>
              <a:latin typeface="ＭＳ ゴシック" panose="020B0609070205080204" pitchFamily="49" charset="-128"/>
              <a:ea typeface="ＭＳ ゴシック" panose="020B0609070205080204" pitchFamily="49" charset="-128"/>
              <a:cs typeface="メイリオ" panose="020B0604030504040204" pitchFamily="50" charset="-128"/>
            </a:endParaRPr>
          </a:p>
          <a:p>
            <a:pPr marL="361950" indent="-723900" defTabSz="834877">
              <a:lnSpc>
                <a:spcPts val="1800"/>
              </a:lnSpc>
              <a:spcBef>
                <a:spcPts val="0"/>
              </a:spcBef>
            </a:pPr>
            <a:r>
              <a:rPr lang="ja-JP" altLang="en-US" sz="1200" dirty="0">
                <a:solidFill>
                  <a:schemeClr val="tx1"/>
                </a:solidFill>
                <a:latin typeface="ＭＳ ゴシック" panose="020B0609070205080204" pitchFamily="49" charset="-128"/>
                <a:ea typeface="ＭＳ ゴシック" panose="020B0609070205080204" pitchFamily="49" charset="-128"/>
                <a:cs typeface="メイリオ" panose="020B0604030504040204" pitchFamily="50" charset="-128"/>
              </a:rPr>
              <a:t>　⑤ ＤＶ対策との連携強化のため、婦人相談所及び配偶者暴力相談支援センターの職員については、児童虐待の早期発見に努めることとし、</a:t>
            </a:r>
            <a:endParaRPr lang="en-US" altLang="ja-JP" sz="1200" dirty="0">
              <a:solidFill>
                <a:schemeClr val="tx1"/>
              </a:solidFill>
              <a:latin typeface="ＭＳ ゴシック" panose="020B0609070205080204" pitchFamily="49" charset="-128"/>
              <a:ea typeface="ＭＳ ゴシック" panose="020B0609070205080204" pitchFamily="49" charset="-128"/>
              <a:cs typeface="メイリオ" panose="020B0604030504040204" pitchFamily="50" charset="-128"/>
            </a:endParaRPr>
          </a:p>
          <a:p>
            <a:pPr marL="361950" indent="-723900" defTabSz="834877">
              <a:lnSpc>
                <a:spcPts val="1800"/>
              </a:lnSpc>
              <a:spcBef>
                <a:spcPts val="0"/>
              </a:spcBef>
            </a:pPr>
            <a:r>
              <a:rPr lang="ja-JP" altLang="en-US" sz="1200" dirty="0">
                <a:solidFill>
                  <a:schemeClr val="tx1"/>
                </a:solidFill>
                <a:latin typeface="ＭＳ ゴシック" panose="020B0609070205080204" pitchFamily="49" charset="-128"/>
                <a:ea typeface="ＭＳ ゴシック" panose="020B0609070205080204" pitchFamily="49" charset="-128"/>
                <a:cs typeface="メイリオ" panose="020B0604030504040204" pitchFamily="50" charset="-128"/>
              </a:rPr>
              <a:t>　　児童相談所はＤＶ被害者の保護のために、配偶者暴力相談支援センターと連携協力するよう努めるものとする。</a:t>
            </a:r>
            <a:endParaRPr lang="en-US" altLang="ja-JP" sz="1200" dirty="0">
              <a:solidFill>
                <a:schemeClr val="tx1"/>
              </a:solidFill>
              <a:latin typeface="ＭＳ ゴシック" panose="020B0609070205080204" pitchFamily="49" charset="-128"/>
              <a:ea typeface="ＭＳ ゴシック" panose="020B0609070205080204" pitchFamily="49" charset="-128"/>
              <a:cs typeface="メイリオ" panose="020B0604030504040204" pitchFamily="50" charset="-128"/>
            </a:endParaRPr>
          </a:p>
          <a:p>
            <a:pPr marL="361950" indent="-723900" defTabSz="834877">
              <a:lnSpc>
                <a:spcPts val="1800"/>
              </a:lnSpc>
              <a:spcBef>
                <a:spcPts val="200"/>
              </a:spcBef>
            </a:pPr>
            <a:r>
              <a:rPr lang="ja-JP" altLang="en-US" sz="1300" b="1" dirty="0">
                <a:solidFill>
                  <a:schemeClr val="tx1"/>
                </a:solidFill>
                <a:latin typeface="ＤＦ特太ゴシック体" panose="020B0509000000000000" pitchFamily="49" charset="-128"/>
                <a:ea typeface="ＤＦ特太ゴシック体" panose="020B0509000000000000" pitchFamily="49" charset="-128"/>
                <a:cs typeface="メイリオ" panose="020B0604030504040204" pitchFamily="50" charset="-128"/>
              </a:rPr>
              <a:t>３．検討規定その他所要の規定の整備</a:t>
            </a:r>
            <a:endParaRPr lang="en-US" altLang="ja-JP" sz="1300" b="1" dirty="0">
              <a:solidFill>
                <a:schemeClr val="tx1"/>
              </a:solidFill>
              <a:latin typeface="ＤＦ特太ゴシック体" panose="020B0509000000000000" pitchFamily="49" charset="-128"/>
              <a:ea typeface="ＤＦ特太ゴシック体" panose="020B0509000000000000" pitchFamily="49" charset="-128"/>
              <a:cs typeface="メイリオ" panose="020B0604030504040204" pitchFamily="50" charset="-128"/>
            </a:endParaRPr>
          </a:p>
          <a:p>
            <a:pPr indent="-450850" defTabSz="834877">
              <a:lnSpc>
                <a:spcPts val="1800"/>
              </a:lnSpc>
              <a:spcBef>
                <a:spcPts val="0"/>
              </a:spcBef>
            </a:pPr>
            <a:r>
              <a:rPr lang="ja-JP" altLang="en-US" sz="1200" dirty="0">
                <a:solidFill>
                  <a:schemeClr val="tx1"/>
                </a:solidFill>
                <a:latin typeface="ＭＳ ゴシック" panose="020B0609070205080204" pitchFamily="49" charset="-128"/>
                <a:ea typeface="ＭＳ ゴシック" panose="020B0609070205080204" pitchFamily="49" charset="-128"/>
                <a:cs typeface="メイリオ" panose="020B0604030504040204" pitchFamily="50" charset="-128"/>
              </a:rPr>
              <a:t>　① 児童福祉司の数の基準については、児童福祉司の数に対する児童虐待相談対応件数が過重なものとならないよう、必要な見直しが</a:t>
            </a:r>
            <a:endParaRPr lang="en-US" altLang="ja-JP" sz="1200" dirty="0">
              <a:solidFill>
                <a:schemeClr val="tx1"/>
              </a:solidFill>
              <a:latin typeface="ＭＳ ゴシック" panose="020B0609070205080204" pitchFamily="49" charset="-128"/>
              <a:ea typeface="ＭＳ ゴシック" panose="020B0609070205080204" pitchFamily="49" charset="-128"/>
              <a:cs typeface="メイリオ" panose="020B0604030504040204" pitchFamily="50" charset="-128"/>
            </a:endParaRPr>
          </a:p>
          <a:p>
            <a:pPr indent="-450850" defTabSz="834877">
              <a:lnSpc>
                <a:spcPts val="1800"/>
              </a:lnSpc>
              <a:spcBef>
                <a:spcPts val="0"/>
              </a:spcBef>
            </a:pPr>
            <a:r>
              <a:rPr lang="ja-JP" altLang="en-US" sz="1200" dirty="0">
                <a:solidFill>
                  <a:schemeClr val="tx1"/>
                </a:solidFill>
                <a:latin typeface="ＭＳ ゴシック" panose="020B0609070205080204" pitchFamily="49" charset="-128"/>
                <a:ea typeface="ＭＳ ゴシック" panose="020B0609070205080204" pitchFamily="49" charset="-128"/>
                <a:cs typeface="メイリオ" panose="020B0604030504040204" pitchFamily="50" charset="-128"/>
              </a:rPr>
              <a:t>　　行われるものとする。</a:t>
            </a:r>
            <a:endParaRPr lang="en-US" altLang="ja-JP" sz="1200" dirty="0">
              <a:solidFill>
                <a:schemeClr val="tx1"/>
              </a:solidFill>
              <a:latin typeface="ＭＳ ゴシック" panose="020B0609070205080204" pitchFamily="49" charset="-128"/>
              <a:ea typeface="ＭＳ ゴシック" panose="020B0609070205080204" pitchFamily="49" charset="-128"/>
              <a:cs typeface="メイリオ" panose="020B0604030504040204" pitchFamily="50" charset="-128"/>
            </a:endParaRPr>
          </a:p>
          <a:p>
            <a:pPr indent="-450850" defTabSz="834877">
              <a:lnSpc>
                <a:spcPts val="1800"/>
              </a:lnSpc>
              <a:spcBef>
                <a:spcPts val="0"/>
              </a:spcBef>
            </a:pPr>
            <a:r>
              <a:rPr lang="ja-JP" altLang="en-US" sz="1200" dirty="0">
                <a:solidFill>
                  <a:schemeClr val="tx1"/>
                </a:solidFill>
                <a:latin typeface="ＭＳ ゴシック" panose="020B0609070205080204" pitchFamily="49" charset="-128"/>
                <a:ea typeface="ＭＳ ゴシック" panose="020B0609070205080204" pitchFamily="49" charset="-128"/>
                <a:cs typeface="メイリオ" panose="020B0604030504040204" pitchFamily="50" charset="-128"/>
              </a:rPr>
              <a:t>　② 児童相談所職員の処遇改善、一時保護所等の量的拡充・一時保護の質的向上に係る方策等に対する国の支援等の在り方について、</a:t>
            </a:r>
            <a:endParaRPr lang="en-US" altLang="ja-JP" sz="1200" dirty="0">
              <a:solidFill>
                <a:schemeClr val="tx1"/>
              </a:solidFill>
              <a:latin typeface="ＭＳ ゴシック" panose="020B0609070205080204" pitchFamily="49" charset="-128"/>
              <a:ea typeface="ＭＳ ゴシック" panose="020B0609070205080204" pitchFamily="49" charset="-128"/>
              <a:cs typeface="メイリオ" panose="020B0604030504040204" pitchFamily="50" charset="-128"/>
            </a:endParaRPr>
          </a:p>
          <a:p>
            <a:pPr indent="-450850" defTabSz="834877">
              <a:lnSpc>
                <a:spcPts val="1800"/>
              </a:lnSpc>
              <a:spcBef>
                <a:spcPts val="0"/>
              </a:spcBef>
            </a:pPr>
            <a:r>
              <a:rPr lang="ja-JP" altLang="en-US" sz="1200" dirty="0">
                <a:solidFill>
                  <a:schemeClr val="tx1"/>
                </a:solidFill>
                <a:latin typeface="ＭＳ ゴシック" panose="020B0609070205080204" pitchFamily="49" charset="-128"/>
                <a:ea typeface="ＭＳ ゴシック" panose="020B0609070205080204" pitchFamily="49" charset="-128"/>
                <a:cs typeface="メイリオ" panose="020B0604030504040204" pitchFamily="50" charset="-128"/>
              </a:rPr>
              <a:t>　　速やかに検討を加え、必要な措置を講ずるものとする。</a:t>
            </a:r>
            <a:endParaRPr lang="en-US" altLang="ja-JP" sz="1200" dirty="0">
              <a:solidFill>
                <a:schemeClr val="tx1"/>
              </a:solidFill>
              <a:latin typeface="ＭＳ ゴシック" panose="020B0609070205080204" pitchFamily="49" charset="-128"/>
              <a:ea typeface="ＭＳ ゴシック" panose="020B0609070205080204" pitchFamily="49" charset="-128"/>
              <a:cs typeface="メイリオ" panose="020B0604030504040204" pitchFamily="50" charset="-128"/>
            </a:endParaRPr>
          </a:p>
          <a:p>
            <a:pPr indent="-450850" defTabSz="834877">
              <a:lnSpc>
                <a:spcPts val="1800"/>
              </a:lnSpc>
              <a:spcBef>
                <a:spcPts val="0"/>
              </a:spcBef>
            </a:pPr>
            <a:r>
              <a:rPr lang="ja-JP" altLang="en-US" sz="1200" dirty="0">
                <a:solidFill>
                  <a:schemeClr val="tx1"/>
                </a:solidFill>
                <a:latin typeface="ＭＳ ゴシック" panose="020B0609070205080204" pitchFamily="49" charset="-128"/>
                <a:ea typeface="ＭＳ ゴシック" panose="020B0609070205080204" pitchFamily="49" charset="-128"/>
                <a:cs typeface="メイリオ" panose="020B0604030504040204" pitchFamily="50" charset="-128"/>
              </a:rPr>
              <a:t>　③ 民法上の懲戒権の在り方について、施行後２年を目途に検討を加え、必要な措置を講ずるものとする。</a:t>
            </a:r>
            <a:endParaRPr lang="en-US" altLang="ja-JP" sz="1200" dirty="0">
              <a:solidFill>
                <a:schemeClr val="tx1"/>
              </a:solidFill>
              <a:latin typeface="ＭＳ ゴシック" panose="020B0609070205080204" pitchFamily="49" charset="-128"/>
              <a:ea typeface="ＭＳ ゴシック" panose="020B0609070205080204" pitchFamily="49" charset="-128"/>
              <a:cs typeface="メイリオ" panose="020B0604030504040204" pitchFamily="50" charset="-128"/>
            </a:endParaRPr>
          </a:p>
          <a:p>
            <a:pPr indent="-450850" defTabSz="834877">
              <a:lnSpc>
                <a:spcPts val="1800"/>
              </a:lnSpc>
              <a:spcBef>
                <a:spcPts val="0"/>
              </a:spcBef>
            </a:pPr>
            <a:r>
              <a:rPr lang="ja-JP" altLang="en-US" sz="1200" dirty="0">
                <a:solidFill>
                  <a:schemeClr val="tx1"/>
                </a:solidFill>
                <a:latin typeface="ＭＳ ゴシック" panose="020B0609070205080204" pitchFamily="49" charset="-128"/>
                <a:ea typeface="ＭＳ ゴシック" panose="020B0609070205080204" pitchFamily="49" charset="-128"/>
                <a:cs typeface="メイリオ" panose="020B0604030504040204" pitchFamily="50" charset="-128"/>
              </a:rPr>
              <a:t>　④ 一時保護その他の措置に係る手続の在り方について、施行後１年を目途に検討を加え、必要な措置を講ずるものとする。</a:t>
            </a:r>
            <a:endParaRPr lang="en-US" altLang="ja-JP" sz="1200" dirty="0">
              <a:solidFill>
                <a:schemeClr val="tx1"/>
              </a:solidFill>
              <a:latin typeface="ＭＳ ゴシック" panose="020B0609070205080204" pitchFamily="49" charset="-128"/>
              <a:ea typeface="ＭＳ ゴシック" panose="020B0609070205080204" pitchFamily="49" charset="-128"/>
              <a:cs typeface="メイリオ" panose="020B0604030504040204" pitchFamily="50" charset="-128"/>
            </a:endParaRPr>
          </a:p>
          <a:p>
            <a:pPr marL="450850" indent="-901700" defTabSz="834877">
              <a:lnSpc>
                <a:spcPts val="1800"/>
              </a:lnSpc>
              <a:spcBef>
                <a:spcPts val="0"/>
              </a:spcBef>
            </a:pPr>
            <a:r>
              <a:rPr lang="ja-JP" altLang="en-US" sz="1200" dirty="0">
                <a:solidFill>
                  <a:schemeClr val="tx1"/>
                </a:solidFill>
                <a:latin typeface="ＭＳ ゴシック" panose="020B0609070205080204" pitchFamily="49" charset="-128"/>
                <a:ea typeface="ＭＳ ゴシック" panose="020B0609070205080204" pitchFamily="49" charset="-128"/>
                <a:cs typeface="メイリオ" panose="020B0604030504040204" pitchFamily="50" charset="-128"/>
              </a:rPr>
              <a:t>　⑤ 児童の意見表明権を保障する仕組みとして、児童の意見を聴く機会の確保、児童が自ら意見を述べる機会の確保、その機会に児童を</a:t>
            </a:r>
            <a:endParaRPr lang="en-US" altLang="ja-JP" sz="1200" dirty="0">
              <a:solidFill>
                <a:schemeClr val="tx1"/>
              </a:solidFill>
              <a:latin typeface="ＭＳ ゴシック" panose="020B0609070205080204" pitchFamily="49" charset="-128"/>
              <a:ea typeface="ＭＳ ゴシック" panose="020B0609070205080204" pitchFamily="49" charset="-128"/>
              <a:cs typeface="メイリオ" panose="020B0604030504040204" pitchFamily="50" charset="-128"/>
            </a:endParaRPr>
          </a:p>
          <a:p>
            <a:pPr marL="450850" indent="-901700" defTabSz="834877">
              <a:lnSpc>
                <a:spcPts val="1800"/>
              </a:lnSpc>
              <a:spcBef>
                <a:spcPts val="0"/>
              </a:spcBef>
            </a:pPr>
            <a:r>
              <a:rPr lang="ja-JP" altLang="en-US" sz="1200" dirty="0">
                <a:solidFill>
                  <a:schemeClr val="tx1"/>
                </a:solidFill>
                <a:latin typeface="ＭＳ ゴシック" panose="020B0609070205080204" pitchFamily="49" charset="-128"/>
                <a:ea typeface="ＭＳ ゴシック" panose="020B0609070205080204" pitchFamily="49" charset="-128"/>
                <a:cs typeface="メイリオ" panose="020B0604030504040204" pitchFamily="50" charset="-128"/>
              </a:rPr>
              <a:t>　　支援する仕組みの構築、児童の権利を擁護する仕組みの構築その他の児童の権利擁護の在り方について、施行後２年を目途に検討を加え、</a:t>
            </a:r>
            <a:endParaRPr lang="en-US" altLang="ja-JP" sz="1200" dirty="0">
              <a:solidFill>
                <a:schemeClr val="tx1"/>
              </a:solidFill>
              <a:latin typeface="ＭＳ ゴシック" panose="020B0609070205080204" pitchFamily="49" charset="-128"/>
              <a:ea typeface="ＭＳ ゴシック" panose="020B0609070205080204" pitchFamily="49" charset="-128"/>
              <a:cs typeface="メイリオ" panose="020B0604030504040204" pitchFamily="50" charset="-128"/>
            </a:endParaRPr>
          </a:p>
          <a:p>
            <a:pPr marL="450850" indent="-901700" defTabSz="834877">
              <a:lnSpc>
                <a:spcPts val="1800"/>
              </a:lnSpc>
              <a:spcBef>
                <a:spcPts val="0"/>
              </a:spcBef>
            </a:pPr>
            <a:r>
              <a:rPr lang="ja-JP" altLang="en-US" sz="1200" dirty="0">
                <a:solidFill>
                  <a:schemeClr val="tx1"/>
                </a:solidFill>
                <a:latin typeface="ＭＳ ゴシック" panose="020B0609070205080204" pitchFamily="49" charset="-128"/>
                <a:ea typeface="ＭＳ ゴシック" panose="020B0609070205080204" pitchFamily="49" charset="-128"/>
                <a:cs typeface="メイリオ" panose="020B0604030504040204" pitchFamily="50" charset="-128"/>
              </a:rPr>
              <a:t>　　必要な措置を講ずるものとする。</a:t>
            </a:r>
            <a:endParaRPr lang="en-US" altLang="ja-JP" sz="1200" dirty="0">
              <a:solidFill>
                <a:schemeClr val="tx1"/>
              </a:solidFill>
              <a:latin typeface="ＭＳ ゴシック" panose="020B0609070205080204" pitchFamily="49" charset="-128"/>
              <a:ea typeface="ＭＳ ゴシック" panose="020B0609070205080204" pitchFamily="49" charset="-128"/>
              <a:cs typeface="メイリオ" panose="020B0604030504040204" pitchFamily="50" charset="-128"/>
            </a:endParaRPr>
          </a:p>
          <a:p>
            <a:pPr marL="450850" indent="-901700" defTabSz="834877">
              <a:lnSpc>
                <a:spcPts val="1800"/>
              </a:lnSpc>
              <a:spcBef>
                <a:spcPts val="0"/>
              </a:spcBef>
            </a:pPr>
            <a:r>
              <a:rPr lang="ja-JP" altLang="en-US" sz="1200" dirty="0">
                <a:solidFill>
                  <a:schemeClr val="tx1"/>
                </a:solidFill>
                <a:latin typeface="ＭＳ ゴシック" panose="020B0609070205080204" pitchFamily="49" charset="-128"/>
                <a:ea typeface="ＭＳ ゴシック" panose="020B0609070205080204" pitchFamily="49" charset="-128"/>
                <a:cs typeface="メイリオ" panose="020B0604030504040204" pitchFamily="50" charset="-128"/>
              </a:rPr>
              <a:t>　⑥ 児童福祉の専門知識・技術を必要とする支援を行う者の資格の在り方その他資質の向上策について、施行後１年を目途に検討を加え、</a:t>
            </a:r>
            <a:endParaRPr lang="en-US" altLang="ja-JP" sz="1200" dirty="0">
              <a:solidFill>
                <a:schemeClr val="tx1"/>
              </a:solidFill>
              <a:latin typeface="ＭＳ ゴシック" panose="020B0609070205080204" pitchFamily="49" charset="-128"/>
              <a:ea typeface="ＭＳ ゴシック" panose="020B0609070205080204" pitchFamily="49" charset="-128"/>
              <a:cs typeface="メイリオ" panose="020B0604030504040204" pitchFamily="50" charset="-128"/>
            </a:endParaRPr>
          </a:p>
          <a:p>
            <a:pPr marL="450850" indent="-901700" defTabSz="834877">
              <a:lnSpc>
                <a:spcPts val="1800"/>
              </a:lnSpc>
              <a:spcBef>
                <a:spcPts val="0"/>
              </a:spcBef>
            </a:pPr>
            <a:r>
              <a:rPr lang="ja-JP" altLang="en-US" sz="1200" dirty="0">
                <a:solidFill>
                  <a:schemeClr val="tx1"/>
                </a:solidFill>
                <a:latin typeface="ＭＳ ゴシック" panose="020B0609070205080204" pitchFamily="49" charset="-128"/>
                <a:ea typeface="ＭＳ ゴシック" panose="020B0609070205080204" pitchFamily="49" charset="-128"/>
                <a:cs typeface="メイリオ" panose="020B0604030504040204" pitchFamily="50" charset="-128"/>
              </a:rPr>
              <a:t>　　必要な措置を講ずるものとする。</a:t>
            </a:r>
            <a:endParaRPr lang="en-US" altLang="ja-JP" sz="1200" dirty="0">
              <a:solidFill>
                <a:schemeClr val="tx1"/>
              </a:solidFill>
              <a:latin typeface="ＭＳ ゴシック" panose="020B0609070205080204" pitchFamily="49" charset="-128"/>
              <a:ea typeface="ＭＳ ゴシック" panose="020B0609070205080204" pitchFamily="49" charset="-128"/>
              <a:cs typeface="メイリオ" panose="020B0604030504040204" pitchFamily="50" charset="-128"/>
            </a:endParaRPr>
          </a:p>
          <a:p>
            <a:pPr marL="450850" indent="-901700" defTabSz="834877">
              <a:lnSpc>
                <a:spcPts val="1800"/>
              </a:lnSpc>
              <a:spcBef>
                <a:spcPts val="0"/>
              </a:spcBef>
            </a:pPr>
            <a:r>
              <a:rPr lang="ja-JP" altLang="en-US" sz="1200" dirty="0">
                <a:solidFill>
                  <a:schemeClr val="tx1"/>
                </a:solidFill>
                <a:latin typeface="ＭＳ ゴシック" panose="020B0609070205080204" pitchFamily="49" charset="-128"/>
                <a:ea typeface="ＭＳ ゴシック" panose="020B0609070205080204" pitchFamily="49" charset="-128"/>
                <a:cs typeface="メイリオ" panose="020B0604030504040204" pitchFamily="50" charset="-128"/>
              </a:rPr>
              <a:t>　⑦ 児童虐待の防止等に関する施策の在り方について、施行後５年を目途に検討を加え、必要な措置を講ずるものとする。</a:t>
            </a:r>
            <a:endParaRPr lang="en-US" altLang="ja-JP" sz="1200" dirty="0">
              <a:solidFill>
                <a:schemeClr val="tx1"/>
              </a:solidFill>
              <a:latin typeface="ＭＳ ゴシック" panose="020B0609070205080204" pitchFamily="49" charset="-128"/>
              <a:ea typeface="ＭＳ ゴシック" panose="020B0609070205080204" pitchFamily="49" charset="-128"/>
              <a:cs typeface="メイリオ" panose="020B0604030504040204" pitchFamily="50" charset="-128"/>
            </a:endParaRPr>
          </a:p>
          <a:p>
            <a:pPr marL="450850" indent="-901700" defTabSz="834877">
              <a:lnSpc>
                <a:spcPts val="1800"/>
              </a:lnSpc>
              <a:spcBef>
                <a:spcPts val="0"/>
              </a:spcBef>
            </a:pPr>
            <a:r>
              <a:rPr lang="ja-JP" altLang="en-US" sz="1200" dirty="0">
                <a:solidFill>
                  <a:schemeClr val="tx1"/>
                </a:solidFill>
                <a:latin typeface="ＭＳ ゴシック" panose="020B0609070205080204" pitchFamily="49" charset="-128"/>
                <a:ea typeface="ＭＳ ゴシック" panose="020B0609070205080204" pitchFamily="49" charset="-128"/>
                <a:cs typeface="メイリオ" panose="020B0604030504040204" pitchFamily="50" charset="-128"/>
              </a:rPr>
              <a:t>　⑧ 通報の対象となるＤＶの形態及び保護命令の申立をすることができるＤＶ被害者の範囲の拡大、ＤＶ加害者の地域社会における</a:t>
            </a:r>
            <a:endParaRPr lang="en-US" altLang="ja-JP" sz="1200" dirty="0">
              <a:solidFill>
                <a:schemeClr val="tx1"/>
              </a:solidFill>
              <a:latin typeface="ＭＳ ゴシック" panose="020B0609070205080204" pitchFamily="49" charset="-128"/>
              <a:ea typeface="ＭＳ ゴシック" panose="020B0609070205080204" pitchFamily="49" charset="-128"/>
              <a:cs typeface="メイリオ" panose="020B0604030504040204" pitchFamily="50" charset="-128"/>
            </a:endParaRPr>
          </a:p>
          <a:p>
            <a:pPr marL="450850" indent="-901700" defTabSz="834877">
              <a:lnSpc>
                <a:spcPts val="1800"/>
              </a:lnSpc>
              <a:spcBef>
                <a:spcPts val="0"/>
              </a:spcBef>
            </a:pPr>
            <a:r>
              <a:rPr lang="ja-JP" altLang="en-US" sz="1200" dirty="0">
                <a:solidFill>
                  <a:schemeClr val="tx1"/>
                </a:solidFill>
                <a:latin typeface="ＭＳ ゴシック" panose="020B0609070205080204" pitchFamily="49" charset="-128"/>
                <a:ea typeface="ＭＳ ゴシック" panose="020B0609070205080204" pitchFamily="49" charset="-128"/>
                <a:cs typeface="メイリオ" panose="020B0604030504040204" pitchFamily="50" charset="-128"/>
              </a:rPr>
              <a:t>　　更生のための指導等の在り方について、公布後３年を目途に検討を加え、必要な措置を講ずるものとする。</a:t>
            </a:r>
            <a:endParaRPr lang="en-US" altLang="ja-JP" sz="1200" dirty="0">
              <a:solidFill>
                <a:schemeClr val="tx1"/>
              </a:solidFill>
              <a:latin typeface="ＭＳ ゴシック" panose="020B0609070205080204" pitchFamily="49" charset="-128"/>
              <a:ea typeface="ＭＳ ゴシック" panose="020B0609070205080204" pitchFamily="49" charset="-128"/>
              <a:cs typeface="メイリオ" panose="020B0604030504040204" pitchFamily="50" charset="-128"/>
            </a:endParaRPr>
          </a:p>
          <a:p>
            <a:pPr marL="450850" indent="-901700" defTabSz="834877">
              <a:lnSpc>
                <a:spcPts val="1800"/>
              </a:lnSpc>
              <a:spcBef>
                <a:spcPts val="0"/>
              </a:spcBef>
            </a:pPr>
            <a:r>
              <a:rPr lang="ja-JP" altLang="en-US" sz="1200" dirty="0">
                <a:solidFill>
                  <a:schemeClr val="tx1"/>
                </a:solidFill>
                <a:latin typeface="ＭＳ ゴシック" panose="020B0609070205080204" pitchFamily="49" charset="-128"/>
                <a:ea typeface="ＭＳ ゴシック" panose="020B0609070205080204" pitchFamily="49" charset="-128"/>
                <a:cs typeface="メイリオ" panose="020B0604030504040204" pitchFamily="50" charset="-128"/>
              </a:rPr>
              <a:t>　⑨ その他所要の規定の整備を行う。　　</a:t>
            </a:r>
            <a:endParaRPr lang="en-US" altLang="ja-JP" sz="1200" dirty="0">
              <a:solidFill>
                <a:schemeClr val="tx1"/>
              </a:solidFill>
              <a:latin typeface="ＭＳ ゴシック" panose="020B0609070205080204" pitchFamily="49" charset="-128"/>
              <a:ea typeface="ＭＳ ゴシック" panose="020B0609070205080204" pitchFamily="49" charset="-128"/>
            </a:endParaRPr>
          </a:p>
        </p:txBody>
      </p:sp>
      <p:grpSp>
        <p:nvGrpSpPr>
          <p:cNvPr id="11" name="グループ化 10"/>
          <p:cNvGrpSpPr/>
          <p:nvPr/>
        </p:nvGrpSpPr>
        <p:grpSpPr>
          <a:xfrm>
            <a:off x="52557" y="6401119"/>
            <a:ext cx="9797873" cy="418384"/>
            <a:chOff x="182739" y="6328018"/>
            <a:chExt cx="9797873" cy="418384"/>
          </a:xfrm>
        </p:grpSpPr>
        <p:sp>
          <p:nvSpPr>
            <p:cNvPr id="12" name="テキスト ボックス 11"/>
            <p:cNvSpPr txBox="1"/>
            <p:nvPr/>
          </p:nvSpPr>
          <p:spPr>
            <a:xfrm>
              <a:off x="182739" y="6512684"/>
              <a:ext cx="9797873" cy="233718"/>
            </a:xfrm>
            <a:prstGeom prst="rect">
              <a:avLst/>
            </a:prstGeom>
            <a:ln w="12700">
              <a:solidFill>
                <a:schemeClr val="accent1"/>
              </a:solidFill>
            </a:ln>
          </p:spPr>
          <p:style>
            <a:lnRef idx="2">
              <a:schemeClr val="dk1"/>
            </a:lnRef>
            <a:fillRef idx="1">
              <a:schemeClr val="lt1"/>
            </a:fillRef>
            <a:effectRef idx="0">
              <a:schemeClr val="dk1"/>
            </a:effectRef>
            <a:fontRef idx="minor">
              <a:schemeClr val="dk1"/>
            </a:fontRef>
          </p:style>
          <p:txBody>
            <a:bodyPr wrap="square" lIns="36000" tIns="0" rIns="36000" bIns="0" rtlCol="0" anchor="ctr" anchorCtr="0">
              <a:spAutoFit/>
            </a:bodyPr>
            <a:lstStyle/>
            <a:p>
              <a:pPr indent="164127">
                <a:lnSpc>
                  <a:spcPct val="150000"/>
                </a:lnSpc>
              </a:pPr>
              <a:r>
                <a:rPr lang="ja-JP" altLang="en-US" sz="1200" dirty="0">
                  <a:solidFill>
                    <a:schemeClr val="tx1"/>
                  </a:solidFill>
                  <a:latin typeface="+mj-ea"/>
                  <a:ea typeface="+mj-ea"/>
                </a:rPr>
                <a:t>令和２年４月１日（３②及び⑧については公布日、２（１）②及び⑤の一部については令和４年４月１日、２（２）①は令和５年４月１日。）　</a:t>
              </a:r>
              <a:endParaRPr lang="en-US" altLang="ja-JP" sz="1200" dirty="0">
                <a:solidFill>
                  <a:schemeClr val="tx1"/>
                </a:solidFill>
                <a:latin typeface="+mj-ea"/>
                <a:ea typeface="+mj-ea"/>
              </a:endParaRPr>
            </a:p>
          </p:txBody>
        </p:sp>
        <p:sp>
          <p:nvSpPr>
            <p:cNvPr id="14" name="テキスト ボックス 13"/>
            <p:cNvSpPr txBox="1"/>
            <p:nvPr/>
          </p:nvSpPr>
          <p:spPr>
            <a:xfrm>
              <a:off x="182739" y="6328018"/>
              <a:ext cx="1185723" cy="184666"/>
            </a:xfrm>
            <a:prstGeom prst="rect">
              <a:avLst/>
            </a:prstGeom>
            <a:solidFill>
              <a:schemeClr val="accent1">
                <a:lumMod val="20000"/>
                <a:lumOff val="80000"/>
              </a:schemeClr>
            </a:solidFill>
            <a:ln w="12700">
              <a:solidFill>
                <a:schemeClr val="accent1"/>
              </a:solidFill>
            </a:ln>
          </p:spPr>
          <p:style>
            <a:lnRef idx="2">
              <a:schemeClr val="accent6"/>
            </a:lnRef>
            <a:fillRef idx="1">
              <a:schemeClr val="lt1"/>
            </a:fillRef>
            <a:effectRef idx="0">
              <a:schemeClr val="accent6"/>
            </a:effectRef>
            <a:fontRef idx="minor">
              <a:schemeClr val="dk1"/>
            </a:fontRef>
          </p:style>
          <p:txBody>
            <a:bodyPr wrap="square" lIns="0" tIns="0" rIns="0" bIns="0" rtlCol="0">
              <a:spAutoFit/>
            </a:bodyPr>
            <a:lstStyle/>
            <a:p>
              <a:pPr algn="ctr"/>
              <a:r>
                <a:rPr lang="ja-JP" altLang="en-US" sz="1200" b="1" dirty="0">
                  <a:solidFill>
                    <a:schemeClr val="tx1"/>
                  </a:solidFill>
                  <a:latin typeface="+mn-ea"/>
                </a:rPr>
                <a:t>施行期日</a:t>
              </a:r>
            </a:p>
          </p:txBody>
        </p:sp>
      </p:grpSp>
    </p:spTree>
    <p:extLst>
      <p:ext uri="{BB962C8B-B14F-4D97-AF65-F5344CB8AC3E}">
        <p14:creationId xmlns:p14="http://schemas.microsoft.com/office/powerpoint/2010/main" val="4559117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128464" y="844208"/>
            <a:ext cx="9649072" cy="1019160"/>
          </a:xfrm>
          <a:prstGeom prst="rect">
            <a:avLst/>
          </a:prstGeom>
          <a:solidFill>
            <a:schemeClr val="bg1"/>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dirty="0">
                <a:solidFill>
                  <a:schemeClr val="tx1"/>
                </a:solidFill>
              </a:rPr>
              <a:t>　</a:t>
            </a:r>
            <a:r>
              <a:rPr lang="ja-JP" altLang="ja-JP" sz="1600" dirty="0">
                <a:solidFill>
                  <a:schemeClr val="tx1"/>
                </a:solidFill>
              </a:rPr>
              <a:t>昨今の虐待相談件数の急増、昨年の目黒区の事案、今年の野田市の事案等を踏まえ、以下の通り、児童虐待防止対策の抜本的強化を図る。</a:t>
            </a:r>
            <a:r>
              <a:rPr lang="ja-JP" altLang="en-US" sz="1600" dirty="0">
                <a:solidFill>
                  <a:schemeClr val="tx1"/>
                </a:solidFill>
              </a:rPr>
              <a:t>　</a:t>
            </a:r>
            <a:r>
              <a:rPr lang="ja-JP" altLang="ja-JP" sz="1600" dirty="0">
                <a:solidFill>
                  <a:schemeClr val="tx1"/>
                </a:solidFill>
              </a:rPr>
              <a:t>本対策を実施するため、児童虐待を防止するための児童福祉法等の改正法案を今国会に提出するとともに、</a:t>
            </a:r>
            <a:r>
              <a:rPr lang="ja-JP" altLang="en-US" sz="1600" dirty="0">
                <a:solidFill>
                  <a:schemeClr val="tx1"/>
                </a:solidFill>
              </a:rPr>
              <a:t>２０２０年度予算に向け</a:t>
            </a:r>
            <a:r>
              <a:rPr lang="ja-JP" altLang="ja-JP" sz="1600" dirty="0">
                <a:solidFill>
                  <a:schemeClr val="tx1"/>
                </a:solidFill>
              </a:rPr>
              <a:t>、さらにその具体化を図る。</a:t>
            </a:r>
            <a:endParaRPr kumimoji="1" lang="ja-JP" altLang="en-US" sz="1600" dirty="0">
              <a:solidFill>
                <a:schemeClr val="tx1"/>
              </a:solidFill>
            </a:endParaRPr>
          </a:p>
        </p:txBody>
      </p:sp>
      <p:sp>
        <p:nvSpPr>
          <p:cNvPr id="6" name="正方形/長方形 5"/>
          <p:cNvSpPr/>
          <p:nvPr/>
        </p:nvSpPr>
        <p:spPr>
          <a:xfrm>
            <a:off x="272480" y="2094159"/>
            <a:ext cx="9505056" cy="1692217"/>
          </a:xfrm>
          <a:prstGeom prst="rect">
            <a:avLst/>
          </a:prstGeom>
          <a:ln>
            <a:solidFill>
              <a:schemeClr val="accent6"/>
            </a:solidFill>
            <a:prstDash val="dash"/>
          </a:ln>
        </p:spPr>
        <p:txBody>
          <a:bodyPr wrap="square" tIns="180000">
            <a:noAutofit/>
          </a:bodyPr>
          <a:lstStyle/>
          <a:p>
            <a:pPr marL="0" lvl="1" algn="just">
              <a:spcAft>
                <a:spcPts val="0"/>
              </a:spcAft>
            </a:pPr>
            <a:r>
              <a:rPr lang="ja-JP" altLang="en-US" sz="1600" kern="100" dirty="0">
                <a:latin typeface="ＭＳ Ｐゴシック" panose="020B0600070205080204" pitchFamily="50" charset="-128"/>
                <a:ea typeface="ＭＳ Ｐゴシック" panose="020B0600070205080204" pitchFamily="50" charset="-128"/>
                <a:cs typeface="Times New Roman" panose="02020603050405020304" pitchFamily="18" charset="0"/>
              </a:rPr>
              <a:t>①　</a:t>
            </a:r>
            <a:r>
              <a:rPr lang="ja-JP" altLang="ja-JP" sz="1600" kern="100" dirty="0">
                <a:latin typeface="ＭＳ Ｐゴシック" panose="020B0600070205080204" pitchFamily="50" charset="-128"/>
                <a:ea typeface="ＭＳ Ｐゴシック" panose="020B0600070205080204" pitchFamily="50" charset="-128"/>
                <a:cs typeface="Times New Roman" panose="02020603050405020304" pitchFamily="18" charset="0"/>
              </a:rPr>
              <a:t>体罰禁止</a:t>
            </a:r>
            <a:r>
              <a:rPr lang="ja-JP" altLang="en-US" sz="1600" kern="100" dirty="0">
                <a:latin typeface="ＭＳ Ｐゴシック" panose="020B0600070205080204" pitchFamily="50" charset="-128"/>
                <a:ea typeface="ＭＳ Ｐゴシック" panose="020B0600070205080204" pitchFamily="50" charset="-128"/>
                <a:cs typeface="Times New Roman" panose="02020603050405020304" pitchFamily="18" charset="0"/>
              </a:rPr>
              <a:t>及び体罰によらない子育て等の推進</a:t>
            </a:r>
            <a:endParaRPr lang="en-US" altLang="ja-JP" sz="1600" kern="100" dirty="0">
              <a:latin typeface="ＭＳ Ｐゴシック" panose="020B0600070205080204" pitchFamily="50" charset="-128"/>
              <a:ea typeface="ＭＳ Ｐゴシック" panose="020B0600070205080204" pitchFamily="50" charset="-128"/>
              <a:cs typeface="Times New Roman" panose="02020603050405020304" pitchFamily="18" charset="0"/>
            </a:endParaRPr>
          </a:p>
          <a:p>
            <a:pPr marL="0" lvl="1" indent="-183600" algn="just">
              <a:spcAft>
                <a:spcPts val="0"/>
              </a:spcAft>
            </a:pPr>
            <a:r>
              <a:rPr lang="ja-JP" altLang="en-US" sz="1300" kern="100" dirty="0">
                <a:latin typeface="ＭＳ Ｐゴシック" panose="020B0600070205080204" pitchFamily="50" charset="-128"/>
                <a:ea typeface="ＭＳ Ｐゴシック" panose="020B0600070205080204" pitchFamily="50" charset="-128"/>
                <a:cs typeface="Times New Roman" panose="02020603050405020304" pitchFamily="18" charset="0"/>
              </a:rPr>
              <a:t>　　・体罰禁止について法定化する。</a:t>
            </a:r>
            <a:endParaRPr lang="en-US" altLang="ja-JP" sz="1300" kern="100" dirty="0">
              <a:latin typeface="ＭＳ Ｐゴシック" panose="020B0600070205080204" pitchFamily="50" charset="-128"/>
              <a:ea typeface="ＭＳ Ｐゴシック" panose="020B0600070205080204" pitchFamily="50" charset="-128"/>
              <a:cs typeface="Times New Roman" panose="02020603050405020304" pitchFamily="18" charset="0"/>
            </a:endParaRPr>
          </a:p>
          <a:p>
            <a:pPr marL="357188" lvl="1" indent="-357188" algn="just">
              <a:spcAft>
                <a:spcPts val="0"/>
              </a:spcAft>
            </a:pPr>
            <a:r>
              <a:rPr lang="ja-JP" altLang="en-US" sz="1300" kern="100" dirty="0">
                <a:latin typeface="ＭＳ Ｐゴシック" panose="020B0600070205080204" pitchFamily="50" charset="-128"/>
                <a:ea typeface="ＭＳ Ｐゴシック" panose="020B0600070205080204" pitchFamily="50" charset="-128"/>
                <a:cs typeface="Times New Roman" panose="02020603050405020304" pitchFamily="18" charset="0"/>
              </a:rPr>
              <a:t>　　・体罰や暴力による悪影響が広く理解され、体罰によらない子育てが進められるよう、普及啓発活動を行う。</a:t>
            </a:r>
            <a:endParaRPr lang="en-US" altLang="ja-JP" sz="1300" kern="100" dirty="0">
              <a:latin typeface="ＭＳ Ｐゴシック" panose="020B0600070205080204" pitchFamily="50" charset="-128"/>
              <a:ea typeface="ＭＳ Ｐゴシック" panose="020B0600070205080204" pitchFamily="50" charset="-128"/>
              <a:cs typeface="Times New Roman" panose="02020603050405020304" pitchFamily="18" charset="0"/>
            </a:endParaRPr>
          </a:p>
          <a:p>
            <a:pPr marL="357188" lvl="1" indent="-357188" algn="just">
              <a:spcAft>
                <a:spcPts val="0"/>
              </a:spcAft>
            </a:pPr>
            <a:r>
              <a:rPr lang="ja-JP" altLang="en-US" sz="1300" kern="100" dirty="0">
                <a:latin typeface="ＭＳ Ｐゴシック" panose="020B0600070205080204" pitchFamily="50" charset="-128"/>
                <a:ea typeface="ＭＳ Ｐゴシック" panose="020B0600070205080204" pitchFamily="50" charset="-128"/>
                <a:cs typeface="Times New Roman" panose="02020603050405020304" pitchFamily="18" charset="0"/>
              </a:rPr>
              <a:t>　　・民法上の懲戒権の在り方について、施行後２年を目途に必要な見直しを検討する。</a:t>
            </a:r>
            <a:endParaRPr lang="en-US" altLang="ja-JP" sz="1300" kern="100" dirty="0">
              <a:latin typeface="ＭＳ Ｐゴシック" panose="020B0600070205080204" pitchFamily="50" charset="-128"/>
              <a:ea typeface="ＭＳ Ｐゴシック" panose="020B0600070205080204" pitchFamily="50" charset="-128"/>
              <a:cs typeface="Times New Roman" panose="02020603050405020304" pitchFamily="18" charset="0"/>
            </a:endParaRPr>
          </a:p>
          <a:p>
            <a:pPr marL="357188" lvl="1" indent="-357188" algn="just">
              <a:spcAft>
                <a:spcPts val="0"/>
              </a:spcAft>
            </a:pPr>
            <a:endParaRPr lang="en-US" altLang="ja-JP" sz="900" kern="100" dirty="0">
              <a:latin typeface="ＭＳ Ｐゴシック" panose="020B0600070205080204" pitchFamily="50" charset="-128"/>
              <a:ea typeface="ＭＳ Ｐゴシック" panose="020B0600070205080204" pitchFamily="50" charset="-128"/>
              <a:cs typeface="Times New Roman" panose="02020603050405020304" pitchFamily="18" charset="0"/>
            </a:endParaRPr>
          </a:p>
          <a:p>
            <a:pPr marL="357188" lvl="1" indent="-357188" algn="just">
              <a:spcAft>
                <a:spcPts val="0"/>
              </a:spcAft>
            </a:pPr>
            <a:r>
              <a:rPr lang="ja-JP" altLang="en-US" sz="1600" kern="100" dirty="0">
                <a:latin typeface="ＭＳ Ｐゴシック" panose="020B0600070205080204" pitchFamily="50" charset="-128"/>
                <a:ea typeface="ＭＳ Ｐゴシック" panose="020B0600070205080204" pitchFamily="50" charset="-128"/>
                <a:cs typeface="Times New Roman" panose="02020603050405020304" pitchFamily="18" charset="0"/>
              </a:rPr>
              <a:t>②　</a:t>
            </a:r>
            <a:r>
              <a:rPr lang="ja-JP" altLang="ja-JP" sz="1600" kern="100" dirty="0">
                <a:latin typeface="ＭＳ Ｐゴシック" panose="020B0600070205080204" pitchFamily="50" charset="-128"/>
                <a:ea typeface="ＭＳ Ｐゴシック" panose="020B0600070205080204" pitchFamily="50" charset="-128"/>
                <a:cs typeface="Times New Roman" panose="02020603050405020304" pitchFamily="18" charset="0"/>
              </a:rPr>
              <a:t>子どもの権利擁護の在り方</a:t>
            </a:r>
            <a:r>
              <a:rPr lang="ja-JP" altLang="en-US" sz="1600" kern="100" dirty="0">
                <a:latin typeface="ＭＳ Ｐゴシック" panose="020B0600070205080204" pitchFamily="50" charset="-128"/>
                <a:ea typeface="ＭＳ Ｐゴシック" panose="020B0600070205080204" pitchFamily="50" charset="-128"/>
                <a:cs typeface="Times New Roman" panose="02020603050405020304" pitchFamily="18" charset="0"/>
              </a:rPr>
              <a:t>に関する</a:t>
            </a:r>
            <a:r>
              <a:rPr lang="ja-JP" altLang="ja-JP" sz="1600" kern="100" dirty="0">
                <a:latin typeface="ＭＳ Ｐゴシック" panose="020B0600070205080204" pitchFamily="50" charset="-128"/>
                <a:ea typeface="ＭＳ Ｐゴシック" panose="020B0600070205080204" pitchFamily="50" charset="-128"/>
                <a:cs typeface="Times New Roman" panose="02020603050405020304" pitchFamily="18" charset="0"/>
              </a:rPr>
              <a:t>検討</a:t>
            </a:r>
            <a:endParaRPr lang="en-US" altLang="ja-JP" sz="1600" kern="100" dirty="0">
              <a:latin typeface="ＭＳ Ｐゴシック" panose="020B0600070205080204" pitchFamily="50" charset="-128"/>
              <a:ea typeface="ＭＳ Ｐゴシック" panose="020B0600070205080204" pitchFamily="50" charset="-128"/>
              <a:cs typeface="Times New Roman" panose="02020603050405020304" pitchFamily="18" charset="0"/>
            </a:endParaRPr>
          </a:p>
          <a:p>
            <a:pPr marL="357188" lvl="1" indent="-357188" algn="just">
              <a:spcAft>
                <a:spcPts val="0"/>
              </a:spcAft>
            </a:pPr>
            <a:r>
              <a:rPr lang="ja-JP" altLang="en-US" sz="1300" kern="100" dirty="0">
                <a:latin typeface="ＭＳ Ｐゴシック" panose="020B0600070205080204" pitchFamily="50" charset="-128"/>
                <a:ea typeface="ＭＳ Ｐゴシック" panose="020B0600070205080204" pitchFamily="50" charset="-128"/>
                <a:cs typeface="Times New Roman" panose="02020603050405020304" pitchFamily="18" charset="0"/>
              </a:rPr>
              <a:t>　　</a:t>
            </a:r>
            <a:r>
              <a:rPr lang="ja-JP" altLang="en-US" sz="1300" kern="100" dirty="0">
                <a:latin typeface="ＭＳ Ｐゴシック" panose="020B0600070205080204" pitchFamily="50" charset="-128"/>
                <a:cs typeface="Times New Roman" panose="02020603050405020304" pitchFamily="18" charset="0"/>
              </a:rPr>
              <a:t>・子どもの保護及び支援に当たって、子ども</a:t>
            </a:r>
            <a:r>
              <a:rPr lang="ja-JP" altLang="en-US" sz="1300" kern="100" dirty="0">
                <a:latin typeface="ＭＳ Ｐゴシック" panose="020B0600070205080204" pitchFamily="50" charset="-128"/>
                <a:ea typeface="ＭＳ Ｐゴシック" panose="020B0600070205080204" pitchFamily="50" charset="-128"/>
                <a:cs typeface="Times New Roman" panose="02020603050405020304" pitchFamily="18" charset="0"/>
              </a:rPr>
              <a:t>の意見表明権を保障する仕組みについて、施行後２年を目途に必要な検討を進める。</a:t>
            </a:r>
            <a:endParaRPr lang="en-US" altLang="ja-JP" sz="1300" kern="100" dirty="0">
              <a:latin typeface="ＭＳ Ｐゴシック" panose="020B0600070205080204" pitchFamily="50" charset="-128"/>
              <a:ea typeface="ＭＳ Ｐゴシック" panose="020B0600070205080204" pitchFamily="50" charset="-128"/>
              <a:cs typeface="Times New Roman" panose="02020603050405020304" pitchFamily="18" charset="0"/>
            </a:endParaRPr>
          </a:p>
        </p:txBody>
      </p:sp>
      <p:sp>
        <p:nvSpPr>
          <p:cNvPr id="21" name="正方形/長方形 20"/>
          <p:cNvSpPr/>
          <p:nvPr/>
        </p:nvSpPr>
        <p:spPr>
          <a:xfrm>
            <a:off x="272480" y="4033324"/>
            <a:ext cx="9505056" cy="2748683"/>
          </a:xfrm>
          <a:prstGeom prst="rect">
            <a:avLst/>
          </a:prstGeom>
          <a:ln>
            <a:solidFill>
              <a:schemeClr val="accent6"/>
            </a:solidFill>
            <a:prstDash val="dash"/>
          </a:ln>
        </p:spPr>
        <p:txBody>
          <a:bodyPr wrap="square" tIns="144000">
            <a:noAutofit/>
          </a:bodyPr>
          <a:lstStyle/>
          <a:p>
            <a:pPr marL="182563" lvl="1" indent="-182563" algn="just">
              <a:spcAft>
                <a:spcPts val="0"/>
              </a:spcAft>
            </a:pPr>
            <a:r>
              <a:rPr lang="ja-JP" altLang="en-US" sz="1600" kern="100" dirty="0">
                <a:latin typeface="ＭＳ Ｐゴシック" panose="020B0600070205080204" pitchFamily="50" charset="-128"/>
                <a:cs typeface="Times New Roman" panose="02020603050405020304" pitchFamily="18" charset="0"/>
              </a:rPr>
              <a:t>①　</a:t>
            </a:r>
            <a:r>
              <a:rPr lang="ja-JP" altLang="ja-JP" sz="1600" kern="100" dirty="0">
                <a:latin typeface="ＭＳ Ｐゴシック" panose="020B0600070205080204" pitchFamily="50" charset="-128"/>
                <a:cs typeface="Times New Roman" panose="02020603050405020304" pitchFamily="18" charset="0"/>
              </a:rPr>
              <a:t>乳幼児健診未受診者等</a:t>
            </a:r>
            <a:r>
              <a:rPr lang="ja-JP" altLang="en-US" sz="1600" kern="100" dirty="0">
                <a:latin typeface="ＭＳ Ｐゴシック" panose="020B0600070205080204" pitchFamily="50" charset="-128"/>
                <a:cs typeface="Times New Roman" panose="02020603050405020304" pitchFamily="18" charset="0"/>
              </a:rPr>
              <a:t>に関する</a:t>
            </a:r>
            <a:r>
              <a:rPr lang="ja-JP" altLang="ja-JP" sz="1600" kern="100" dirty="0">
                <a:latin typeface="ＭＳ Ｐゴシック" panose="020B0600070205080204" pitchFamily="50" charset="-128"/>
                <a:cs typeface="Times New Roman" panose="02020603050405020304" pitchFamily="18" charset="0"/>
              </a:rPr>
              <a:t>定期</a:t>
            </a:r>
            <a:r>
              <a:rPr lang="ja-JP" altLang="en-US" sz="1600" kern="100" dirty="0">
                <a:latin typeface="ＭＳ Ｐゴシック" panose="020B0600070205080204" pitchFamily="50" charset="-128"/>
                <a:cs typeface="Times New Roman" panose="02020603050405020304" pitchFamily="18" charset="0"/>
              </a:rPr>
              <a:t>的な安全確認</a:t>
            </a:r>
            <a:endParaRPr lang="en-US" altLang="ja-JP" sz="1600" kern="100" dirty="0">
              <a:latin typeface="ＭＳ Ｐゴシック" panose="020B0600070205080204" pitchFamily="50" charset="-128"/>
              <a:cs typeface="Times New Roman" panose="02020603050405020304" pitchFamily="18" charset="0"/>
            </a:endParaRPr>
          </a:p>
          <a:p>
            <a:pPr marL="182563" lvl="1" indent="-182563" algn="just">
              <a:spcAft>
                <a:spcPts val="0"/>
              </a:spcAft>
            </a:pPr>
            <a:endParaRPr lang="en-US" altLang="ja-JP" sz="900" kern="100" dirty="0">
              <a:latin typeface="ＭＳ Ｐゴシック" panose="020B0600070205080204" pitchFamily="50" charset="-128"/>
              <a:cs typeface="Times New Roman" panose="02020603050405020304" pitchFamily="18" charset="0"/>
            </a:endParaRPr>
          </a:p>
          <a:p>
            <a:pPr marL="0" lvl="1" algn="just"/>
            <a:r>
              <a:rPr lang="ja-JP" altLang="en-US" sz="1600" kern="100" dirty="0">
                <a:latin typeface="ＭＳ Ｐゴシック" panose="020B0600070205080204" pitchFamily="50" charset="-128"/>
                <a:cs typeface="Times New Roman" panose="02020603050405020304" pitchFamily="18" charset="0"/>
              </a:rPr>
              <a:t>②　地域における相談窓口や子育て支援拠点の設置促進等</a:t>
            </a:r>
            <a:endParaRPr lang="en-US" altLang="ja-JP" sz="1600" kern="100" dirty="0">
              <a:latin typeface="ＭＳ Ｐゴシック" panose="020B0600070205080204" pitchFamily="50" charset="-128"/>
              <a:cs typeface="Times New Roman" panose="02020603050405020304" pitchFamily="18" charset="0"/>
            </a:endParaRPr>
          </a:p>
          <a:p>
            <a:pPr marL="265113" lvl="1" indent="-173038" algn="just"/>
            <a:r>
              <a:rPr lang="ja-JP" altLang="en-US" sz="1300" kern="100" dirty="0">
                <a:latin typeface="ＭＳ Ｐゴシック" panose="020B0600070205080204" pitchFamily="50" charset="-128"/>
                <a:cs typeface="Times New Roman" panose="02020603050405020304" pitchFamily="18" charset="0"/>
              </a:rPr>
              <a:t>　・子育て世代包括支援センターの</a:t>
            </a:r>
            <a:r>
              <a:rPr lang="en-US" altLang="ja-JP" sz="1300" kern="100" dirty="0">
                <a:latin typeface="ＭＳ Ｐゴシック" panose="020B0600070205080204" pitchFamily="50" charset="-128"/>
                <a:cs typeface="Times New Roman" panose="02020603050405020304" pitchFamily="18" charset="0"/>
              </a:rPr>
              <a:t>2020</a:t>
            </a:r>
            <a:r>
              <a:rPr lang="ja-JP" altLang="en-US" sz="1300" kern="100" dirty="0">
                <a:latin typeface="ＭＳ Ｐゴシック" panose="020B0600070205080204" pitchFamily="50" charset="-128"/>
                <a:cs typeface="Times New Roman" panose="02020603050405020304" pitchFamily="18" charset="0"/>
              </a:rPr>
              <a:t>年度末までの全国展開に向け設置を促進する。</a:t>
            </a:r>
            <a:endParaRPr lang="en-US" altLang="ja-JP" sz="1300" kern="100" dirty="0">
              <a:latin typeface="ＭＳ Ｐゴシック" panose="020B0600070205080204" pitchFamily="50" charset="-128"/>
              <a:cs typeface="Times New Roman" panose="02020603050405020304" pitchFamily="18" charset="0"/>
            </a:endParaRPr>
          </a:p>
          <a:p>
            <a:pPr marL="265113" lvl="1" indent="-173038" algn="just"/>
            <a:r>
              <a:rPr lang="ja-JP" altLang="en-US" sz="1300" kern="100" dirty="0">
                <a:latin typeface="ＭＳ Ｐゴシック" panose="020B0600070205080204" pitchFamily="50" charset="-128"/>
                <a:cs typeface="Times New Roman" panose="02020603050405020304" pitchFamily="18" charset="0"/>
              </a:rPr>
              <a:t>　・子育て世代包括支援センターと子ども家庭総合支援拠点の一体的運用ができるよう、要件の明確化・支援の拡充により、母子保健分野と子ども家庭福祉分野の連携を強化し、切れ目ない支援を行うことができる体制整備を図る。</a:t>
            </a:r>
            <a:endParaRPr lang="en-US" altLang="ja-JP" sz="1300" kern="100" dirty="0">
              <a:latin typeface="ＭＳ Ｐゴシック" panose="020B0600070205080204" pitchFamily="50" charset="-128"/>
              <a:cs typeface="Times New Roman" panose="02020603050405020304" pitchFamily="18" charset="0"/>
            </a:endParaRPr>
          </a:p>
          <a:p>
            <a:pPr marL="265113" lvl="1" indent="-173038" algn="just"/>
            <a:endParaRPr lang="en-US" altLang="ja-JP" sz="1000" kern="100" dirty="0">
              <a:latin typeface="ＭＳ Ｐゴシック" panose="020B0600070205080204" pitchFamily="50" charset="-128"/>
              <a:cs typeface="Times New Roman" panose="02020603050405020304" pitchFamily="18" charset="0"/>
            </a:endParaRPr>
          </a:p>
          <a:p>
            <a:pPr marL="182563" lvl="1" indent="-182563" algn="just">
              <a:spcAft>
                <a:spcPts val="0"/>
              </a:spcAft>
            </a:pPr>
            <a:r>
              <a:rPr lang="ja-JP" altLang="en-US" sz="1600" kern="100" dirty="0">
                <a:latin typeface="ＭＳ Ｐゴシック" panose="020B0600070205080204" pitchFamily="50" charset="-128"/>
                <a:ea typeface="ＭＳ Ｐゴシック" panose="020B0600070205080204" pitchFamily="50" charset="-128"/>
                <a:cs typeface="Times New Roman" panose="02020603050405020304" pitchFamily="18" charset="0"/>
              </a:rPr>
              <a:t>③　相談窓口の周知・徹底</a:t>
            </a:r>
            <a:endParaRPr lang="en-US" altLang="ja-JP" sz="1600" kern="100" dirty="0">
              <a:latin typeface="ＭＳ Ｐゴシック" panose="020B0600070205080204" pitchFamily="50" charset="-128"/>
              <a:ea typeface="ＭＳ Ｐゴシック" panose="020B0600070205080204" pitchFamily="50" charset="-128"/>
              <a:cs typeface="Times New Roman" panose="02020603050405020304" pitchFamily="18" charset="0"/>
            </a:endParaRPr>
          </a:p>
          <a:p>
            <a:pPr marL="182563" lvl="1" indent="-182563" algn="just">
              <a:spcAft>
                <a:spcPts val="0"/>
              </a:spcAft>
            </a:pPr>
            <a:r>
              <a:rPr lang="ja-JP" altLang="en-US" sz="1600" kern="100" dirty="0">
                <a:latin typeface="ＭＳ Ｐゴシック" panose="020B0600070205080204" pitchFamily="50" charset="-128"/>
                <a:ea typeface="ＭＳ Ｐゴシック" panose="020B0600070205080204" pitchFamily="50" charset="-128"/>
                <a:cs typeface="Times New Roman" panose="02020603050405020304" pitchFamily="18" charset="0"/>
              </a:rPr>
              <a:t>　　</a:t>
            </a:r>
            <a:r>
              <a:rPr lang="ja-JP" altLang="en-US" sz="1300" kern="100" dirty="0">
                <a:latin typeface="ＭＳ Ｐゴシック" panose="020B0600070205080204" pitchFamily="50" charset="-128"/>
                <a:ea typeface="ＭＳ Ｐゴシック" panose="020B0600070205080204" pitchFamily="50" charset="-128"/>
                <a:cs typeface="Times New Roman" panose="02020603050405020304" pitchFamily="18" charset="0"/>
              </a:rPr>
              <a:t>・１８９（いちはやく）の周知、啓発。通話料の無料化。</a:t>
            </a:r>
            <a:endParaRPr lang="en-US" altLang="ja-JP" sz="1300" kern="100" dirty="0">
              <a:latin typeface="ＭＳ Ｐゴシック" panose="020B0600070205080204" pitchFamily="50" charset="-128"/>
              <a:ea typeface="ＭＳ Ｐゴシック" panose="020B0600070205080204" pitchFamily="50" charset="-128"/>
              <a:cs typeface="Times New Roman" panose="02020603050405020304" pitchFamily="18" charset="0"/>
            </a:endParaRPr>
          </a:p>
          <a:p>
            <a:pPr marL="182563" lvl="1" indent="-182563" algn="just">
              <a:spcAft>
                <a:spcPts val="0"/>
              </a:spcAft>
            </a:pPr>
            <a:endParaRPr lang="en-US" altLang="ja-JP" sz="1000" kern="100" dirty="0">
              <a:latin typeface="ＭＳ Ｐゴシック" panose="020B0600070205080204" pitchFamily="50" charset="-128"/>
              <a:ea typeface="ＭＳ Ｐゴシック" panose="020B0600070205080204" pitchFamily="50" charset="-128"/>
              <a:cs typeface="Times New Roman" panose="02020603050405020304" pitchFamily="18" charset="0"/>
            </a:endParaRPr>
          </a:p>
          <a:p>
            <a:pPr marL="0" lvl="1" algn="just"/>
            <a:r>
              <a:rPr lang="ja-JP" altLang="en-US" sz="1600" kern="100" dirty="0">
                <a:latin typeface="ＭＳ Ｐゴシック" panose="020B0600070205080204" pitchFamily="50" charset="-128"/>
                <a:cs typeface="Times New Roman" panose="02020603050405020304" pitchFamily="18" charset="0"/>
              </a:rPr>
              <a:t>④　学校等における虐待等に関する相談体制の強化</a:t>
            </a:r>
            <a:endParaRPr lang="en-US" altLang="ja-JP" sz="1600" kern="100" dirty="0">
              <a:latin typeface="ＭＳ Ｐゴシック" panose="020B0600070205080204" pitchFamily="50" charset="-128"/>
              <a:cs typeface="Times New Roman" panose="02020603050405020304" pitchFamily="18" charset="0"/>
            </a:endParaRPr>
          </a:p>
          <a:p>
            <a:pPr marL="265113" lvl="1" indent="-173038" algn="just"/>
            <a:r>
              <a:rPr lang="ja-JP" altLang="en-US" sz="1600" kern="100" dirty="0">
                <a:latin typeface="ＭＳ Ｐゴシック" panose="020B0600070205080204" pitchFamily="50" charset="-128"/>
                <a:cs typeface="Times New Roman" panose="02020603050405020304" pitchFamily="18" charset="0"/>
              </a:rPr>
              <a:t>　</a:t>
            </a:r>
            <a:r>
              <a:rPr lang="ja-JP" altLang="en-US" sz="1300" kern="100" dirty="0">
                <a:latin typeface="ＭＳ Ｐゴシック" panose="020B0600070205080204" pitchFamily="50" charset="-128"/>
                <a:cs typeface="Times New Roman" panose="02020603050405020304" pitchFamily="18" charset="0"/>
              </a:rPr>
              <a:t>・スクールカウンセラーやＳＮＳ等を活用した相談体制を充実。</a:t>
            </a:r>
            <a:endParaRPr lang="en-US" altLang="ja-JP" sz="1300" kern="100" dirty="0">
              <a:latin typeface="ＭＳ Ｐゴシック" panose="020B0600070205080204" pitchFamily="50" charset="-128"/>
              <a:cs typeface="Times New Roman" panose="02020603050405020304" pitchFamily="18" charset="0"/>
            </a:endParaRPr>
          </a:p>
        </p:txBody>
      </p:sp>
      <p:sp>
        <p:nvSpPr>
          <p:cNvPr id="5" name="角丸四角形 4"/>
          <p:cNvSpPr/>
          <p:nvPr/>
        </p:nvSpPr>
        <p:spPr>
          <a:xfrm>
            <a:off x="114620" y="1986176"/>
            <a:ext cx="2592288" cy="252000"/>
          </a:xfrm>
          <a:prstGeom prst="round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a:solidFill>
                  <a:schemeClr val="bg1"/>
                </a:solidFill>
              </a:rPr>
              <a:t>１　</a:t>
            </a:r>
            <a:r>
              <a:rPr lang="ja-JP" altLang="ja-JP" sz="1600" dirty="0">
                <a:solidFill>
                  <a:schemeClr val="bg1"/>
                </a:solidFill>
              </a:rPr>
              <a:t>子どもの権利擁護</a:t>
            </a:r>
          </a:p>
        </p:txBody>
      </p:sp>
      <p:sp>
        <p:nvSpPr>
          <p:cNvPr id="13" name="角丸四角形 12"/>
          <p:cNvSpPr/>
          <p:nvPr/>
        </p:nvSpPr>
        <p:spPr>
          <a:xfrm>
            <a:off x="136913" y="3901688"/>
            <a:ext cx="3541151" cy="252000"/>
          </a:xfrm>
          <a:prstGeom prst="roundRect">
            <a:avLst/>
          </a:prstGeom>
          <a:solidFill>
            <a:schemeClr val="accent6"/>
          </a:solidFill>
          <a:ln>
            <a:solidFill>
              <a:schemeClr val="accent6"/>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a:solidFill>
                  <a:schemeClr val="bg1"/>
                </a:solidFill>
              </a:rPr>
              <a:t>２　児童虐待の発生予防・早期発見</a:t>
            </a:r>
            <a:endParaRPr lang="ja-JP" altLang="ja-JP" sz="1600" dirty="0">
              <a:solidFill>
                <a:schemeClr val="bg1"/>
              </a:solidFill>
            </a:endParaRPr>
          </a:p>
        </p:txBody>
      </p:sp>
      <p:sp>
        <p:nvSpPr>
          <p:cNvPr id="12" name="正方形/長方形 11"/>
          <p:cNvSpPr/>
          <p:nvPr/>
        </p:nvSpPr>
        <p:spPr>
          <a:xfrm>
            <a:off x="306480" y="2510169"/>
            <a:ext cx="252000" cy="252000"/>
          </a:xfrm>
          <a:prstGeom prst="rect">
            <a:avLst/>
          </a:prstGeom>
          <a:ln w="9525">
            <a:solidFill>
              <a:schemeClr val="accent6"/>
            </a:solidFill>
          </a:ln>
        </p:spPr>
        <p:style>
          <a:lnRef idx="2">
            <a:schemeClr val="dk1"/>
          </a:lnRef>
          <a:fillRef idx="1">
            <a:schemeClr val="lt1"/>
          </a:fillRef>
          <a:effectRef idx="0">
            <a:schemeClr val="dk1"/>
          </a:effectRef>
          <a:fontRef idx="minor">
            <a:schemeClr val="dk1"/>
          </a:fontRef>
        </p:style>
        <p:txBody>
          <a:bodyPr lIns="0" tIns="0" rIns="0" bIns="0" rtlCol="0" anchor="ctr" anchorCtr="1"/>
          <a:lstStyle/>
          <a:p>
            <a:pPr algn="ctr"/>
            <a:r>
              <a:rPr kumimoji="1" lang="ja-JP" altLang="en-US" sz="1200" dirty="0"/>
              <a:t>法</a:t>
            </a:r>
          </a:p>
        </p:txBody>
      </p:sp>
      <p:sp>
        <p:nvSpPr>
          <p:cNvPr id="14" name="正方形/長方形 13"/>
          <p:cNvSpPr/>
          <p:nvPr/>
        </p:nvSpPr>
        <p:spPr>
          <a:xfrm>
            <a:off x="315179" y="2940240"/>
            <a:ext cx="252000" cy="252000"/>
          </a:xfrm>
          <a:prstGeom prst="rect">
            <a:avLst/>
          </a:prstGeom>
          <a:ln w="9525">
            <a:solidFill>
              <a:schemeClr val="accent6"/>
            </a:solidFill>
          </a:ln>
        </p:spPr>
        <p:style>
          <a:lnRef idx="2">
            <a:schemeClr val="dk1"/>
          </a:lnRef>
          <a:fillRef idx="1">
            <a:schemeClr val="lt1"/>
          </a:fillRef>
          <a:effectRef idx="0">
            <a:schemeClr val="dk1"/>
          </a:effectRef>
          <a:fontRef idx="minor">
            <a:schemeClr val="dk1"/>
          </a:fontRef>
        </p:style>
        <p:txBody>
          <a:bodyPr lIns="0" tIns="0" rIns="0" bIns="0" rtlCol="0" anchor="ctr" anchorCtr="1"/>
          <a:lstStyle/>
          <a:p>
            <a:pPr algn="ctr"/>
            <a:r>
              <a:rPr kumimoji="1" lang="ja-JP" altLang="en-US" sz="1200" dirty="0"/>
              <a:t>法</a:t>
            </a:r>
          </a:p>
        </p:txBody>
      </p:sp>
      <p:sp>
        <p:nvSpPr>
          <p:cNvPr id="15" name="正方形/長方形 14"/>
          <p:cNvSpPr/>
          <p:nvPr/>
        </p:nvSpPr>
        <p:spPr>
          <a:xfrm>
            <a:off x="318672" y="3514056"/>
            <a:ext cx="252000" cy="252000"/>
          </a:xfrm>
          <a:prstGeom prst="rect">
            <a:avLst/>
          </a:prstGeom>
          <a:ln w="9525">
            <a:solidFill>
              <a:schemeClr val="accent6"/>
            </a:solidFill>
          </a:ln>
        </p:spPr>
        <p:style>
          <a:lnRef idx="2">
            <a:schemeClr val="dk1"/>
          </a:lnRef>
          <a:fillRef idx="1">
            <a:schemeClr val="lt1"/>
          </a:fillRef>
          <a:effectRef idx="0">
            <a:schemeClr val="dk1"/>
          </a:effectRef>
          <a:fontRef idx="minor">
            <a:schemeClr val="dk1"/>
          </a:fontRef>
        </p:style>
        <p:txBody>
          <a:bodyPr lIns="0" tIns="0" rIns="0" bIns="0" rtlCol="0" anchor="ctr" anchorCtr="1"/>
          <a:lstStyle/>
          <a:p>
            <a:pPr algn="ctr"/>
            <a:r>
              <a:rPr kumimoji="1" lang="ja-JP" altLang="en-US" sz="1200" dirty="0"/>
              <a:t>法</a:t>
            </a:r>
          </a:p>
        </p:txBody>
      </p:sp>
      <p:sp>
        <p:nvSpPr>
          <p:cNvPr id="16" name="正方形/長方形 15"/>
          <p:cNvSpPr/>
          <p:nvPr/>
        </p:nvSpPr>
        <p:spPr>
          <a:xfrm>
            <a:off x="0" y="349974"/>
            <a:ext cx="9906000" cy="360322"/>
          </a:xfrm>
          <a:prstGeom prst="rect">
            <a:avLst/>
          </a:prstGeom>
          <a:solidFill>
            <a:srgbClr val="ED7D31"/>
          </a:solidFill>
          <a:ln w="12700" cap="flat" cmpd="sng" algn="ctr">
            <a:noFill/>
            <a:prstDash val="solid"/>
            <a:miter lim="800000"/>
          </a:ln>
          <a:effectLst/>
        </p:spPr>
        <p:txBody>
          <a:bodyPr rtlCol="0" anchor="ctr"/>
          <a:lstStyle/>
          <a:p>
            <a:pPr lvl="0" algn="ctr">
              <a:defRPr/>
            </a:pPr>
            <a:r>
              <a:rPr kumimoji="0" lang="ja-JP" altLang="en-US" sz="1600" b="1" kern="0" dirty="0">
                <a:solidFill>
                  <a:prstClr val="white"/>
                </a:solidFill>
                <a:latin typeface="メイリオ" panose="020B0604030504040204" pitchFamily="50" charset="-128"/>
                <a:ea typeface="メイリオ" panose="020B0604030504040204" pitchFamily="50" charset="-128"/>
              </a:rPr>
              <a:t>児童虐待防止対策の抜本的強化について①（平成</a:t>
            </a:r>
            <a:r>
              <a:rPr kumimoji="0" lang="en-US" altLang="ja-JP" sz="1600" b="1" kern="0" dirty="0">
                <a:solidFill>
                  <a:prstClr val="white"/>
                </a:solidFill>
                <a:latin typeface="メイリオ" panose="020B0604030504040204" pitchFamily="50" charset="-128"/>
                <a:ea typeface="メイリオ" panose="020B0604030504040204" pitchFamily="50" charset="-128"/>
              </a:rPr>
              <a:t>31</a:t>
            </a:r>
            <a:r>
              <a:rPr kumimoji="0" lang="ja-JP" altLang="en-US" sz="1600" b="1" kern="0" dirty="0">
                <a:solidFill>
                  <a:prstClr val="white"/>
                </a:solidFill>
                <a:latin typeface="メイリオ" panose="020B0604030504040204" pitchFamily="50" charset="-128"/>
                <a:ea typeface="メイリオ" panose="020B0604030504040204" pitchFamily="50" charset="-128"/>
              </a:rPr>
              <a:t>年３月</a:t>
            </a:r>
            <a:r>
              <a:rPr kumimoji="0" lang="en-US" altLang="ja-JP" sz="1600" b="1" kern="0" dirty="0">
                <a:solidFill>
                  <a:prstClr val="white"/>
                </a:solidFill>
                <a:latin typeface="メイリオ" panose="020B0604030504040204" pitchFamily="50" charset="-128"/>
                <a:ea typeface="メイリオ" panose="020B0604030504040204" pitchFamily="50" charset="-128"/>
              </a:rPr>
              <a:t>19</a:t>
            </a:r>
            <a:r>
              <a:rPr kumimoji="0" lang="ja-JP" altLang="en-US" sz="1600" b="1" kern="0" dirty="0">
                <a:solidFill>
                  <a:prstClr val="white"/>
                </a:solidFill>
                <a:latin typeface="メイリオ" panose="020B0604030504040204" pitchFamily="50" charset="-128"/>
                <a:ea typeface="メイリオ" panose="020B0604030504040204" pitchFamily="50" charset="-128"/>
              </a:rPr>
              <a:t>日関係閣僚会議決定）（ポイント）</a:t>
            </a:r>
          </a:p>
        </p:txBody>
      </p:sp>
      <p:sp>
        <p:nvSpPr>
          <p:cNvPr id="11" name="正方形/長方形 10"/>
          <p:cNvSpPr/>
          <p:nvPr/>
        </p:nvSpPr>
        <p:spPr>
          <a:xfrm>
            <a:off x="8409384" y="20273"/>
            <a:ext cx="1482891" cy="30714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a:solidFill>
                  <a:schemeClr val="tx1"/>
                </a:solidFill>
              </a:rPr>
              <a:t>資料５－２－６</a:t>
            </a:r>
          </a:p>
        </p:txBody>
      </p:sp>
    </p:spTree>
    <p:extLst>
      <p:ext uri="{BB962C8B-B14F-4D97-AF65-F5344CB8AC3E}">
        <p14:creationId xmlns:p14="http://schemas.microsoft.com/office/powerpoint/2010/main" val="25236489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380172" y="953054"/>
            <a:ext cx="9325356" cy="4792832"/>
          </a:xfrm>
          <a:prstGeom prst="rect">
            <a:avLst/>
          </a:prstGeom>
          <a:ln>
            <a:solidFill>
              <a:schemeClr val="accent6"/>
            </a:solidFill>
            <a:prstDash val="dash"/>
          </a:ln>
        </p:spPr>
        <p:txBody>
          <a:bodyPr wrap="square" tIns="144000" anchor="ctr">
            <a:spAutoFit/>
          </a:bodyPr>
          <a:lstStyle/>
          <a:p>
            <a:pPr lvl="0" algn="just">
              <a:spcAft>
                <a:spcPts val="0"/>
              </a:spcAft>
            </a:pPr>
            <a:r>
              <a:rPr lang="ja-JP" altLang="en-US" sz="1600" b="1" u="sng" kern="100" dirty="0">
                <a:latin typeface="ＭＳ Ｐゴシック" panose="020B0600070205080204" pitchFamily="50" charset="-128"/>
                <a:ea typeface="ＭＳ Ｐゴシック" panose="020B0600070205080204" pitchFamily="50" charset="-128"/>
                <a:cs typeface="Times New Roman" panose="02020603050405020304" pitchFamily="18" charset="0"/>
              </a:rPr>
              <a:t>（１）</a:t>
            </a:r>
            <a:r>
              <a:rPr lang="ja-JP" altLang="ja-JP" sz="1600" b="1" u="sng" kern="100" dirty="0">
                <a:latin typeface="ＭＳ Ｐゴシック" panose="020B0600070205080204" pitchFamily="50" charset="-128"/>
                <a:ea typeface="ＭＳ Ｐゴシック" panose="020B0600070205080204" pitchFamily="50" charset="-128"/>
                <a:cs typeface="Times New Roman" panose="02020603050405020304" pitchFamily="18" charset="0"/>
              </a:rPr>
              <a:t>児童相談所の体制強化</a:t>
            </a:r>
            <a:endParaRPr lang="en-US" altLang="ja-JP" sz="1600" b="1" u="sng" kern="100" dirty="0">
              <a:latin typeface="ＭＳ Ｐゴシック" panose="020B0600070205080204" pitchFamily="50" charset="-128"/>
              <a:ea typeface="ＭＳ Ｐゴシック" panose="020B0600070205080204" pitchFamily="50" charset="-128"/>
              <a:cs typeface="Times New Roman" panose="02020603050405020304" pitchFamily="18" charset="0"/>
            </a:endParaRPr>
          </a:p>
          <a:p>
            <a:pPr lvl="0" algn="just">
              <a:spcAft>
                <a:spcPts val="0"/>
              </a:spcAft>
            </a:pPr>
            <a:r>
              <a:rPr lang="ja-JP" altLang="en-US" sz="1600" kern="100" dirty="0">
                <a:latin typeface="ＭＳ Ｐゴシック" panose="020B0600070205080204" pitchFamily="50" charset="-128"/>
                <a:ea typeface="ＭＳ Ｐゴシック" panose="020B0600070205080204" pitchFamily="50" charset="-128"/>
                <a:cs typeface="Times New Roman" panose="02020603050405020304" pitchFamily="18" charset="0"/>
              </a:rPr>
              <a:t>　①　介入的な対応等を的確に行うことができるようにするための体制整備　</a:t>
            </a:r>
            <a:endParaRPr lang="en-US" altLang="ja-JP" sz="1600" kern="100" dirty="0">
              <a:latin typeface="ＭＳ Ｐゴシック" panose="020B0600070205080204" pitchFamily="50" charset="-128"/>
              <a:ea typeface="ＭＳ Ｐゴシック" panose="020B0600070205080204" pitchFamily="50" charset="-128"/>
              <a:cs typeface="Times New Roman" panose="02020603050405020304" pitchFamily="18" charset="0"/>
            </a:endParaRPr>
          </a:p>
          <a:p>
            <a:pPr lvl="0" algn="just">
              <a:spcAft>
                <a:spcPts val="0"/>
              </a:spcAft>
            </a:pPr>
            <a:r>
              <a:rPr lang="ja-JP" altLang="en-US" sz="1600" kern="100" dirty="0">
                <a:latin typeface="ＭＳ Ｐゴシック" panose="020B0600070205080204" pitchFamily="50" charset="-128"/>
                <a:ea typeface="ＭＳ Ｐゴシック" panose="020B0600070205080204" pitchFamily="50" charset="-128"/>
                <a:cs typeface="Times New Roman" panose="02020603050405020304" pitchFamily="18" charset="0"/>
              </a:rPr>
              <a:t>　　 　</a:t>
            </a:r>
            <a:r>
              <a:rPr lang="ja-JP" altLang="en-US" sz="1300" kern="100" dirty="0">
                <a:latin typeface="ＭＳ Ｐゴシック" panose="020B0600070205080204" pitchFamily="50" charset="-128"/>
                <a:ea typeface="ＭＳ Ｐゴシック" panose="020B0600070205080204" pitchFamily="50" charset="-128"/>
                <a:cs typeface="Times New Roman" panose="02020603050405020304" pitchFamily="18" charset="0"/>
              </a:rPr>
              <a:t>・一時保護等の介入的対応を行う職員と支援を行う職員を分ける等の児童相談所における機能分化を行う。</a:t>
            </a:r>
            <a:endParaRPr lang="en-US" altLang="ja-JP" sz="1300" kern="100" dirty="0">
              <a:latin typeface="ＭＳ Ｐゴシック" panose="020B0600070205080204" pitchFamily="50" charset="-128"/>
              <a:ea typeface="ＭＳ Ｐゴシック" panose="020B0600070205080204" pitchFamily="50" charset="-128"/>
              <a:cs typeface="Times New Roman" panose="02020603050405020304" pitchFamily="18" charset="0"/>
            </a:endParaRPr>
          </a:p>
          <a:p>
            <a:pPr lvl="0" algn="just">
              <a:spcAft>
                <a:spcPts val="0"/>
              </a:spcAft>
            </a:pPr>
            <a:endParaRPr lang="en-US" altLang="ja-JP" sz="900" kern="100" dirty="0">
              <a:latin typeface="ＭＳ Ｐゴシック" panose="020B0600070205080204" pitchFamily="50" charset="-128"/>
              <a:ea typeface="ＭＳ Ｐゴシック" panose="020B0600070205080204" pitchFamily="50" charset="-128"/>
              <a:cs typeface="Times New Roman" panose="02020603050405020304" pitchFamily="18" charset="0"/>
            </a:endParaRPr>
          </a:p>
          <a:p>
            <a:pPr algn="just"/>
            <a:r>
              <a:rPr lang="ja-JP" altLang="en-US" sz="1600" kern="100" dirty="0">
                <a:latin typeface="ＭＳ Ｐゴシック" panose="020B0600070205080204" pitchFamily="50" charset="-128"/>
                <a:ea typeface="ＭＳ Ｐゴシック" panose="020B0600070205080204" pitchFamily="50" charset="-128"/>
                <a:cs typeface="Times New Roman" panose="02020603050405020304" pitchFamily="18" charset="0"/>
              </a:rPr>
              <a:t>　②　</a:t>
            </a:r>
            <a:r>
              <a:rPr lang="ja-JP" altLang="en-US" sz="1600" kern="100" dirty="0">
                <a:latin typeface="ＭＳ Ｐゴシック" panose="020B0600070205080204" pitchFamily="50" charset="-128"/>
                <a:cs typeface="Times New Roman" panose="02020603050405020304" pitchFamily="18" charset="0"/>
              </a:rPr>
              <a:t>児童相談所において常時弁護士による指導又は助言の下で対応するための体制整備</a:t>
            </a:r>
            <a:endParaRPr lang="en-US" altLang="ja-JP" sz="1600" kern="100" dirty="0">
              <a:latin typeface="ＭＳ Ｐゴシック" panose="020B0600070205080204" pitchFamily="50" charset="-128"/>
              <a:cs typeface="Times New Roman" panose="02020603050405020304" pitchFamily="18" charset="0"/>
            </a:endParaRPr>
          </a:p>
          <a:p>
            <a:pPr marL="538163" indent="-538163" algn="just"/>
            <a:r>
              <a:rPr lang="ja-JP" altLang="en-US" sz="1600" kern="100" dirty="0">
                <a:latin typeface="ＭＳ Ｐゴシック" panose="020B0600070205080204" pitchFamily="50" charset="-128"/>
                <a:cs typeface="Times New Roman" panose="02020603050405020304" pitchFamily="18" charset="0"/>
              </a:rPr>
              <a:t>　　　 </a:t>
            </a:r>
            <a:r>
              <a:rPr lang="ja-JP" altLang="en-US" sz="1300" kern="100" dirty="0">
                <a:latin typeface="ＭＳ Ｐゴシック" panose="020B0600070205080204" pitchFamily="50" charset="-128"/>
                <a:cs typeface="Times New Roman" panose="02020603050405020304" pitchFamily="18" charset="0"/>
              </a:rPr>
              <a:t>・児童相談所が措置決定その他の法律関連業務について、常時弁護士による助言・指導の下で適切かつ円滑に行うため、</a:t>
            </a:r>
            <a:endParaRPr lang="en-US" altLang="ja-JP" sz="1300" kern="100" dirty="0">
              <a:latin typeface="ＭＳ Ｐゴシック" panose="020B0600070205080204" pitchFamily="50" charset="-128"/>
              <a:cs typeface="Times New Roman" panose="02020603050405020304" pitchFamily="18" charset="0"/>
            </a:endParaRPr>
          </a:p>
          <a:p>
            <a:pPr marL="538163" indent="-538163" algn="just"/>
            <a:r>
              <a:rPr lang="en-US" altLang="ja-JP" sz="1300" kern="100" dirty="0">
                <a:latin typeface="ＭＳ Ｐゴシック" panose="020B0600070205080204" pitchFamily="50" charset="-128"/>
                <a:cs typeface="Times New Roman" panose="02020603050405020304" pitchFamily="18" charset="0"/>
              </a:rPr>
              <a:t>           </a:t>
            </a:r>
            <a:r>
              <a:rPr lang="ja-JP" altLang="en-US" sz="1300" kern="100" dirty="0">
                <a:latin typeface="ＭＳ Ｐゴシック" panose="020B0600070205080204" pitchFamily="50" charset="-128"/>
                <a:cs typeface="Times New Roman" panose="02020603050405020304" pitchFamily="18" charset="0"/>
              </a:rPr>
              <a:t>弁護士の配置又はこれに準ずる措置を行うものとする。</a:t>
            </a:r>
            <a:endParaRPr lang="en-US" altLang="ja-JP" sz="1300" kern="100" dirty="0">
              <a:latin typeface="ＭＳ Ｐゴシック" panose="020B0600070205080204" pitchFamily="50" charset="-128"/>
              <a:cs typeface="Times New Roman" panose="02020603050405020304" pitchFamily="18" charset="0"/>
            </a:endParaRPr>
          </a:p>
          <a:p>
            <a:pPr algn="just"/>
            <a:r>
              <a:rPr lang="ja-JP" altLang="en-US" sz="1300" kern="100" dirty="0">
                <a:latin typeface="ＭＳ Ｐゴシック" panose="020B0600070205080204" pitchFamily="50" charset="-128"/>
                <a:cs typeface="Times New Roman" panose="02020603050405020304" pitchFamily="18" charset="0"/>
              </a:rPr>
              <a:t>　　　　・関係団体の協力も得た採用活動、研修の充実、必要な支援等の拡充。</a:t>
            </a:r>
            <a:endParaRPr lang="en-US" altLang="ja-JP" sz="1300" kern="100" dirty="0">
              <a:latin typeface="ＭＳ Ｐゴシック" panose="020B0600070205080204" pitchFamily="50" charset="-128"/>
              <a:cs typeface="Times New Roman" panose="02020603050405020304" pitchFamily="18" charset="0"/>
            </a:endParaRPr>
          </a:p>
          <a:p>
            <a:pPr algn="just"/>
            <a:endParaRPr lang="en-US" altLang="ja-JP" sz="700" kern="100" dirty="0">
              <a:latin typeface="ＭＳ Ｐゴシック" panose="020B0600070205080204" pitchFamily="50" charset="-128"/>
              <a:cs typeface="Times New Roman" panose="02020603050405020304" pitchFamily="18" charset="0"/>
            </a:endParaRPr>
          </a:p>
          <a:p>
            <a:pPr algn="just"/>
            <a:r>
              <a:rPr lang="ja-JP" altLang="en-US" sz="1600" kern="100" dirty="0">
                <a:latin typeface="ＭＳ Ｐゴシック" panose="020B0600070205080204" pitchFamily="50" charset="-128"/>
                <a:cs typeface="Times New Roman" panose="02020603050405020304" pitchFamily="18" charset="0"/>
              </a:rPr>
              <a:t>　③　児童相談所における医師・保健師の配置の義務化</a:t>
            </a:r>
            <a:endParaRPr lang="en-US" altLang="ja-JP" sz="1600" kern="100" dirty="0">
              <a:latin typeface="ＭＳ Ｐゴシック" panose="020B0600070205080204" pitchFamily="50" charset="-128"/>
              <a:cs typeface="Times New Roman" panose="02020603050405020304" pitchFamily="18" charset="0"/>
            </a:endParaRPr>
          </a:p>
          <a:p>
            <a:pPr algn="just"/>
            <a:r>
              <a:rPr lang="ja-JP" altLang="en-US" sz="1300" kern="100" dirty="0">
                <a:latin typeface="ＭＳ Ｐゴシック" panose="020B0600070205080204" pitchFamily="50" charset="-128"/>
                <a:cs typeface="Times New Roman" panose="02020603050405020304" pitchFamily="18" charset="0"/>
              </a:rPr>
              <a:t>　　　　・児童相談所における医師・保健師の配置の義務化。</a:t>
            </a:r>
            <a:endParaRPr lang="en-US" altLang="ja-JP" sz="1300" kern="100" dirty="0">
              <a:latin typeface="ＭＳ Ｐゴシック" panose="020B0600070205080204" pitchFamily="50" charset="-128"/>
              <a:cs typeface="Times New Roman" panose="02020603050405020304" pitchFamily="18" charset="0"/>
            </a:endParaRPr>
          </a:p>
          <a:p>
            <a:pPr algn="just"/>
            <a:r>
              <a:rPr lang="ja-JP" altLang="en-US" sz="1300" kern="100" dirty="0">
                <a:latin typeface="ＭＳ Ｐゴシック" panose="020B0600070205080204" pitchFamily="50" charset="-128"/>
                <a:cs typeface="Times New Roman" panose="02020603050405020304" pitchFamily="18" charset="0"/>
              </a:rPr>
              <a:t>　　　　・関係団体の協力も得た採用活動、研修の充実、必要な支援等の拡充。</a:t>
            </a:r>
            <a:endParaRPr lang="en-US" altLang="ja-JP" sz="1300" kern="100" dirty="0">
              <a:latin typeface="ＭＳ Ｐゴシック" panose="020B0600070205080204" pitchFamily="50" charset="-128"/>
              <a:cs typeface="Times New Roman" panose="02020603050405020304" pitchFamily="18" charset="0"/>
            </a:endParaRPr>
          </a:p>
          <a:p>
            <a:pPr algn="just"/>
            <a:endParaRPr lang="en-US" altLang="ja-JP" sz="700" kern="100" dirty="0">
              <a:latin typeface="ＭＳ Ｐゴシック" panose="020B0600070205080204" pitchFamily="50" charset="-128"/>
              <a:cs typeface="Times New Roman" panose="02020603050405020304" pitchFamily="18" charset="0"/>
            </a:endParaRPr>
          </a:p>
          <a:p>
            <a:pPr algn="just"/>
            <a:r>
              <a:rPr lang="ja-JP" altLang="en-US" sz="1600" kern="100" dirty="0">
                <a:latin typeface="ＭＳ Ｐゴシック" panose="020B0600070205080204" pitchFamily="50" charset="-128"/>
                <a:cs typeface="Times New Roman" panose="02020603050405020304" pitchFamily="18" charset="0"/>
              </a:rPr>
              <a:t>　④　第三者評価など児童相談所の業務に関する評価の実施</a:t>
            </a:r>
            <a:endParaRPr lang="en-US" altLang="ja-JP" sz="1600" kern="100" dirty="0">
              <a:latin typeface="ＭＳ Ｐゴシック" panose="020B0600070205080204" pitchFamily="50" charset="-128"/>
              <a:cs typeface="Times New Roman" panose="02020603050405020304" pitchFamily="18" charset="0"/>
            </a:endParaRPr>
          </a:p>
          <a:p>
            <a:pPr algn="just"/>
            <a:endParaRPr lang="en-US" altLang="ja-JP" sz="900" kern="100" dirty="0">
              <a:latin typeface="ＭＳ Ｐゴシック" panose="020B0600070205080204" pitchFamily="50" charset="-128"/>
              <a:cs typeface="Times New Roman" panose="02020603050405020304" pitchFamily="18" charset="0"/>
            </a:endParaRPr>
          </a:p>
          <a:p>
            <a:pPr algn="just"/>
            <a:r>
              <a:rPr lang="ja-JP" altLang="en-US" sz="1600" kern="100" dirty="0">
                <a:latin typeface="ＭＳ Ｐゴシック" panose="020B0600070205080204" pitchFamily="50" charset="-128"/>
                <a:cs typeface="Times New Roman" panose="02020603050405020304" pitchFamily="18" charset="0"/>
              </a:rPr>
              <a:t>　⑤　新プランに基づく児童福祉司の２０００人増等に向けた支援の拡充</a:t>
            </a:r>
          </a:p>
          <a:p>
            <a:pPr algn="just"/>
            <a:r>
              <a:rPr lang="ja-JP" altLang="en-US" sz="1600" kern="100" dirty="0">
                <a:latin typeface="ＭＳ Ｐゴシック" panose="020B0600070205080204" pitchFamily="50" charset="-128"/>
                <a:cs typeface="Times New Roman" panose="02020603050405020304" pitchFamily="18" charset="0"/>
              </a:rPr>
              <a:t>　　　</a:t>
            </a:r>
            <a:r>
              <a:rPr lang="ja-JP" altLang="en-US" sz="1300" kern="100" dirty="0">
                <a:latin typeface="ＭＳ Ｐゴシック" panose="020B0600070205080204" pitchFamily="50" charset="-128"/>
                <a:cs typeface="Times New Roman" panose="02020603050405020304" pitchFamily="18" charset="0"/>
              </a:rPr>
              <a:t>・新プランに基づく人材確保が進むよう、採用活動に関する支援等の実施。　</a:t>
            </a:r>
            <a:endParaRPr lang="en-US" altLang="ja-JP" sz="1300" kern="100" dirty="0">
              <a:latin typeface="ＭＳ Ｐゴシック" panose="020B0600070205080204" pitchFamily="50" charset="-128"/>
              <a:cs typeface="Times New Roman" panose="02020603050405020304" pitchFamily="18" charset="0"/>
            </a:endParaRPr>
          </a:p>
          <a:p>
            <a:pPr algn="just"/>
            <a:r>
              <a:rPr lang="ja-JP" altLang="en-US" sz="1300" kern="100" dirty="0">
                <a:latin typeface="ＭＳ Ｐゴシック" panose="020B0600070205080204" pitchFamily="50" charset="-128"/>
                <a:cs typeface="Times New Roman" panose="02020603050405020304" pitchFamily="18" charset="0"/>
              </a:rPr>
              <a:t>　　　 ・専門性確保のため、児童相談所ＯＢの活用や人事ローテーションへの配慮の要請。</a:t>
            </a:r>
          </a:p>
          <a:p>
            <a:pPr algn="just"/>
            <a:endParaRPr lang="ja-JP" altLang="en-US" sz="1000" kern="100" dirty="0">
              <a:latin typeface="ＭＳ Ｐゴシック" panose="020B0600070205080204" pitchFamily="50" charset="-128"/>
              <a:cs typeface="Times New Roman" panose="02020603050405020304" pitchFamily="18" charset="0"/>
            </a:endParaRPr>
          </a:p>
          <a:p>
            <a:pPr algn="just"/>
            <a:r>
              <a:rPr lang="ja-JP" altLang="en-US" sz="1600" kern="100" dirty="0">
                <a:latin typeface="ＭＳ Ｐゴシック" panose="020B0600070205080204" pitchFamily="50" charset="-128"/>
                <a:cs typeface="Times New Roman" panose="02020603050405020304" pitchFamily="18" charset="0"/>
              </a:rPr>
              <a:t>　⑥　児童福祉司等への処遇改善</a:t>
            </a:r>
          </a:p>
          <a:p>
            <a:pPr algn="just"/>
            <a:r>
              <a:rPr lang="ja-JP" altLang="en-US" sz="1600" kern="100" dirty="0">
                <a:latin typeface="ＭＳ Ｐゴシック" panose="020B0600070205080204" pitchFamily="50" charset="-128"/>
                <a:cs typeface="Times New Roman" panose="02020603050405020304" pitchFamily="18" charset="0"/>
              </a:rPr>
              <a:t>　　　</a:t>
            </a:r>
            <a:r>
              <a:rPr lang="ja-JP" altLang="en-US" sz="1300" kern="100" dirty="0">
                <a:latin typeface="ＭＳ Ｐゴシック" panose="020B0600070205080204" pitchFamily="50" charset="-128"/>
                <a:cs typeface="Times New Roman" panose="02020603050405020304" pitchFamily="18" charset="0"/>
              </a:rPr>
              <a:t>・手当などによる児童福祉司等の処遇改善を図る。</a:t>
            </a:r>
            <a:endParaRPr lang="en-US" altLang="ja-JP" sz="1300" kern="100" dirty="0">
              <a:latin typeface="ＭＳ Ｐゴシック" panose="020B0600070205080204" pitchFamily="50" charset="-128"/>
              <a:cs typeface="Times New Roman" panose="02020603050405020304" pitchFamily="18" charset="0"/>
            </a:endParaRPr>
          </a:p>
          <a:p>
            <a:pPr algn="just"/>
            <a:endParaRPr lang="en-US" altLang="ja-JP" sz="1600" kern="100" dirty="0">
              <a:latin typeface="ＭＳ Ｐゴシック" panose="020B0600070205080204" pitchFamily="50" charset="-128"/>
              <a:cs typeface="Times New Roman" panose="02020603050405020304" pitchFamily="18" charset="0"/>
            </a:endParaRPr>
          </a:p>
        </p:txBody>
      </p:sp>
      <p:sp>
        <p:nvSpPr>
          <p:cNvPr id="11" name="角丸四角形 10"/>
          <p:cNvSpPr/>
          <p:nvPr/>
        </p:nvSpPr>
        <p:spPr>
          <a:xfrm>
            <a:off x="79964" y="836712"/>
            <a:ext cx="4175650" cy="252000"/>
          </a:xfrm>
          <a:prstGeom prst="round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a:solidFill>
                  <a:schemeClr val="bg1"/>
                </a:solidFill>
              </a:rPr>
              <a:t>３　児童虐待発生時の迅速・的確な対応</a:t>
            </a:r>
            <a:endParaRPr lang="ja-JP" altLang="ja-JP" sz="1600" dirty="0">
              <a:solidFill>
                <a:schemeClr val="bg1"/>
              </a:solidFill>
            </a:endParaRPr>
          </a:p>
        </p:txBody>
      </p:sp>
      <p:sp>
        <p:nvSpPr>
          <p:cNvPr id="16" name="正方形/長方形 15"/>
          <p:cNvSpPr/>
          <p:nvPr/>
        </p:nvSpPr>
        <p:spPr>
          <a:xfrm>
            <a:off x="294640" y="1377266"/>
            <a:ext cx="260320" cy="252000"/>
          </a:xfrm>
          <a:prstGeom prst="rect">
            <a:avLst/>
          </a:prstGeom>
          <a:ln w="9525">
            <a:solidFill>
              <a:schemeClr val="accent6"/>
            </a:solidFill>
          </a:ln>
        </p:spPr>
        <p:style>
          <a:lnRef idx="2">
            <a:schemeClr val="dk1"/>
          </a:lnRef>
          <a:fillRef idx="1">
            <a:schemeClr val="lt1"/>
          </a:fillRef>
          <a:effectRef idx="0">
            <a:schemeClr val="dk1"/>
          </a:effectRef>
          <a:fontRef idx="minor">
            <a:schemeClr val="dk1"/>
          </a:fontRef>
        </p:style>
        <p:txBody>
          <a:bodyPr lIns="0" tIns="0" rIns="0" bIns="0" rtlCol="0" anchor="ctr" anchorCtr="1"/>
          <a:lstStyle/>
          <a:p>
            <a:pPr algn="ctr"/>
            <a:r>
              <a:rPr kumimoji="1" lang="ja-JP" altLang="en-US" sz="1200" dirty="0"/>
              <a:t>法</a:t>
            </a:r>
          </a:p>
        </p:txBody>
      </p:sp>
      <p:sp>
        <p:nvSpPr>
          <p:cNvPr id="17" name="正方形/長方形 16"/>
          <p:cNvSpPr/>
          <p:nvPr/>
        </p:nvSpPr>
        <p:spPr>
          <a:xfrm>
            <a:off x="581600" y="2262104"/>
            <a:ext cx="252000" cy="252000"/>
          </a:xfrm>
          <a:prstGeom prst="rect">
            <a:avLst/>
          </a:prstGeom>
          <a:ln w="9525">
            <a:solidFill>
              <a:schemeClr val="accent6"/>
            </a:solidFill>
          </a:ln>
        </p:spPr>
        <p:style>
          <a:lnRef idx="2">
            <a:schemeClr val="dk1"/>
          </a:lnRef>
          <a:fillRef idx="1">
            <a:schemeClr val="lt1"/>
          </a:fillRef>
          <a:effectRef idx="0">
            <a:schemeClr val="dk1"/>
          </a:effectRef>
          <a:fontRef idx="minor">
            <a:schemeClr val="dk1"/>
          </a:fontRef>
        </p:style>
        <p:txBody>
          <a:bodyPr lIns="0" tIns="0" rIns="0" bIns="0" rtlCol="0" anchor="ctr" anchorCtr="1"/>
          <a:lstStyle/>
          <a:p>
            <a:pPr algn="ctr"/>
            <a:r>
              <a:rPr kumimoji="1" lang="ja-JP" altLang="en-US" sz="1200" dirty="0"/>
              <a:t>法</a:t>
            </a:r>
          </a:p>
        </p:txBody>
      </p:sp>
      <p:sp>
        <p:nvSpPr>
          <p:cNvPr id="18" name="正方形/長方形 17"/>
          <p:cNvSpPr/>
          <p:nvPr/>
        </p:nvSpPr>
        <p:spPr>
          <a:xfrm>
            <a:off x="577440" y="3211639"/>
            <a:ext cx="260320" cy="252000"/>
          </a:xfrm>
          <a:prstGeom prst="rect">
            <a:avLst/>
          </a:prstGeom>
          <a:ln w="9525">
            <a:solidFill>
              <a:schemeClr val="accent6"/>
            </a:solidFill>
          </a:ln>
        </p:spPr>
        <p:style>
          <a:lnRef idx="2">
            <a:schemeClr val="dk1"/>
          </a:lnRef>
          <a:fillRef idx="1">
            <a:schemeClr val="lt1"/>
          </a:fillRef>
          <a:effectRef idx="0">
            <a:schemeClr val="dk1"/>
          </a:effectRef>
          <a:fontRef idx="minor">
            <a:schemeClr val="dk1"/>
          </a:fontRef>
        </p:style>
        <p:txBody>
          <a:bodyPr lIns="0" tIns="0" rIns="0" bIns="0" rtlCol="0" anchor="ctr" anchorCtr="1"/>
          <a:lstStyle/>
          <a:p>
            <a:pPr algn="ctr"/>
            <a:r>
              <a:rPr kumimoji="1" lang="ja-JP" altLang="en-US" sz="1200" dirty="0"/>
              <a:t>法</a:t>
            </a:r>
          </a:p>
        </p:txBody>
      </p:sp>
      <p:sp>
        <p:nvSpPr>
          <p:cNvPr id="19" name="正方形/長方形 18"/>
          <p:cNvSpPr/>
          <p:nvPr/>
        </p:nvSpPr>
        <p:spPr>
          <a:xfrm>
            <a:off x="308512" y="3720808"/>
            <a:ext cx="252000" cy="252000"/>
          </a:xfrm>
          <a:prstGeom prst="rect">
            <a:avLst/>
          </a:prstGeom>
          <a:ln w="9525">
            <a:solidFill>
              <a:schemeClr val="accent6"/>
            </a:solidFill>
          </a:ln>
        </p:spPr>
        <p:style>
          <a:lnRef idx="2">
            <a:schemeClr val="dk1"/>
          </a:lnRef>
          <a:fillRef idx="1">
            <a:schemeClr val="lt1"/>
          </a:fillRef>
          <a:effectRef idx="0">
            <a:schemeClr val="dk1"/>
          </a:effectRef>
          <a:fontRef idx="minor">
            <a:schemeClr val="dk1"/>
          </a:fontRef>
        </p:style>
        <p:txBody>
          <a:bodyPr lIns="0" tIns="0" rIns="0" bIns="0" rtlCol="0" anchor="ctr" anchorCtr="1"/>
          <a:lstStyle/>
          <a:p>
            <a:pPr algn="ctr"/>
            <a:r>
              <a:rPr kumimoji="1" lang="ja-JP" altLang="en-US" sz="1200" dirty="0"/>
              <a:t>法</a:t>
            </a:r>
          </a:p>
        </p:txBody>
      </p:sp>
      <p:sp>
        <p:nvSpPr>
          <p:cNvPr id="12" name="正方形/長方形 11"/>
          <p:cNvSpPr/>
          <p:nvPr/>
        </p:nvSpPr>
        <p:spPr>
          <a:xfrm>
            <a:off x="0" y="188640"/>
            <a:ext cx="9906000" cy="360322"/>
          </a:xfrm>
          <a:prstGeom prst="rect">
            <a:avLst/>
          </a:prstGeom>
          <a:solidFill>
            <a:srgbClr val="ED7D31"/>
          </a:solidFill>
          <a:ln w="12700" cap="flat" cmpd="sng" algn="ctr">
            <a:noFill/>
            <a:prstDash val="solid"/>
            <a:miter lim="800000"/>
          </a:ln>
          <a:effectLst/>
        </p:spPr>
        <p:txBody>
          <a:bodyPr rtlCol="0" anchor="ctr"/>
          <a:lstStyle/>
          <a:p>
            <a:pPr lvl="0" algn="ctr">
              <a:defRPr/>
            </a:pPr>
            <a:r>
              <a:rPr kumimoji="0" lang="ja-JP" altLang="en-US" sz="1600" b="1" kern="0" dirty="0">
                <a:solidFill>
                  <a:prstClr val="white"/>
                </a:solidFill>
                <a:latin typeface="メイリオ" panose="020B0604030504040204" pitchFamily="50" charset="-128"/>
                <a:ea typeface="メイリオ" panose="020B0604030504040204" pitchFamily="50" charset="-128"/>
              </a:rPr>
              <a:t>児童虐待防止対策の抜本的強化について② （平成</a:t>
            </a:r>
            <a:r>
              <a:rPr kumimoji="0" lang="en-US" altLang="ja-JP" sz="1600" b="1" kern="0" dirty="0">
                <a:solidFill>
                  <a:prstClr val="white"/>
                </a:solidFill>
                <a:latin typeface="メイリオ" panose="020B0604030504040204" pitchFamily="50" charset="-128"/>
                <a:ea typeface="メイリオ" panose="020B0604030504040204" pitchFamily="50" charset="-128"/>
              </a:rPr>
              <a:t>31</a:t>
            </a:r>
            <a:r>
              <a:rPr kumimoji="0" lang="ja-JP" altLang="en-US" sz="1600" b="1" kern="0" dirty="0">
                <a:solidFill>
                  <a:prstClr val="white"/>
                </a:solidFill>
                <a:latin typeface="メイリオ" panose="020B0604030504040204" pitchFamily="50" charset="-128"/>
                <a:ea typeface="メイリオ" panose="020B0604030504040204" pitchFamily="50" charset="-128"/>
              </a:rPr>
              <a:t>年３月</a:t>
            </a:r>
            <a:r>
              <a:rPr kumimoji="0" lang="en-US" altLang="ja-JP" sz="1600" b="1" kern="0" dirty="0">
                <a:solidFill>
                  <a:prstClr val="white"/>
                </a:solidFill>
                <a:latin typeface="メイリオ" panose="020B0604030504040204" pitchFamily="50" charset="-128"/>
                <a:ea typeface="メイリオ" panose="020B0604030504040204" pitchFamily="50" charset="-128"/>
              </a:rPr>
              <a:t>19</a:t>
            </a:r>
            <a:r>
              <a:rPr kumimoji="0" lang="ja-JP" altLang="en-US" sz="1600" b="1" kern="0" dirty="0">
                <a:solidFill>
                  <a:prstClr val="white"/>
                </a:solidFill>
                <a:latin typeface="メイリオ" panose="020B0604030504040204" pitchFamily="50" charset="-128"/>
                <a:ea typeface="メイリオ" panose="020B0604030504040204" pitchFamily="50" charset="-128"/>
              </a:rPr>
              <a:t>日関係閣僚会議決定）（ポイント）</a:t>
            </a:r>
          </a:p>
        </p:txBody>
      </p:sp>
    </p:spTree>
    <p:extLst>
      <p:ext uri="{BB962C8B-B14F-4D97-AF65-F5344CB8AC3E}">
        <p14:creationId xmlns:p14="http://schemas.microsoft.com/office/powerpoint/2010/main" val="26931024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正方形/長方形 19"/>
          <p:cNvSpPr/>
          <p:nvPr/>
        </p:nvSpPr>
        <p:spPr>
          <a:xfrm>
            <a:off x="344488" y="625771"/>
            <a:ext cx="9289032" cy="6156000"/>
          </a:xfrm>
          <a:prstGeom prst="rect">
            <a:avLst/>
          </a:prstGeom>
          <a:noFill/>
          <a:ln>
            <a:solidFill>
              <a:schemeClr val="accent6"/>
            </a:solidFill>
            <a:prstDash val="dash"/>
          </a:ln>
        </p:spPr>
        <p:txBody>
          <a:bodyPr wrap="square" lIns="72000" tIns="144000" bIns="0">
            <a:noAutofit/>
          </a:bodyPr>
          <a:lstStyle/>
          <a:p>
            <a:pPr lvl="0" algn="just">
              <a:spcAft>
                <a:spcPts val="0"/>
              </a:spcAft>
            </a:pPr>
            <a:r>
              <a:rPr lang="ja-JP" altLang="en-US" sz="1600" b="1" u="sng" kern="100" dirty="0">
                <a:latin typeface="ＭＳ Ｐゴシック" panose="020B0600070205080204" pitchFamily="50" charset="-128"/>
                <a:cs typeface="Times New Roman" panose="02020603050405020304" pitchFamily="18" charset="0"/>
              </a:rPr>
              <a:t>（２）</a:t>
            </a:r>
            <a:r>
              <a:rPr lang="ja-JP" altLang="ja-JP" sz="1600" b="1" u="sng" kern="100" dirty="0">
                <a:latin typeface="ＭＳ Ｐゴシック" panose="020B0600070205080204" pitchFamily="50" charset="-128"/>
                <a:cs typeface="Times New Roman" panose="02020603050405020304" pitchFamily="18" charset="0"/>
              </a:rPr>
              <a:t>児童相談所の</a:t>
            </a:r>
            <a:r>
              <a:rPr lang="ja-JP" altLang="en-US" sz="1600" b="1" u="sng" kern="100" dirty="0">
                <a:latin typeface="ＭＳ Ｐゴシック" panose="020B0600070205080204" pitchFamily="50" charset="-128"/>
                <a:cs typeface="Times New Roman" panose="02020603050405020304" pitchFamily="18" charset="0"/>
              </a:rPr>
              <a:t>設置促進</a:t>
            </a:r>
            <a:endParaRPr lang="en-US" altLang="ja-JP" sz="900" b="1" u="sng" kern="100" dirty="0">
              <a:latin typeface="ＭＳ Ｐゴシック" panose="020B0600070205080204" pitchFamily="50" charset="-128"/>
              <a:cs typeface="Times New Roman" panose="02020603050405020304" pitchFamily="18" charset="0"/>
            </a:endParaRPr>
          </a:p>
          <a:p>
            <a:pPr lvl="0" algn="just">
              <a:spcAft>
                <a:spcPts val="0"/>
              </a:spcAft>
            </a:pPr>
            <a:r>
              <a:rPr lang="ja-JP" altLang="en-US" sz="1600" kern="100" dirty="0">
                <a:latin typeface="ＭＳ Ｐゴシック" panose="020B0600070205080204" pitchFamily="50" charset="-128"/>
                <a:cs typeface="Times New Roman" panose="02020603050405020304" pitchFamily="18" charset="0"/>
              </a:rPr>
              <a:t>　①　児童相談所の設置（管轄区域）に関する基準の設定</a:t>
            </a:r>
            <a:endParaRPr lang="en-US" altLang="ja-JP" sz="1600" kern="100" dirty="0">
              <a:latin typeface="ＭＳ Ｐゴシック" panose="020B0600070205080204" pitchFamily="50" charset="-128"/>
              <a:cs typeface="Times New Roman" panose="02020603050405020304" pitchFamily="18" charset="0"/>
            </a:endParaRPr>
          </a:p>
          <a:p>
            <a:pPr lvl="0" algn="just">
              <a:spcAft>
                <a:spcPts val="0"/>
              </a:spcAft>
            </a:pPr>
            <a:r>
              <a:rPr lang="ja-JP" altLang="en-US" sz="1600" kern="100" dirty="0">
                <a:latin typeface="ＭＳ Ｐゴシック" panose="020B0600070205080204" pitchFamily="50" charset="-128"/>
                <a:cs typeface="Times New Roman" panose="02020603050405020304" pitchFamily="18" charset="0"/>
              </a:rPr>
              <a:t>　　　 </a:t>
            </a:r>
            <a:r>
              <a:rPr lang="ja-JP" altLang="en-US" sz="1300" kern="100" dirty="0">
                <a:latin typeface="ＭＳ Ｐゴシック" panose="020B0600070205080204" pitchFamily="50" charset="-128"/>
                <a:cs typeface="Times New Roman" panose="02020603050405020304" pitchFamily="18" charset="0"/>
              </a:rPr>
              <a:t>・児童相談所について、人口その他の社会的条件を勘案して政令において設置（管轄区域）に関する基準を定める。　　</a:t>
            </a:r>
            <a:endParaRPr lang="en-US" altLang="ja-JP" sz="1300" kern="100" dirty="0">
              <a:latin typeface="ＭＳ Ｐゴシック" panose="020B0600070205080204" pitchFamily="50" charset="-128"/>
              <a:cs typeface="Times New Roman" panose="02020603050405020304" pitchFamily="18" charset="0"/>
            </a:endParaRPr>
          </a:p>
          <a:p>
            <a:pPr algn="just"/>
            <a:r>
              <a:rPr lang="ja-JP" altLang="en-US" sz="1000" kern="100" dirty="0">
                <a:latin typeface="ＭＳ Ｐゴシック" panose="020B0600070205080204" pitchFamily="50" charset="-128"/>
                <a:cs typeface="Times New Roman" panose="02020603050405020304" pitchFamily="18" charset="0"/>
              </a:rPr>
              <a:t>　</a:t>
            </a:r>
            <a:endParaRPr lang="en-US" altLang="ja-JP" sz="300" kern="100" dirty="0">
              <a:latin typeface="ＭＳ Ｐゴシック" panose="020B0600070205080204" pitchFamily="50" charset="-128"/>
              <a:cs typeface="Times New Roman" panose="02020603050405020304" pitchFamily="18" charset="0"/>
            </a:endParaRPr>
          </a:p>
          <a:p>
            <a:pPr algn="just"/>
            <a:r>
              <a:rPr lang="ja-JP" altLang="en-US" sz="1600" kern="100" dirty="0">
                <a:latin typeface="ＭＳ Ｐゴシック" panose="020B0600070205080204" pitchFamily="50" charset="-128"/>
                <a:cs typeface="Times New Roman" panose="02020603050405020304" pitchFamily="18" charset="0"/>
              </a:rPr>
              <a:t>　②　中核市・特別区の児童相談所の設置の促進</a:t>
            </a:r>
            <a:endParaRPr lang="en-US" altLang="ja-JP" sz="1600" kern="100" dirty="0">
              <a:latin typeface="ＭＳ Ｐゴシック" panose="020B0600070205080204" pitchFamily="50" charset="-128"/>
              <a:cs typeface="Times New Roman" panose="02020603050405020304" pitchFamily="18" charset="0"/>
            </a:endParaRPr>
          </a:p>
          <a:p>
            <a:pPr marL="538163" indent="-180975" algn="just"/>
            <a:r>
              <a:rPr lang="ja-JP" altLang="en-US" sz="1400" kern="100" dirty="0">
                <a:latin typeface="ＭＳ Ｐゴシック" panose="020B0600070205080204" pitchFamily="50" charset="-128"/>
                <a:cs typeface="Times New Roman" panose="02020603050405020304" pitchFamily="18" charset="0"/>
              </a:rPr>
              <a:t>　</a:t>
            </a:r>
            <a:r>
              <a:rPr lang="ja-JP" altLang="en-US" sz="1300" kern="100" dirty="0">
                <a:latin typeface="ＭＳ Ｐゴシック" panose="020B0600070205080204" pitchFamily="50" charset="-128"/>
                <a:cs typeface="Times New Roman" panose="02020603050405020304" pitchFamily="18" charset="0"/>
              </a:rPr>
              <a:t>・政府は、施行後５年間を目途に、施設整備、人材確保の状況等を勘案し、中核市及び特別区が児童相談所を設置できるよう、施設整備、人材確保・育成の支援その他の措置を講ずる。その支援を講ずるに当たっては、関係地方公共団体その他の関係団体との連携を図る。</a:t>
            </a:r>
            <a:endParaRPr lang="en-US" altLang="ja-JP" sz="1300" kern="100" dirty="0">
              <a:latin typeface="ＭＳ Ｐゴシック" panose="020B0600070205080204" pitchFamily="50" charset="-128"/>
              <a:cs typeface="Times New Roman" panose="02020603050405020304" pitchFamily="18" charset="0"/>
            </a:endParaRPr>
          </a:p>
          <a:p>
            <a:pPr marL="538163" indent="-180975" algn="just"/>
            <a:r>
              <a:rPr lang="ja-JP" altLang="en-US" sz="1300" kern="100" dirty="0">
                <a:latin typeface="ＭＳ Ｐゴシック" panose="020B0600070205080204" pitchFamily="50" charset="-128"/>
                <a:cs typeface="Times New Roman" panose="02020603050405020304" pitchFamily="18" charset="0"/>
              </a:rPr>
              <a:t>　・政府は、施行後５年を目途に、支援等の実施状況、児童相談所の設置状況及び児童虐待を巡る状況等を勘案し、施設整備、人材確保・育成の支援の在り方について検討を加え、必要な措置を講ずるものとする。</a:t>
            </a:r>
            <a:endParaRPr lang="en-US" altLang="ja-JP" sz="1300" kern="100" dirty="0">
              <a:latin typeface="ＭＳ Ｐゴシック" panose="020B0600070205080204" pitchFamily="50" charset="-128"/>
              <a:cs typeface="Times New Roman" panose="02020603050405020304" pitchFamily="18" charset="0"/>
            </a:endParaRPr>
          </a:p>
          <a:p>
            <a:pPr marL="357188" algn="just"/>
            <a:r>
              <a:rPr lang="ja-JP" altLang="en-US" sz="1300" kern="100" dirty="0">
                <a:latin typeface="ＭＳ Ｐゴシック" panose="020B0600070205080204" pitchFamily="50" charset="-128"/>
                <a:cs typeface="Times New Roman" panose="02020603050405020304" pitchFamily="18" charset="0"/>
              </a:rPr>
              <a:t>　・中核市及び特別区における児童相談所設置に向け、支援を抜本的に拡充する。</a:t>
            </a:r>
            <a:endParaRPr lang="en-US" altLang="ja-JP" sz="1300" kern="100" dirty="0">
              <a:latin typeface="ＭＳ Ｐゴシック" panose="020B0600070205080204" pitchFamily="50" charset="-128"/>
              <a:cs typeface="Times New Roman" panose="02020603050405020304" pitchFamily="18" charset="0"/>
            </a:endParaRPr>
          </a:p>
          <a:p>
            <a:pPr algn="just"/>
            <a:endParaRPr lang="en-US" altLang="ja-JP" sz="600" kern="100" dirty="0">
              <a:latin typeface="ＭＳ Ｐゴシック" panose="020B0600070205080204" pitchFamily="50" charset="-128"/>
              <a:cs typeface="Times New Roman" panose="02020603050405020304" pitchFamily="18" charset="0"/>
            </a:endParaRPr>
          </a:p>
          <a:p>
            <a:pPr algn="just"/>
            <a:r>
              <a:rPr lang="ja-JP" altLang="en-US" sz="1600" kern="100" dirty="0">
                <a:latin typeface="ＭＳ Ｐゴシック" panose="020B0600070205080204" pitchFamily="50" charset="-128"/>
                <a:cs typeface="Times New Roman" panose="02020603050405020304" pitchFamily="18" charset="0"/>
              </a:rPr>
              <a:t>　③　一時保護所の環境改善・体制強化</a:t>
            </a:r>
            <a:endParaRPr lang="en-US" altLang="ja-JP" sz="1600" kern="100" dirty="0">
              <a:latin typeface="ＭＳ Ｐゴシック" panose="020B0600070205080204" pitchFamily="50" charset="-128"/>
              <a:cs typeface="Times New Roman" panose="02020603050405020304" pitchFamily="18" charset="0"/>
            </a:endParaRPr>
          </a:p>
          <a:p>
            <a:pPr algn="just"/>
            <a:r>
              <a:rPr lang="ja-JP" altLang="en-US" sz="1300" kern="100" dirty="0">
                <a:latin typeface="ＭＳ Ｐゴシック" panose="020B0600070205080204" pitchFamily="50" charset="-128"/>
                <a:cs typeface="Times New Roman" panose="02020603050405020304" pitchFamily="18" charset="0"/>
              </a:rPr>
              <a:t>　　　　・適切な環境で一時保護できる受け皿確保及び個別的な対応ができる環境整備、職員体制の強化等</a:t>
            </a:r>
            <a:endParaRPr lang="en-US" altLang="ja-JP" sz="1300" kern="100" dirty="0">
              <a:latin typeface="ＭＳ Ｐゴシック" panose="020B0600070205080204" pitchFamily="50" charset="-128"/>
              <a:cs typeface="Times New Roman" panose="02020603050405020304" pitchFamily="18" charset="0"/>
            </a:endParaRPr>
          </a:p>
          <a:p>
            <a:pPr algn="just"/>
            <a:endParaRPr lang="en-US" altLang="ja-JP" sz="700" b="1" u="sng" kern="100" dirty="0">
              <a:latin typeface="ＭＳ Ｐゴシック" panose="020B0600070205080204" pitchFamily="50" charset="-128"/>
              <a:cs typeface="Times New Roman" panose="02020603050405020304" pitchFamily="18" charset="0"/>
            </a:endParaRPr>
          </a:p>
          <a:p>
            <a:pPr algn="just"/>
            <a:r>
              <a:rPr lang="ja-JP" altLang="en-US" sz="1600" b="1" u="sng" kern="100" dirty="0">
                <a:latin typeface="ＭＳ Ｐゴシック" panose="020B0600070205080204" pitchFamily="50" charset="-128"/>
                <a:cs typeface="Times New Roman" panose="02020603050405020304" pitchFamily="18" charset="0"/>
              </a:rPr>
              <a:t>（３）市町村の体制強化</a:t>
            </a:r>
            <a:endParaRPr lang="en-US" altLang="ja-JP" sz="900" b="1" u="sng" kern="100" dirty="0">
              <a:latin typeface="ＭＳ Ｐゴシック" panose="020B0600070205080204" pitchFamily="50" charset="-128"/>
              <a:cs typeface="Times New Roman" panose="02020603050405020304" pitchFamily="18" charset="0"/>
            </a:endParaRPr>
          </a:p>
          <a:p>
            <a:pPr algn="just"/>
            <a:r>
              <a:rPr lang="ja-JP" altLang="en-US" sz="1600" kern="100" dirty="0">
                <a:latin typeface="ＭＳ Ｐゴシック" panose="020B0600070205080204" pitchFamily="50" charset="-128"/>
                <a:cs typeface="Times New Roman" panose="02020603050405020304" pitchFamily="18" charset="0"/>
              </a:rPr>
              <a:t>　①　子ども家庭総合支援拠点に対する支援等の拡充</a:t>
            </a:r>
            <a:endParaRPr lang="en-US" altLang="ja-JP" sz="1600" kern="100" dirty="0">
              <a:latin typeface="ＭＳ Ｐゴシック" panose="020B0600070205080204" pitchFamily="50" charset="-128"/>
              <a:cs typeface="Times New Roman" panose="02020603050405020304" pitchFamily="18" charset="0"/>
            </a:endParaRPr>
          </a:p>
          <a:p>
            <a:pPr algn="just"/>
            <a:r>
              <a:rPr lang="ja-JP" altLang="en-US" sz="1600" kern="100" dirty="0">
                <a:latin typeface="ＭＳ Ｐゴシック" panose="020B0600070205080204" pitchFamily="50" charset="-128"/>
                <a:cs typeface="Times New Roman" panose="02020603050405020304" pitchFamily="18" charset="0"/>
              </a:rPr>
              <a:t>　</a:t>
            </a:r>
            <a:r>
              <a:rPr lang="ja-JP" altLang="en-US" sz="1300" kern="100" dirty="0">
                <a:latin typeface="ＭＳ Ｐゴシック" panose="020B0600070205080204" pitchFamily="50" charset="-128"/>
                <a:cs typeface="Times New Roman" panose="02020603050405020304" pitchFamily="18" charset="0"/>
              </a:rPr>
              <a:t>　 　・</a:t>
            </a:r>
            <a:r>
              <a:rPr lang="en-US" altLang="ja-JP" sz="1300" kern="100" dirty="0">
                <a:latin typeface="ＭＳ Ｐゴシック" panose="020B0600070205080204" pitchFamily="50" charset="-128"/>
                <a:cs typeface="Times New Roman" panose="02020603050405020304" pitchFamily="18" charset="0"/>
              </a:rPr>
              <a:t>2022</a:t>
            </a:r>
            <a:r>
              <a:rPr lang="ja-JP" altLang="en-US" sz="1300" kern="100" dirty="0">
                <a:latin typeface="ＭＳ Ｐゴシック" panose="020B0600070205080204" pitchFamily="50" charset="-128"/>
                <a:cs typeface="Times New Roman" panose="02020603050405020304" pitchFamily="18" charset="0"/>
              </a:rPr>
              <a:t>年度までに子ども家庭総合支援拠点の全市町村設置に向けて、支援を拡充する。</a:t>
            </a:r>
            <a:endParaRPr lang="en-US" altLang="ja-JP" sz="1300" kern="100" dirty="0">
              <a:latin typeface="ＭＳ Ｐゴシック" panose="020B0600070205080204" pitchFamily="50" charset="-128"/>
              <a:cs typeface="Times New Roman" panose="02020603050405020304" pitchFamily="18" charset="0"/>
            </a:endParaRPr>
          </a:p>
          <a:p>
            <a:pPr algn="just"/>
            <a:r>
              <a:rPr lang="ja-JP" altLang="en-US" sz="900" kern="100" dirty="0">
                <a:latin typeface="ＭＳ Ｐゴシック" panose="020B0600070205080204" pitchFamily="50" charset="-128"/>
                <a:cs typeface="Times New Roman" panose="02020603050405020304" pitchFamily="18" charset="0"/>
              </a:rPr>
              <a:t>　</a:t>
            </a:r>
            <a:endParaRPr lang="en-US" altLang="ja-JP" sz="900" kern="100" dirty="0">
              <a:latin typeface="ＭＳ Ｐゴシック" panose="020B0600070205080204" pitchFamily="50" charset="-128"/>
              <a:cs typeface="Times New Roman" panose="02020603050405020304" pitchFamily="18" charset="0"/>
            </a:endParaRPr>
          </a:p>
          <a:p>
            <a:pPr algn="just"/>
            <a:r>
              <a:rPr lang="ja-JP" altLang="en-US" sz="1600" kern="100" dirty="0">
                <a:latin typeface="ＭＳ Ｐゴシック" panose="020B0600070205080204" pitchFamily="50" charset="-128"/>
                <a:cs typeface="Times New Roman" panose="02020603050405020304" pitchFamily="18" charset="0"/>
              </a:rPr>
              <a:t>　②　要保護児童対策地域協議会の充実強化</a:t>
            </a:r>
            <a:endParaRPr lang="en-US" altLang="ja-JP" sz="1600" kern="100" dirty="0">
              <a:latin typeface="ＭＳ Ｐゴシック" panose="020B0600070205080204" pitchFamily="50" charset="-128"/>
              <a:cs typeface="Times New Roman" panose="02020603050405020304" pitchFamily="18" charset="0"/>
            </a:endParaRPr>
          </a:p>
          <a:p>
            <a:pPr algn="just"/>
            <a:endParaRPr lang="en-US" altLang="ja-JP" sz="700" kern="100" dirty="0">
              <a:latin typeface="ＭＳ Ｐゴシック" panose="020B0600070205080204" pitchFamily="50" charset="-128"/>
              <a:cs typeface="Times New Roman" panose="02020603050405020304" pitchFamily="18" charset="0"/>
            </a:endParaRPr>
          </a:p>
          <a:p>
            <a:pPr algn="just"/>
            <a:r>
              <a:rPr lang="ja-JP" altLang="en-US" sz="1600" b="1" u="sng" kern="100" dirty="0">
                <a:latin typeface="ＭＳ Ｐゴシック" panose="020B0600070205080204" pitchFamily="50" charset="-128"/>
                <a:cs typeface="Times New Roman" panose="02020603050405020304" pitchFamily="18" charset="0"/>
              </a:rPr>
              <a:t>（４）子ども家庭福祉に携わる者に関する資格化も含めた資質向上の在り方の検討</a:t>
            </a:r>
            <a:endParaRPr lang="en-US" altLang="ja-JP" sz="1600" b="1" u="sng" kern="100" dirty="0">
              <a:latin typeface="ＭＳ Ｐゴシック" panose="020B0600070205080204" pitchFamily="50" charset="-128"/>
              <a:cs typeface="Times New Roman" panose="02020603050405020304" pitchFamily="18" charset="0"/>
            </a:endParaRPr>
          </a:p>
          <a:p>
            <a:pPr algn="just"/>
            <a:r>
              <a:rPr lang="ja-JP" altLang="en-US" sz="1600" kern="100" dirty="0">
                <a:latin typeface="ＭＳ Ｐゴシック" panose="020B0600070205080204" pitchFamily="50" charset="-128"/>
                <a:cs typeface="Times New Roman" panose="02020603050405020304" pitchFamily="18" charset="0"/>
              </a:rPr>
              <a:t>　　</a:t>
            </a:r>
            <a:r>
              <a:rPr lang="ja-JP" altLang="en-US" sz="1300" kern="100" dirty="0">
                <a:latin typeface="ＭＳ Ｐゴシック" panose="020B0600070205080204" pitchFamily="50" charset="-128"/>
                <a:cs typeface="Times New Roman" panose="02020603050405020304" pitchFamily="18" charset="0"/>
              </a:rPr>
              <a:t>・児童福祉司等子ども家庭福祉に携わる者に関する資格の在り方を含めた資質向上策について、施行後１年を目途に検討する。</a:t>
            </a:r>
            <a:endParaRPr lang="en-US" altLang="ja-JP" sz="1300" kern="100" dirty="0">
              <a:latin typeface="ＭＳ Ｐゴシック" panose="020B0600070205080204" pitchFamily="50" charset="-128"/>
              <a:cs typeface="Times New Roman" panose="02020603050405020304" pitchFamily="18" charset="0"/>
            </a:endParaRPr>
          </a:p>
          <a:p>
            <a:pPr algn="just"/>
            <a:endParaRPr lang="en-US" altLang="ja-JP" sz="700" kern="100" dirty="0">
              <a:latin typeface="ＭＳ Ｐゴシック" panose="020B0600070205080204" pitchFamily="50" charset="-128"/>
              <a:cs typeface="Times New Roman" panose="02020603050405020304" pitchFamily="18" charset="0"/>
            </a:endParaRPr>
          </a:p>
          <a:p>
            <a:pPr lvl="0" algn="just">
              <a:spcAft>
                <a:spcPts val="0"/>
              </a:spcAft>
            </a:pPr>
            <a:r>
              <a:rPr lang="ja-JP" altLang="en-US" sz="1600" b="1" u="sng" kern="100" dirty="0">
                <a:latin typeface="+mn-ea"/>
                <a:cs typeface="Times New Roman" panose="02020603050405020304" pitchFamily="18" charset="0"/>
              </a:rPr>
              <a:t>（５）学校・教育委員会における児童虐待防止・対応に関する体制強化</a:t>
            </a:r>
            <a:endParaRPr lang="en-US" altLang="ja-JP" sz="1600" b="1" u="sng" kern="100" dirty="0">
              <a:latin typeface="+mn-ea"/>
              <a:cs typeface="Times New Roman" panose="02020603050405020304" pitchFamily="18" charset="0"/>
            </a:endParaRPr>
          </a:p>
          <a:p>
            <a:pPr lvl="0" algn="just">
              <a:spcAft>
                <a:spcPts val="0"/>
              </a:spcAft>
            </a:pPr>
            <a:r>
              <a:rPr lang="ja-JP" altLang="en-US" sz="1400" kern="100" dirty="0">
                <a:latin typeface="ＭＳ Ｐゴシック" panose="020B0600070205080204" pitchFamily="50" charset="-128"/>
                <a:cs typeface="Times New Roman" panose="02020603050405020304" pitchFamily="18" charset="0"/>
              </a:rPr>
              <a:t>　 </a:t>
            </a:r>
            <a:r>
              <a:rPr lang="ja-JP" altLang="en-US" sz="1600" kern="100" dirty="0">
                <a:latin typeface="ＭＳ Ｐゴシック" panose="020B0600070205080204" pitchFamily="50" charset="-128"/>
                <a:cs typeface="Times New Roman" panose="02020603050405020304" pitchFamily="18" charset="0"/>
              </a:rPr>
              <a:t>①　専門スタッフの学校・教育委員会への配置支援</a:t>
            </a:r>
            <a:endParaRPr lang="en-US" altLang="ja-JP" sz="1600" kern="100" dirty="0">
              <a:latin typeface="ＭＳ Ｐゴシック" panose="020B0600070205080204" pitchFamily="50" charset="-128"/>
              <a:cs typeface="Times New Roman" panose="02020603050405020304" pitchFamily="18" charset="0"/>
            </a:endParaRPr>
          </a:p>
          <a:p>
            <a:pPr algn="just"/>
            <a:r>
              <a:rPr lang="ja-JP" altLang="en-US" sz="1300" kern="100" dirty="0">
                <a:latin typeface="ＭＳ Ｐゴシック" panose="020B0600070205080204" pitchFamily="50" charset="-128"/>
                <a:cs typeface="Times New Roman" panose="02020603050405020304" pitchFamily="18" charset="0"/>
              </a:rPr>
              <a:t>　　　  ・スクールソーシャルワーカーやスクールロイヤー、警察ＯＢの学校・教育委員会への配置を支援。</a:t>
            </a:r>
            <a:endParaRPr lang="en-US" altLang="ja-JP" sz="1300" kern="100" dirty="0">
              <a:latin typeface="ＭＳ Ｐゴシック" panose="020B0600070205080204" pitchFamily="50" charset="-128"/>
              <a:cs typeface="Times New Roman" panose="02020603050405020304" pitchFamily="18" charset="0"/>
            </a:endParaRPr>
          </a:p>
          <a:p>
            <a:pPr lvl="0" algn="just">
              <a:spcAft>
                <a:spcPts val="0"/>
              </a:spcAft>
            </a:pPr>
            <a:endParaRPr lang="en-US" altLang="ja-JP" sz="600" kern="100" dirty="0">
              <a:latin typeface="ＭＳ Ｐゴシック" panose="020B0600070205080204" pitchFamily="50" charset="-128"/>
              <a:cs typeface="Times New Roman" panose="02020603050405020304" pitchFamily="18" charset="0"/>
            </a:endParaRPr>
          </a:p>
          <a:p>
            <a:pPr lvl="0" algn="just">
              <a:spcAft>
                <a:spcPts val="0"/>
              </a:spcAft>
            </a:pPr>
            <a:r>
              <a:rPr lang="ja-JP" altLang="en-US" sz="1400" kern="100" dirty="0">
                <a:latin typeface="ＭＳ Ｐゴシック" panose="020B0600070205080204" pitchFamily="50" charset="-128"/>
                <a:cs typeface="Times New Roman" panose="02020603050405020304" pitchFamily="18" charset="0"/>
              </a:rPr>
              <a:t>　 </a:t>
            </a:r>
            <a:r>
              <a:rPr lang="ja-JP" altLang="en-US" sz="1600" kern="100" dirty="0">
                <a:latin typeface="ＭＳ Ｐゴシック" panose="020B0600070205080204" pitchFamily="50" charset="-128"/>
                <a:cs typeface="Times New Roman" panose="02020603050405020304" pitchFamily="18" charset="0"/>
              </a:rPr>
              <a:t>②　学校・教育委員会における児童虐待防止・対応に関する研修等の充実</a:t>
            </a:r>
            <a:endParaRPr lang="en-US" altLang="ja-JP" sz="1600" kern="100" dirty="0">
              <a:latin typeface="ＭＳ Ｐゴシック" panose="020B0600070205080204" pitchFamily="50" charset="-128"/>
              <a:cs typeface="Times New Roman" panose="02020603050405020304" pitchFamily="18" charset="0"/>
            </a:endParaRPr>
          </a:p>
          <a:p>
            <a:pPr lvl="0" algn="just">
              <a:spcAft>
                <a:spcPts val="0"/>
              </a:spcAft>
            </a:pPr>
            <a:r>
              <a:rPr lang="ja-JP" altLang="en-US" sz="1200" kern="100" dirty="0">
                <a:latin typeface="ＭＳ Ｐゴシック" panose="020B0600070205080204" pitchFamily="50" charset="-128"/>
                <a:cs typeface="Times New Roman" panose="02020603050405020304" pitchFamily="18" charset="0"/>
              </a:rPr>
              <a:t>　　　　</a:t>
            </a:r>
            <a:r>
              <a:rPr lang="ja-JP" altLang="en-US" sz="1300" kern="100" dirty="0">
                <a:latin typeface="ＭＳ Ｐゴシック" panose="020B0600070205080204" pitchFamily="50" charset="-128"/>
                <a:cs typeface="Times New Roman" panose="02020603050405020304" pitchFamily="18" charset="0"/>
              </a:rPr>
              <a:t>・児童虐待対応マニュアルを作成、実践的な研修を推進。</a:t>
            </a:r>
            <a:endParaRPr lang="en-US" altLang="ja-JP" sz="1300" kern="100" dirty="0">
              <a:latin typeface="ＭＳ Ｐゴシック" panose="020B0600070205080204" pitchFamily="50" charset="-128"/>
              <a:cs typeface="Times New Roman" panose="02020603050405020304" pitchFamily="18" charset="0"/>
            </a:endParaRPr>
          </a:p>
          <a:p>
            <a:pPr algn="just"/>
            <a:endParaRPr lang="en-US" altLang="ja-JP" sz="1300" kern="100" dirty="0">
              <a:latin typeface="ＭＳ Ｐゴシック" panose="020B0600070205080204" pitchFamily="50" charset="-128"/>
              <a:cs typeface="Times New Roman" panose="02020603050405020304" pitchFamily="18" charset="0"/>
            </a:endParaRPr>
          </a:p>
        </p:txBody>
      </p:sp>
      <p:sp>
        <p:nvSpPr>
          <p:cNvPr id="18" name="角丸四角形 17"/>
          <p:cNvSpPr/>
          <p:nvPr/>
        </p:nvSpPr>
        <p:spPr>
          <a:xfrm>
            <a:off x="56456" y="448294"/>
            <a:ext cx="4175650" cy="244402"/>
          </a:xfrm>
          <a:prstGeom prst="round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bIns="0" rtlCol="0" anchor="ctr"/>
          <a:lstStyle/>
          <a:p>
            <a:pPr algn="ctr"/>
            <a:r>
              <a:rPr lang="ja-JP" altLang="en-US" sz="1600" dirty="0">
                <a:solidFill>
                  <a:schemeClr val="bg1"/>
                </a:solidFill>
              </a:rPr>
              <a:t>３　児童虐待発生時の迅速・的確な対応</a:t>
            </a:r>
            <a:endParaRPr lang="ja-JP" altLang="ja-JP" sz="1600" dirty="0">
              <a:solidFill>
                <a:schemeClr val="bg1"/>
              </a:solidFill>
            </a:endParaRPr>
          </a:p>
        </p:txBody>
      </p:sp>
      <p:sp>
        <p:nvSpPr>
          <p:cNvPr id="8" name="正方形/長方形 7"/>
          <p:cNvSpPr/>
          <p:nvPr/>
        </p:nvSpPr>
        <p:spPr>
          <a:xfrm>
            <a:off x="566064" y="1274312"/>
            <a:ext cx="252000" cy="252000"/>
          </a:xfrm>
          <a:prstGeom prst="rect">
            <a:avLst/>
          </a:prstGeom>
          <a:ln w="9525">
            <a:solidFill>
              <a:schemeClr val="accent6"/>
            </a:solidFill>
          </a:ln>
        </p:spPr>
        <p:style>
          <a:lnRef idx="2">
            <a:schemeClr val="dk1"/>
          </a:lnRef>
          <a:fillRef idx="1">
            <a:schemeClr val="lt1"/>
          </a:fillRef>
          <a:effectRef idx="0">
            <a:schemeClr val="dk1"/>
          </a:effectRef>
          <a:fontRef idx="minor">
            <a:schemeClr val="dk1"/>
          </a:fontRef>
        </p:style>
        <p:txBody>
          <a:bodyPr lIns="0" tIns="0" rIns="0" bIns="0" rtlCol="0" anchor="ctr" anchorCtr="1"/>
          <a:lstStyle/>
          <a:p>
            <a:pPr algn="ctr"/>
            <a:r>
              <a:rPr kumimoji="1" lang="ja-JP" altLang="en-US" sz="1200" dirty="0"/>
              <a:t>法</a:t>
            </a:r>
          </a:p>
        </p:txBody>
      </p:sp>
      <p:sp>
        <p:nvSpPr>
          <p:cNvPr id="9" name="正方形/長方形 8"/>
          <p:cNvSpPr/>
          <p:nvPr/>
        </p:nvSpPr>
        <p:spPr>
          <a:xfrm>
            <a:off x="560512" y="1901176"/>
            <a:ext cx="252000" cy="252000"/>
          </a:xfrm>
          <a:prstGeom prst="rect">
            <a:avLst/>
          </a:prstGeom>
          <a:ln w="9525">
            <a:solidFill>
              <a:schemeClr val="accent6"/>
            </a:solidFill>
          </a:ln>
        </p:spPr>
        <p:style>
          <a:lnRef idx="2">
            <a:schemeClr val="dk1"/>
          </a:lnRef>
          <a:fillRef idx="1">
            <a:schemeClr val="lt1"/>
          </a:fillRef>
          <a:effectRef idx="0">
            <a:schemeClr val="dk1"/>
          </a:effectRef>
          <a:fontRef idx="minor">
            <a:schemeClr val="dk1"/>
          </a:fontRef>
        </p:style>
        <p:txBody>
          <a:bodyPr lIns="0" tIns="0" rIns="0" bIns="0" rtlCol="0" anchor="ctr" anchorCtr="1"/>
          <a:lstStyle/>
          <a:p>
            <a:pPr algn="ctr"/>
            <a:r>
              <a:rPr kumimoji="1" lang="ja-JP" altLang="en-US" sz="1200" dirty="0"/>
              <a:t>法</a:t>
            </a:r>
          </a:p>
        </p:txBody>
      </p:sp>
      <p:sp>
        <p:nvSpPr>
          <p:cNvPr id="11" name="正方形/長方形 10"/>
          <p:cNvSpPr/>
          <p:nvPr/>
        </p:nvSpPr>
        <p:spPr>
          <a:xfrm>
            <a:off x="382464" y="5255072"/>
            <a:ext cx="252000" cy="252000"/>
          </a:xfrm>
          <a:prstGeom prst="rect">
            <a:avLst/>
          </a:prstGeom>
          <a:ln w="9525">
            <a:solidFill>
              <a:schemeClr val="accent6"/>
            </a:solidFill>
          </a:ln>
        </p:spPr>
        <p:style>
          <a:lnRef idx="2">
            <a:schemeClr val="dk1"/>
          </a:lnRef>
          <a:fillRef idx="1">
            <a:schemeClr val="lt1"/>
          </a:fillRef>
          <a:effectRef idx="0">
            <a:schemeClr val="dk1"/>
          </a:effectRef>
          <a:fontRef idx="minor">
            <a:schemeClr val="dk1"/>
          </a:fontRef>
        </p:style>
        <p:txBody>
          <a:bodyPr lIns="0" tIns="0" rIns="0" bIns="0" rtlCol="0" anchor="ctr" anchorCtr="1"/>
          <a:lstStyle/>
          <a:p>
            <a:pPr algn="ctr"/>
            <a:r>
              <a:rPr kumimoji="1" lang="ja-JP" altLang="en-US" sz="1200" dirty="0"/>
              <a:t>法</a:t>
            </a:r>
          </a:p>
        </p:txBody>
      </p:sp>
      <p:sp>
        <p:nvSpPr>
          <p:cNvPr id="10" name="正方形/長方形 9"/>
          <p:cNvSpPr/>
          <p:nvPr/>
        </p:nvSpPr>
        <p:spPr>
          <a:xfrm>
            <a:off x="560512" y="2477240"/>
            <a:ext cx="252000" cy="252000"/>
          </a:xfrm>
          <a:prstGeom prst="rect">
            <a:avLst/>
          </a:prstGeom>
          <a:ln w="9525">
            <a:solidFill>
              <a:schemeClr val="accent6"/>
            </a:solidFill>
          </a:ln>
        </p:spPr>
        <p:style>
          <a:lnRef idx="2">
            <a:schemeClr val="dk1"/>
          </a:lnRef>
          <a:fillRef idx="1">
            <a:schemeClr val="lt1"/>
          </a:fillRef>
          <a:effectRef idx="0">
            <a:schemeClr val="dk1"/>
          </a:effectRef>
          <a:fontRef idx="minor">
            <a:schemeClr val="dk1"/>
          </a:fontRef>
        </p:style>
        <p:txBody>
          <a:bodyPr lIns="0" tIns="0" rIns="0" bIns="0" rtlCol="0" anchor="ctr" anchorCtr="1"/>
          <a:lstStyle/>
          <a:p>
            <a:pPr algn="ctr"/>
            <a:r>
              <a:rPr kumimoji="1" lang="ja-JP" altLang="en-US" sz="1200" dirty="0"/>
              <a:t>法</a:t>
            </a:r>
          </a:p>
        </p:txBody>
      </p:sp>
      <p:sp>
        <p:nvSpPr>
          <p:cNvPr id="12" name="正方形/長方形 11"/>
          <p:cNvSpPr/>
          <p:nvPr/>
        </p:nvSpPr>
        <p:spPr>
          <a:xfrm>
            <a:off x="0" y="33576"/>
            <a:ext cx="9921552" cy="360322"/>
          </a:xfrm>
          <a:prstGeom prst="rect">
            <a:avLst/>
          </a:prstGeom>
          <a:solidFill>
            <a:srgbClr val="ED7D31"/>
          </a:solidFill>
          <a:ln w="12700" cap="flat" cmpd="sng" algn="ctr">
            <a:noFill/>
            <a:prstDash val="solid"/>
            <a:miter lim="800000"/>
          </a:ln>
          <a:effectLst/>
        </p:spPr>
        <p:txBody>
          <a:bodyPr rtlCol="0" anchor="ctr"/>
          <a:lstStyle/>
          <a:p>
            <a:pPr lvl="0" algn="ctr">
              <a:defRPr/>
            </a:pPr>
            <a:r>
              <a:rPr kumimoji="0" lang="ja-JP" altLang="en-US" sz="1600" b="1" kern="0" dirty="0">
                <a:solidFill>
                  <a:prstClr val="white"/>
                </a:solidFill>
                <a:latin typeface="メイリオ" panose="020B0604030504040204" pitchFamily="50" charset="-128"/>
                <a:ea typeface="メイリオ" panose="020B0604030504040204" pitchFamily="50" charset="-128"/>
              </a:rPr>
              <a:t>児童虐待防止対策の抜本的強化について③ （平成</a:t>
            </a:r>
            <a:r>
              <a:rPr kumimoji="0" lang="en-US" altLang="ja-JP" sz="1600" b="1" kern="0" dirty="0">
                <a:solidFill>
                  <a:prstClr val="white"/>
                </a:solidFill>
                <a:latin typeface="メイリオ" panose="020B0604030504040204" pitchFamily="50" charset="-128"/>
                <a:ea typeface="メイリオ" panose="020B0604030504040204" pitchFamily="50" charset="-128"/>
              </a:rPr>
              <a:t>31</a:t>
            </a:r>
            <a:r>
              <a:rPr kumimoji="0" lang="ja-JP" altLang="en-US" sz="1600" b="1" kern="0" dirty="0">
                <a:solidFill>
                  <a:prstClr val="white"/>
                </a:solidFill>
                <a:latin typeface="メイリオ" panose="020B0604030504040204" pitchFamily="50" charset="-128"/>
                <a:ea typeface="メイリオ" panose="020B0604030504040204" pitchFamily="50" charset="-128"/>
              </a:rPr>
              <a:t>年３月</a:t>
            </a:r>
            <a:r>
              <a:rPr kumimoji="0" lang="en-US" altLang="ja-JP" sz="1600" b="1" kern="0" dirty="0">
                <a:solidFill>
                  <a:prstClr val="white"/>
                </a:solidFill>
                <a:latin typeface="メイリオ" panose="020B0604030504040204" pitchFamily="50" charset="-128"/>
                <a:ea typeface="メイリオ" panose="020B0604030504040204" pitchFamily="50" charset="-128"/>
              </a:rPr>
              <a:t>19</a:t>
            </a:r>
            <a:r>
              <a:rPr kumimoji="0" lang="ja-JP" altLang="en-US" sz="1600" b="1" kern="0" dirty="0">
                <a:solidFill>
                  <a:prstClr val="white"/>
                </a:solidFill>
                <a:latin typeface="メイリオ" panose="020B0604030504040204" pitchFamily="50" charset="-128"/>
                <a:ea typeface="メイリオ" panose="020B0604030504040204" pitchFamily="50" charset="-128"/>
              </a:rPr>
              <a:t>日関係閣僚会議決定）（ポイント）</a:t>
            </a:r>
          </a:p>
        </p:txBody>
      </p:sp>
    </p:spTree>
    <p:extLst>
      <p:ext uri="{BB962C8B-B14F-4D97-AF65-F5344CB8AC3E}">
        <p14:creationId xmlns:p14="http://schemas.microsoft.com/office/powerpoint/2010/main" val="3319919628"/>
      </p:ext>
    </p:extLst>
  </p:cSld>
  <p:clrMapOvr>
    <a:masterClrMapping/>
  </p:clrMapOvr>
</p:sld>
</file>

<file path=ppt/theme/theme1.xml><?xml version="1.0" encoding="utf-8"?>
<a:theme xmlns:a="http://schemas.openxmlformats.org/drawingml/2006/main" name="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ries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1_Tries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PwC Orange">
    <a:dk1>
      <a:srgbClr val="000000"/>
    </a:dk1>
    <a:lt1>
      <a:srgbClr val="FFFFFF"/>
    </a:lt1>
    <a:dk2>
      <a:srgbClr val="DC6900"/>
    </a:dk2>
    <a:lt2>
      <a:srgbClr val="FFFFFF"/>
    </a:lt2>
    <a:accent1>
      <a:srgbClr val="DC6900"/>
    </a:accent1>
    <a:accent2>
      <a:srgbClr val="FFB600"/>
    </a:accent2>
    <a:accent3>
      <a:srgbClr val="602320"/>
    </a:accent3>
    <a:accent4>
      <a:srgbClr val="DB536A"/>
    </a:accent4>
    <a:accent5>
      <a:srgbClr val="A32020"/>
    </a:accent5>
    <a:accent6>
      <a:srgbClr val="E0301E"/>
    </a:accent6>
    <a:hlink>
      <a:srgbClr val="DC6900"/>
    </a:hlink>
    <a:folHlink>
      <a:srgbClr val="DC6900"/>
    </a:folHlink>
  </a:clrScheme>
</a:themeOverride>
</file>

<file path=docProps/app.xml><?xml version="1.0" encoding="utf-8"?>
<Properties xmlns="http://schemas.openxmlformats.org/officeDocument/2006/extended-properties" xmlns:vt="http://schemas.openxmlformats.org/officeDocument/2006/docPropsVTypes">
  <TotalTime>0</TotalTime>
  <Words>7876</Words>
  <Application>Microsoft Office PowerPoint</Application>
  <PresentationFormat>A4 210 x 297 mm</PresentationFormat>
  <Paragraphs>467</Paragraphs>
  <Slides>14</Slides>
  <Notes>5</Notes>
  <HiddenSlides>0</HiddenSlides>
  <MMClips>0</MMClips>
  <ScaleCrop>false</ScaleCrop>
  <HeadingPairs>
    <vt:vector size="8" baseType="variant">
      <vt:variant>
        <vt:lpstr>使用されているフォント</vt:lpstr>
      </vt:variant>
      <vt:variant>
        <vt:i4>12</vt:i4>
      </vt:variant>
      <vt:variant>
        <vt:lpstr>テーマ</vt:lpstr>
      </vt:variant>
      <vt:variant>
        <vt:i4>5</vt:i4>
      </vt:variant>
      <vt:variant>
        <vt:lpstr>埋め込まれた OLE サーバー</vt:lpstr>
      </vt:variant>
      <vt:variant>
        <vt:i4>1</vt:i4>
      </vt:variant>
      <vt:variant>
        <vt:lpstr>スライド タイトル</vt:lpstr>
      </vt:variant>
      <vt:variant>
        <vt:i4>14</vt:i4>
      </vt:variant>
    </vt:vector>
  </HeadingPairs>
  <TitlesOfParts>
    <vt:vector size="32" baseType="lpstr">
      <vt:lpstr>ＤＦ特太ゴシック体</vt:lpstr>
      <vt:lpstr>HGPｺﾞｼｯｸE</vt:lpstr>
      <vt:lpstr>HGPｺﾞｼｯｸM</vt:lpstr>
      <vt:lpstr>HGSｺﾞｼｯｸM</vt:lpstr>
      <vt:lpstr>HGS創英角ｺﾞｼｯｸUB</vt:lpstr>
      <vt:lpstr>HGｺﾞｼｯｸM</vt:lpstr>
      <vt:lpstr>ＭＳ Ｐゴシック</vt:lpstr>
      <vt:lpstr>ＭＳ ゴシック</vt:lpstr>
      <vt:lpstr>メイリオ</vt:lpstr>
      <vt:lpstr>游ゴシック</vt:lpstr>
      <vt:lpstr>Arial</vt:lpstr>
      <vt:lpstr>Calibri</vt:lpstr>
      <vt:lpstr>デザインの設定</vt:lpstr>
      <vt:lpstr>1_デザインの設定</vt:lpstr>
      <vt:lpstr>Triess</vt:lpstr>
      <vt:lpstr>1_Triess</vt:lpstr>
      <vt:lpstr>Office ​​テーマ</vt:lpstr>
      <vt:lpstr>ワークシート</vt:lpstr>
      <vt:lpstr>PowerPoint プレゼンテーション</vt:lpstr>
      <vt:lpstr>児童虐待による死亡事例の推移（児童数）</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2019-03-22T04:34:23Z</dcterms:created>
  <dcterms:modified xsi:type="dcterms:W3CDTF">2022-07-26T02:52:04Z</dcterms:modified>
</cp:coreProperties>
</file>