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80" r:id="rId2"/>
    <p:sldId id="281" r:id="rId3"/>
    <p:sldId id="282" r:id="rId4"/>
    <p:sldId id="283" r:id="rId5"/>
    <p:sldId id="278" r:id="rId6"/>
    <p:sldId id="275" r:id="rId7"/>
    <p:sldId id="279"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2" autoAdjust="0"/>
    <p:restoredTop sz="94660"/>
  </p:normalViewPr>
  <p:slideViewPr>
    <p:cSldViewPr>
      <p:cViewPr varScale="1">
        <p:scale>
          <a:sx n="84" d="100"/>
          <a:sy n="84" d="100"/>
        </p:scale>
        <p:origin x="1402" y="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606924515947319"/>
          <c:y val="8.1899335817601351E-2"/>
          <c:w val="0.84227377511068824"/>
          <c:h val="0.83059667329358422"/>
        </c:manualLayout>
      </c:layout>
      <c:lineChart>
        <c:grouping val="standard"/>
        <c:varyColors val="0"/>
        <c:ser>
          <c:idx val="0"/>
          <c:order val="0"/>
          <c:tx>
            <c:strRef>
              <c:f>Sheet1!$B$1</c:f>
              <c:strCache>
                <c:ptCount val="1"/>
                <c:pt idx="0">
                  <c:v>相談・通報件数(件)</c:v>
                </c:pt>
              </c:strCache>
            </c:strRef>
          </c:tx>
          <c:marker>
            <c:symbol val="square"/>
            <c:size val="5"/>
          </c:marker>
          <c:dPt>
            <c:idx val="1"/>
            <c:marker>
              <c:spPr>
                <a:ln>
                  <a:prstDash val="sysDot"/>
                </a:ln>
              </c:spPr>
            </c:marker>
            <c:bubble3D val="0"/>
            <c:spPr>
              <a:ln>
                <a:prstDash val="sysDot"/>
              </a:ln>
            </c:spPr>
            <c:extLst>
              <c:ext xmlns:c16="http://schemas.microsoft.com/office/drawing/2014/chart" uri="{C3380CC4-5D6E-409C-BE32-E72D297353CC}">
                <c16:uniqueId val="{00000001-0E93-4892-B420-E58946032B2B}"/>
              </c:ext>
            </c:extLst>
          </c:dPt>
          <c:dLbls>
            <c:dLbl>
              <c:idx val="0"/>
              <c:layout>
                <c:manualLayout>
                  <c:x val="-7.6159467129914851E-2"/>
                  <c:y val="-3.70384884942816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E93-4892-B420-E58946032B2B}"/>
                </c:ext>
              </c:extLst>
            </c:dLbl>
            <c:dLbl>
              <c:idx val="1"/>
              <c:layout>
                <c:manualLayout>
                  <c:x val="-8.0590084839234091E-2"/>
                  <c:y val="-3.27606413420260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E93-4892-B420-E58946032B2B}"/>
                </c:ext>
              </c:extLst>
            </c:dLbl>
            <c:dLbl>
              <c:idx val="2"/>
              <c:layout>
                <c:manualLayout>
                  <c:x val="-8.0027168941417537E-2"/>
                  <c:y val="-3.74407329623154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E93-4892-B420-E58946032B2B}"/>
                </c:ext>
              </c:extLst>
            </c:dLbl>
            <c:dLbl>
              <c:idx val="3"/>
              <c:layout>
                <c:manualLayout>
                  <c:x val="-0.13076283633728489"/>
                  <c:y val="-2.58068224980238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E93-4892-B420-E58946032B2B}"/>
                </c:ext>
              </c:extLst>
            </c:dLbl>
            <c:dLbl>
              <c:idx val="4"/>
              <c:layout>
                <c:manualLayout>
                  <c:x val="-0.11446903136158576"/>
                  <c:y val="-3.1285352057733661E-2"/>
                </c:manualLayout>
              </c:layout>
              <c:showLegendKey val="0"/>
              <c:showVal val="1"/>
              <c:showCatName val="0"/>
              <c:showSerName val="0"/>
              <c:showPercent val="0"/>
              <c:showBubbleSize val="0"/>
              <c:extLst>
                <c:ext xmlns:c15="http://schemas.microsoft.com/office/drawing/2012/chart" uri="{CE6537A1-D6FC-4f65-9D91-7224C49458BB}">
                  <c15:layout>
                    <c:manualLayout>
                      <c:w val="0.15141183682495732"/>
                      <c:h val="4.3542853623233048E-2"/>
                    </c:manualLayout>
                  </c15:layout>
                </c:ext>
                <c:ext xmlns:c16="http://schemas.microsoft.com/office/drawing/2014/chart" uri="{C3380CC4-5D6E-409C-BE32-E72D297353CC}">
                  <c16:uniqueId val="{00000005-0E93-4892-B420-E58946032B2B}"/>
                </c:ext>
              </c:extLst>
            </c:dLbl>
            <c:dLbl>
              <c:idx val="5"/>
              <c:layout>
                <c:manualLayout>
                  <c:x val="-0.11117778288421147"/>
                  <c:y val="-2.86245162349994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132-4C94-BF24-55FB4F0A28FD}"/>
                </c:ext>
              </c:extLst>
            </c:dLbl>
            <c:dLbl>
              <c:idx val="6"/>
              <c:layout>
                <c:manualLayout>
                  <c:x val="-3.3193415680883208E-2"/>
                  <c:y val="-3.31126259485659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E3E-41EF-9B0F-4844E9102401}"/>
                </c:ext>
              </c:extLst>
            </c:dLbl>
            <c:spPr>
              <a:noFill/>
              <a:ln>
                <a:noFill/>
              </a:ln>
              <a:effectLst/>
            </c:spPr>
            <c:txPr>
              <a:bodyPr/>
              <a:lstStyle/>
              <a:p>
                <a:pPr>
                  <a:defRPr sz="10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H24</c:v>
                </c:pt>
                <c:pt idx="1">
                  <c:v>H25</c:v>
                </c:pt>
                <c:pt idx="2">
                  <c:v>H26</c:v>
                </c:pt>
                <c:pt idx="3">
                  <c:v>H27</c:v>
                </c:pt>
                <c:pt idx="4">
                  <c:v>H28</c:v>
                </c:pt>
                <c:pt idx="5">
                  <c:v>H29</c:v>
                </c:pt>
                <c:pt idx="6">
                  <c:v>H30</c:v>
                </c:pt>
              </c:strCache>
            </c:strRef>
          </c:cat>
          <c:val>
            <c:numRef>
              <c:f>Sheet1!$B$2:$B$8</c:f>
              <c:numCache>
                <c:formatCode>#,##0_ </c:formatCode>
                <c:ptCount val="7"/>
                <c:pt idx="0">
                  <c:v>939</c:v>
                </c:pt>
                <c:pt idx="1">
                  <c:v>1860</c:v>
                </c:pt>
                <c:pt idx="2">
                  <c:v>1746</c:v>
                </c:pt>
                <c:pt idx="3">
                  <c:v>2160</c:v>
                </c:pt>
                <c:pt idx="4">
                  <c:v>2115</c:v>
                </c:pt>
                <c:pt idx="5">
                  <c:v>2374</c:v>
                </c:pt>
                <c:pt idx="6">
                  <c:v>2605</c:v>
                </c:pt>
              </c:numCache>
            </c:numRef>
          </c:val>
          <c:smooth val="0"/>
          <c:extLst>
            <c:ext xmlns:c16="http://schemas.microsoft.com/office/drawing/2014/chart" uri="{C3380CC4-5D6E-409C-BE32-E72D297353CC}">
              <c16:uniqueId val="{00000006-0E93-4892-B420-E58946032B2B}"/>
            </c:ext>
          </c:extLst>
        </c:ser>
        <c:ser>
          <c:idx val="1"/>
          <c:order val="1"/>
          <c:tx>
            <c:strRef>
              <c:f>Sheet1!$C$1</c:f>
              <c:strCache>
                <c:ptCount val="1"/>
                <c:pt idx="0">
                  <c:v>虐待判断件数(件)</c:v>
                </c:pt>
              </c:strCache>
            </c:strRef>
          </c:tx>
          <c:spPr>
            <a:ln>
              <a:solidFill>
                <a:srgbClr val="FF0000"/>
              </a:solidFill>
            </a:ln>
          </c:spPr>
          <c:marker>
            <c:symbol val="square"/>
            <c:size val="5"/>
            <c:spPr>
              <a:ln>
                <a:solidFill>
                  <a:srgbClr val="FF0000"/>
                </a:solidFill>
              </a:ln>
            </c:spPr>
          </c:marker>
          <c:dPt>
            <c:idx val="1"/>
            <c:marker>
              <c:spPr>
                <a:ln>
                  <a:solidFill>
                    <a:srgbClr val="FF0000"/>
                  </a:solidFill>
                  <a:prstDash val="sysDot"/>
                </a:ln>
              </c:spPr>
            </c:marker>
            <c:bubble3D val="0"/>
            <c:spPr>
              <a:ln>
                <a:solidFill>
                  <a:srgbClr val="FF0000"/>
                </a:solidFill>
                <a:prstDash val="sysDot"/>
              </a:ln>
            </c:spPr>
            <c:extLst>
              <c:ext xmlns:c16="http://schemas.microsoft.com/office/drawing/2014/chart" uri="{C3380CC4-5D6E-409C-BE32-E72D297353CC}">
                <c16:uniqueId val="{00000008-0E93-4892-B420-E58946032B2B}"/>
              </c:ext>
            </c:extLst>
          </c:dPt>
          <c:dLbls>
            <c:dLbl>
              <c:idx val="0"/>
              <c:layout>
                <c:manualLayout>
                  <c:x val="-9.2756321124080623E-2"/>
                  <c:y val="4.236665510145816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E93-4892-B420-E58946032B2B}"/>
                </c:ext>
              </c:extLst>
            </c:dLbl>
            <c:dLbl>
              <c:idx val="1"/>
              <c:layout>
                <c:manualLayout>
                  <c:x val="-6.8142681116239612E-2"/>
                  <c:y val="2.3149055308926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E93-4892-B420-E58946032B2B}"/>
                </c:ext>
              </c:extLst>
            </c:dLbl>
            <c:dLbl>
              <c:idx val="2"/>
              <c:layout>
                <c:manualLayout>
                  <c:x val="-5.513210718075514E-2"/>
                  <c:y val="1.62043455369521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E93-4892-B420-E58946032B2B}"/>
                </c:ext>
              </c:extLst>
            </c:dLbl>
            <c:dLbl>
              <c:idx val="3"/>
              <c:layout>
                <c:manualLayout>
                  <c:x val="-6.0125895102564358E-2"/>
                  <c:y val="2.0834149778033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E93-4892-B420-E58946032B2B}"/>
                </c:ext>
              </c:extLst>
            </c:dLbl>
            <c:dLbl>
              <c:idx val="4"/>
              <c:layout>
                <c:manualLayout>
                  <c:x val="-5.6117502095726739E-2"/>
                  <c:y val="1.85192442471407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E93-4892-B420-E58946032B2B}"/>
                </c:ext>
              </c:extLst>
            </c:dLbl>
            <c:dLbl>
              <c:idx val="5"/>
              <c:layout>
                <c:manualLayout>
                  <c:x val="-4.564094656121441E-2"/>
                  <c:y val="1.41911254065282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132-4C94-BF24-55FB4F0A28FD}"/>
                </c:ext>
              </c:extLst>
            </c:dLbl>
            <c:dLbl>
              <c:idx val="6"/>
              <c:layout>
                <c:manualLayout>
                  <c:x val="-3.3193415680883208E-2"/>
                  <c:y val="1.89215005420376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E3E-41EF-9B0F-4844E9102401}"/>
                </c:ext>
              </c:extLst>
            </c:dLbl>
            <c:spPr>
              <a:noFill/>
              <a:ln>
                <a:noFill/>
              </a:ln>
              <a:effectLst/>
            </c:spPr>
            <c:txPr>
              <a:bodyPr/>
              <a:lstStyle/>
              <a:p>
                <a:pPr>
                  <a:defRPr sz="10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H24</c:v>
                </c:pt>
                <c:pt idx="1">
                  <c:v>H25</c:v>
                </c:pt>
                <c:pt idx="2">
                  <c:v>H26</c:v>
                </c:pt>
                <c:pt idx="3">
                  <c:v>H27</c:v>
                </c:pt>
                <c:pt idx="4">
                  <c:v>H28</c:v>
                </c:pt>
                <c:pt idx="5">
                  <c:v>H29</c:v>
                </c:pt>
                <c:pt idx="6">
                  <c:v>H30</c:v>
                </c:pt>
              </c:strCache>
            </c:strRef>
          </c:cat>
          <c:val>
            <c:numRef>
              <c:f>Sheet1!$C$2:$C$8</c:f>
              <c:numCache>
                <c:formatCode>#,##0_ </c:formatCode>
                <c:ptCount val="7"/>
                <c:pt idx="0">
                  <c:v>80</c:v>
                </c:pt>
                <c:pt idx="1">
                  <c:v>263</c:v>
                </c:pt>
                <c:pt idx="2">
                  <c:v>311</c:v>
                </c:pt>
                <c:pt idx="3">
                  <c:v>339</c:v>
                </c:pt>
                <c:pt idx="4">
                  <c:v>401</c:v>
                </c:pt>
                <c:pt idx="5">
                  <c:v>464</c:v>
                </c:pt>
                <c:pt idx="6">
                  <c:v>592</c:v>
                </c:pt>
              </c:numCache>
            </c:numRef>
          </c:val>
          <c:smooth val="0"/>
          <c:extLst>
            <c:ext xmlns:c16="http://schemas.microsoft.com/office/drawing/2014/chart" uri="{C3380CC4-5D6E-409C-BE32-E72D297353CC}">
              <c16:uniqueId val="{0000000D-0E93-4892-B420-E58946032B2B}"/>
            </c:ext>
          </c:extLst>
        </c:ser>
        <c:ser>
          <c:idx val="2"/>
          <c:order val="2"/>
          <c:tx>
            <c:strRef>
              <c:f>Sheet1!$D$1</c:f>
              <c:strCache>
                <c:ptCount val="1"/>
                <c:pt idx="0">
                  <c:v>被虐待者数(人)</c:v>
                </c:pt>
              </c:strCache>
            </c:strRef>
          </c:tx>
          <c:spPr>
            <a:ln>
              <a:prstDash val="solid"/>
            </a:ln>
          </c:spPr>
          <c:marker>
            <c:symbol val="square"/>
            <c:size val="7"/>
            <c:spPr>
              <a:ln>
                <a:prstDash val="solid"/>
              </a:ln>
            </c:spPr>
          </c:marker>
          <c:dPt>
            <c:idx val="1"/>
            <c:marker>
              <c:spPr>
                <a:ln>
                  <a:prstDash val="sysDot"/>
                </a:ln>
              </c:spPr>
            </c:marker>
            <c:bubble3D val="0"/>
            <c:spPr>
              <a:ln>
                <a:prstDash val="sysDot"/>
              </a:ln>
            </c:spPr>
            <c:extLst>
              <c:ext xmlns:c16="http://schemas.microsoft.com/office/drawing/2014/chart" uri="{C3380CC4-5D6E-409C-BE32-E72D297353CC}">
                <c16:uniqueId val="{0000000F-0E93-4892-B420-E58946032B2B}"/>
              </c:ext>
            </c:extLst>
          </c:dPt>
          <c:dLbls>
            <c:dLbl>
              <c:idx val="0"/>
              <c:layout>
                <c:manualLayout>
                  <c:x val="-8.0167860136752478E-2"/>
                  <c:y val="-2.31490553089259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0E93-4892-B420-E58946032B2B}"/>
                </c:ext>
              </c:extLst>
            </c:dLbl>
            <c:dLbl>
              <c:idx val="1"/>
              <c:layout>
                <c:manualLayout>
                  <c:x val="-7.2151074123077238E-2"/>
                  <c:y val="-2.31490553089259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0E93-4892-B420-E58946032B2B}"/>
                </c:ext>
              </c:extLst>
            </c:dLbl>
            <c:dLbl>
              <c:idx val="2"/>
              <c:layout>
                <c:manualLayout>
                  <c:x val="-8.403553525036199E-2"/>
                  <c:y val="-2.55714023122595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0E93-4892-B420-E58946032B2B}"/>
                </c:ext>
              </c:extLst>
            </c:dLbl>
            <c:dLbl>
              <c:idx val="3"/>
              <c:layout>
                <c:manualLayout>
                  <c:x val="-6.4134288109401985E-2"/>
                  <c:y val="-2.54641431158446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0E93-4892-B420-E58946032B2B}"/>
                </c:ext>
              </c:extLst>
            </c:dLbl>
            <c:dLbl>
              <c:idx val="4"/>
              <c:layout>
                <c:manualLayout>
                  <c:x val="-6.5125156044364502E-2"/>
                  <c:y val="-1.7600730908605724E-2"/>
                </c:manualLayout>
              </c:layout>
              <c:showLegendKey val="0"/>
              <c:showVal val="1"/>
              <c:showCatName val="0"/>
              <c:showSerName val="0"/>
              <c:showPercent val="0"/>
              <c:showBubbleSize val="0"/>
              <c:extLst>
                <c:ext xmlns:c15="http://schemas.microsoft.com/office/drawing/2012/chart" uri="{CE6537A1-D6FC-4f65-9D91-7224C49458BB}">
                  <c15:layout>
                    <c:manualLayout>
                      <c:w val="9.7018355067290868E-2"/>
                      <c:h val="3.964645375873857E-2"/>
                    </c:manualLayout>
                  </c15:layout>
                </c:ext>
                <c:ext xmlns:c16="http://schemas.microsoft.com/office/drawing/2014/chart" uri="{C3380CC4-5D6E-409C-BE32-E72D297353CC}">
                  <c16:uniqueId val="{00000013-0E93-4892-B420-E58946032B2B}"/>
                </c:ext>
              </c:extLst>
            </c:dLbl>
            <c:dLbl>
              <c:idx val="5"/>
              <c:layout>
                <c:manualLayout>
                  <c:x val="-8.7820831895648196E-2"/>
                  <c:y val="-2.944381140094238E-2"/>
                </c:manualLayout>
              </c:layout>
              <c:showLegendKey val="0"/>
              <c:showVal val="1"/>
              <c:showCatName val="0"/>
              <c:showSerName val="0"/>
              <c:showPercent val="0"/>
              <c:showBubbleSize val="0"/>
              <c:extLst>
                <c:ext xmlns:c15="http://schemas.microsoft.com/office/drawing/2012/chart" uri="{CE6537A1-D6FC-4f65-9D91-7224C49458BB}">
                  <c15:layout>
                    <c:manualLayout>
                      <c:w val="0.12917159801675085"/>
                      <c:h val="4.3300586164064341E-2"/>
                    </c:manualLayout>
                  </c15:layout>
                </c:ext>
                <c:ext xmlns:c16="http://schemas.microsoft.com/office/drawing/2014/chart" uri="{C3380CC4-5D6E-409C-BE32-E72D297353CC}">
                  <c16:uniqueId val="{00000007-3132-4C94-BF24-55FB4F0A28FD}"/>
                </c:ext>
              </c:extLst>
            </c:dLbl>
            <c:dLbl>
              <c:idx val="6"/>
              <c:layout>
                <c:manualLayout>
                  <c:x val="-3.6917593448333737E-2"/>
                  <c:y val="-1.9256156775789679E-2"/>
                </c:manualLayout>
              </c:layout>
              <c:showLegendKey val="0"/>
              <c:showVal val="1"/>
              <c:showCatName val="0"/>
              <c:showSerName val="0"/>
              <c:showPercent val="0"/>
              <c:showBubbleSize val="0"/>
              <c:extLst>
                <c:ext xmlns:c15="http://schemas.microsoft.com/office/drawing/2012/chart" uri="{CE6537A1-D6FC-4f65-9D91-7224C49458BB}">
                  <c15:layout>
                    <c:manualLayout>
                      <c:w val="9.7018355067290868E-2"/>
                      <c:h val="3.18240891872748E-2"/>
                    </c:manualLayout>
                  </c15:layout>
                </c:ext>
                <c:ext xmlns:c16="http://schemas.microsoft.com/office/drawing/2014/chart" uri="{C3380CC4-5D6E-409C-BE32-E72D297353CC}">
                  <c16:uniqueId val="{00000007-CE3E-41EF-9B0F-4844E9102401}"/>
                </c:ext>
              </c:extLst>
            </c:dLbl>
            <c:spPr>
              <a:noFill/>
              <a:ln>
                <a:noFill/>
              </a:ln>
              <a:effectLst/>
            </c:spPr>
            <c:txPr>
              <a:bodyPr/>
              <a:lstStyle/>
              <a:p>
                <a:pPr>
                  <a:defRPr sz="10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H24</c:v>
                </c:pt>
                <c:pt idx="1">
                  <c:v>H25</c:v>
                </c:pt>
                <c:pt idx="2">
                  <c:v>H26</c:v>
                </c:pt>
                <c:pt idx="3">
                  <c:v>H27</c:v>
                </c:pt>
                <c:pt idx="4">
                  <c:v>H28</c:v>
                </c:pt>
                <c:pt idx="5">
                  <c:v>H29</c:v>
                </c:pt>
                <c:pt idx="6">
                  <c:v>H30</c:v>
                </c:pt>
              </c:strCache>
            </c:strRef>
          </c:cat>
          <c:val>
            <c:numRef>
              <c:f>Sheet1!$D$2:$D$8</c:f>
              <c:numCache>
                <c:formatCode>#,##0_ </c:formatCode>
                <c:ptCount val="7"/>
                <c:pt idx="0">
                  <c:v>176</c:v>
                </c:pt>
                <c:pt idx="1">
                  <c:v>455</c:v>
                </c:pt>
                <c:pt idx="2">
                  <c:v>525</c:v>
                </c:pt>
                <c:pt idx="3">
                  <c:v>569</c:v>
                </c:pt>
                <c:pt idx="4">
                  <c:v>672</c:v>
                </c:pt>
                <c:pt idx="5">
                  <c:v>666</c:v>
                </c:pt>
                <c:pt idx="6">
                  <c:v>777</c:v>
                </c:pt>
              </c:numCache>
            </c:numRef>
          </c:val>
          <c:smooth val="0"/>
          <c:extLst>
            <c:ext xmlns:c16="http://schemas.microsoft.com/office/drawing/2014/chart" uri="{C3380CC4-5D6E-409C-BE32-E72D297353CC}">
              <c16:uniqueId val="{00000014-0E93-4892-B420-E58946032B2B}"/>
            </c:ext>
          </c:extLst>
        </c:ser>
        <c:dLbls>
          <c:showLegendKey val="0"/>
          <c:showVal val="0"/>
          <c:showCatName val="0"/>
          <c:showSerName val="0"/>
          <c:showPercent val="0"/>
          <c:showBubbleSize val="0"/>
        </c:dLbls>
        <c:marker val="1"/>
        <c:smooth val="0"/>
        <c:axId val="105165184"/>
        <c:axId val="105167488"/>
      </c:lineChart>
      <c:catAx>
        <c:axId val="105165184"/>
        <c:scaling>
          <c:orientation val="minMax"/>
        </c:scaling>
        <c:delete val="0"/>
        <c:axPos val="b"/>
        <c:numFmt formatCode="General" sourceLinked="0"/>
        <c:majorTickMark val="out"/>
        <c:minorTickMark val="none"/>
        <c:tickLblPos val="nextTo"/>
        <c:txPr>
          <a:bodyPr/>
          <a:lstStyle/>
          <a:p>
            <a:pPr>
              <a:defRPr sz="1000"/>
            </a:pPr>
            <a:endParaRPr lang="ja-JP"/>
          </a:p>
        </c:txPr>
        <c:crossAx val="105167488"/>
        <c:crosses val="autoZero"/>
        <c:auto val="1"/>
        <c:lblAlgn val="ctr"/>
        <c:lblOffset val="100"/>
        <c:noMultiLvlLbl val="0"/>
      </c:catAx>
      <c:valAx>
        <c:axId val="105167488"/>
        <c:scaling>
          <c:orientation val="minMax"/>
          <c:max val="5000"/>
        </c:scaling>
        <c:delete val="0"/>
        <c:axPos val="l"/>
        <c:majorGridlines/>
        <c:numFmt formatCode="#,##0_ " sourceLinked="1"/>
        <c:majorTickMark val="out"/>
        <c:minorTickMark val="none"/>
        <c:tickLblPos val="nextTo"/>
        <c:txPr>
          <a:bodyPr/>
          <a:lstStyle/>
          <a:p>
            <a:pPr>
              <a:defRPr sz="800"/>
            </a:pPr>
            <a:endParaRPr lang="ja-JP"/>
          </a:p>
        </c:txPr>
        <c:crossAx val="105165184"/>
        <c:crosses val="autoZero"/>
        <c:crossBetween val="between"/>
        <c:majorUnit val="1000"/>
      </c:valAx>
      <c:spPr>
        <a:ln>
          <a:solidFill>
            <a:schemeClr val="tx1"/>
          </a:solidFill>
        </a:ln>
      </c:spPr>
    </c:plotArea>
    <c:legend>
      <c:legendPos val="r"/>
      <c:legendEntry>
        <c:idx val="1"/>
        <c:txPr>
          <a:bodyPr/>
          <a:lstStyle/>
          <a:p>
            <a:pPr>
              <a:defRPr sz="1000" baseline="0">
                <a:latin typeface="+mn-ea"/>
                <a:ea typeface="ＭＳ Ｐゴシック" panose="020B0600070205080204" pitchFamily="50" charset="-128"/>
              </a:defRPr>
            </a:pPr>
            <a:endParaRPr lang="ja-JP"/>
          </a:p>
        </c:txPr>
      </c:legendEntry>
      <c:legendEntry>
        <c:idx val="2"/>
        <c:txPr>
          <a:bodyPr/>
          <a:lstStyle/>
          <a:p>
            <a:pPr>
              <a:defRPr sz="1000" baseline="0">
                <a:latin typeface="+mn-ea"/>
                <a:ea typeface="ＭＳ Ｐゴシック" panose="020B0600070205080204" pitchFamily="50" charset="-128"/>
              </a:defRPr>
            </a:pPr>
            <a:endParaRPr lang="ja-JP"/>
          </a:p>
        </c:txPr>
      </c:legendEntry>
      <c:layout>
        <c:manualLayout>
          <c:xMode val="edge"/>
          <c:yMode val="edge"/>
          <c:x val="0.26646407974871478"/>
          <c:y val="0.11364600355255977"/>
          <c:w val="0.54514144892991689"/>
          <c:h val="0.18240708251726837"/>
        </c:manualLayout>
      </c:layout>
      <c:overlay val="0"/>
      <c:spPr>
        <a:ln>
          <a:solidFill>
            <a:schemeClr val="tx1"/>
          </a:solidFill>
        </a:ln>
      </c:spPr>
      <c:txPr>
        <a:bodyPr/>
        <a:lstStyle/>
        <a:p>
          <a:pPr>
            <a:defRPr sz="1000">
              <a:latin typeface="+mn-ea"/>
              <a:ea typeface="+mn-ea"/>
            </a:defRPr>
          </a:pPr>
          <a:endParaRPr lang="ja-JP"/>
        </a:p>
      </c:txPr>
    </c:legend>
    <c:plotVisOnly val="1"/>
    <c:dispBlanksAs val="gap"/>
    <c:showDLblsOverMax val="0"/>
  </c:chart>
  <c:spPr>
    <a:ln>
      <a:solidFill>
        <a:schemeClr val="tx1"/>
      </a:solidFill>
    </a:ln>
  </c:spPr>
  <c:txPr>
    <a:bodyPr/>
    <a:lstStyle/>
    <a:p>
      <a:pPr>
        <a:defRPr sz="180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632935566556558"/>
          <c:y val="6.2284014730453863E-2"/>
          <c:w val="0.84227377511068824"/>
          <c:h val="0.83059667329358422"/>
        </c:manualLayout>
      </c:layout>
      <c:lineChart>
        <c:grouping val="standard"/>
        <c:varyColors val="0"/>
        <c:ser>
          <c:idx val="0"/>
          <c:order val="0"/>
          <c:tx>
            <c:strRef>
              <c:f>Sheet1!$B$1</c:f>
              <c:strCache>
                <c:ptCount val="1"/>
                <c:pt idx="0">
                  <c:v>相談・通報件数(件)</c:v>
                </c:pt>
              </c:strCache>
            </c:strRef>
          </c:tx>
          <c:marker>
            <c:symbol val="square"/>
            <c:size val="5"/>
          </c:marker>
          <c:dPt>
            <c:idx val="1"/>
            <c:marker>
              <c:spPr>
                <a:ln>
                  <a:prstDash val="sysDot"/>
                </a:ln>
              </c:spPr>
            </c:marker>
            <c:bubble3D val="0"/>
            <c:spPr>
              <a:ln>
                <a:prstDash val="sysDot"/>
              </a:ln>
            </c:spPr>
            <c:extLst>
              <c:ext xmlns:c16="http://schemas.microsoft.com/office/drawing/2014/chart" uri="{C3380CC4-5D6E-409C-BE32-E72D297353CC}">
                <c16:uniqueId val="{00000001-7A39-4CEB-AD05-1253CA7266F0}"/>
              </c:ext>
            </c:extLst>
          </c:dPt>
          <c:dLbls>
            <c:dLbl>
              <c:idx val="0"/>
              <c:layout>
                <c:manualLayout>
                  <c:x val="-0.12772311095517261"/>
                  <c:y val="-2.05285253050130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A39-4CEB-AD05-1253CA7266F0}"/>
                </c:ext>
              </c:extLst>
            </c:dLbl>
            <c:dLbl>
              <c:idx val="1"/>
              <c:layout>
                <c:manualLayout>
                  <c:x val="-7.6736858167649608E-2"/>
                  <c:y val="-2.56386494459667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A39-4CEB-AD05-1253CA7266F0}"/>
                </c:ext>
              </c:extLst>
            </c:dLbl>
            <c:dLbl>
              <c:idx val="2"/>
              <c:layout>
                <c:manualLayout>
                  <c:x val="-8.4176253143590105E-2"/>
                  <c:y val="-1.85192442471407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A39-4CEB-AD05-1253CA7266F0}"/>
                </c:ext>
              </c:extLst>
            </c:dLbl>
            <c:dLbl>
              <c:idx val="3"/>
              <c:layout>
                <c:manualLayout>
                  <c:x val="-8.161068838918642E-2"/>
                  <c:y val="-1.84756356315830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A39-4CEB-AD05-1253CA7266F0}"/>
                </c:ext>
              </c:extLst>
            </c:dLbl>
            <c:dLbl>
              <c:idx val="4"/>
              <c:layout>
                <c:manualLayout>
                  <c:x val="-8.6196250415738904E-2"/>
                  <c:y val="-2.55950065046554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A39-4CEB-AD05-1253CA7266F0}"/>
                </c:ext>
              </c:extLst>
            </c:dLbl>
            <c:dLbl>
              <c:idx val="5"/>
              <c:layout>
                <c:manualLayout>
                  <c:x val="-9.8829976238174494E-2"/>
                  <c:y val="-3.77372156360588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C32-4261-AB43-0227198ED05D}"/>
                </c:ext>
              </c:extLst>
            </c:dLbl>
            <c:dLbl>
              <c:idx val="6"/>
              <c:layout>
                <c:manualLayout>
                  <c:x val="-8.5939109772325637E-3"/>
                  <c:y val="-3.53786396588051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978-4C9D-85E8-9CE6520EDE57}"/>
                </c:ext>
              </c:extLst>
            </c:dLbl>
            <c:spPr>
              <a:noFill/>
              <a:ln>
                <a:noFill/>
              </a:ln>
              <a:effectLst/>
            </c:spPr>
            <c:txPr>
              <a:bodyPr/>
              <a:lstStyle/>
              <a:p>
                <a:pPr>
                  <a:defRPr sz="10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H24</c:v>
                </c:pt>
                <c:pt idx="1">
                  <c:v>H25</c:v>
                </c:pt>
                <c:pt idx="2">
                  <c:v>H26</c:v>
                </c:pt>
                <c:pt idx="3">
                  <c:v>H27</c:v>
                </c:pt>
                <c:pt idx="4">
                  <c:v>H28</c:v>
                </c:pt>
                <c:pt idx="5">
                  <c:v>H29</c:v>
                </c:pt>
                <c:pt idx="6">
                  <c:v>H30</c:v>
                </c:pt>
              </c:strCache>
            </c:strRef>
          </c:cat>
          <c:val>
            <c:numRef>
              <c:f>Sheet1!$B$2:$B$8</c:f>
              <c:numCache>
                <c:formatCode>#,##0_ </c:formatCode>
                <c:ptCount val="7"/>
                <c:pt idx="0">
                  <c:v>3260</c:v>
                </c:pt>
                <c:pt idx="1">
                  <c:v>4635</c:v>
                </c:pt>
                <c:pt idx="2">
                  <c:v>4458</c:v>
                </c:pt>
                <c:pt idx="3">
                  <c:v>4450</c:v>
                </c:pt>
                <c:pt idx="4">
                  <c:v>4606</c:v>
                </c:pt>
                <c:pt idx="5">
                  <c:v>4649</c:v>
                </c:pt>
                <c:pt idx="6">
                  <c:v>5331</c:v>
                </c:pt>
              </c:numCache>
            </c:numRef>
          </c:val>
          <c:smooth val="0"/>
          <c:extLst>
            <c:ext xmlns:c16="http://schemas.microsoft.com/office/drawing/2014/chart" uri="{C3380CC4-5D6E-409C-BE32-E72D297353CC}">
              <c16:uniqueId val="{00000006-7A39-4CEB-AD05-1253CA7266F0}"/>
            </c:ext>
          </c:extLst>
        </c:ser>
        <c:ser>
          <c:idx val="1"/>
          <c:order val="1"/>
          <c:tx>
            <c:strRef>
              <c:f>Sheet1!$C$1</c:f>
              <c:strCache>
                <c:ptCount val="1"/>
                <c:pt idx="0">
                  <c:v>虐待判断件数(件)</c:v>
                </c:pt>
              </c:strCache>
            </c:strRef>
          </c:tx>
          <c:spPr>
            <a:ln>
              <a:solidFill>
                <a:srgbClr val="FF0000"/>
              </a:solidFill>
            </a:ln>
          </c:spPr>
          <c:marker>
            <c:symbol val="square"/>
            <c:size val="5"/>
            <c:spPr>
              <a:ln>
                <a:solidFill>
                  <a:srgbClr val="FF0000"/>
                </a:solidFill>
              </a:ln>
            </c:spPr>
          </c:marker>
          <c:dPt>
            <c:idx val="1"/>
            <c:marker>
              <c:spPr>
                <a:ln>
                  <a:solidFill>
                    <a:srgbClr val="FF0000"/>
                  </a:solidFill>
                  <a:prstDash val="sysDot"/>
                </a:ln>
              </c:spPr>
            </c:marker>
            <c:bubble3D val="0"/>
            <c:spPr>
              <a:ln>
                <a:solidFill>
                  <a:srgbClr val="FF0000"/>
                </a:solidFill>
                <a:prstDash val="sysDot"/>
              </a:ln>
            </c:spPr>
            <c:extLst>
              <c:ext xmlns:c16="http://schemas.microsoft.com/office/drawing/2014/chart" uri="{C3380CC4-5D6E-409C-BE32-E72D297353CC}">
                <c16:uniqueId val="{00000008-7A39-4CEB-AD05-1253CA7266F0}"/>
              </c:ext>
            </c:extLst>
          </c:dPt>
          <c:dLbls>
            <c:dLbl>
              <c:idx val="0"/>
              <c:layout>
                <c:manualLayout>
                  <c:x val="-7.8819697379297005E-2"/>
                  <c:y val="2.78224679433310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A39-4CEB-AD05-1253CA7266F0}"/>
                </c:ext>
              </c:extLst>
            </c:dLbl>
            <c:dLbl>
              <c:idx val="1"/>
              <c:layout>
                <c:manualLayout>
                  <c:x val="-6.8142681116239612E-2"/>
                  <c:y val="2.3149055308926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A39-4CEB-AD05-1253CA7266F0}"/>
                </c:ext>
              </c:extLst>
            </c:dLbl>
            <c:dLbl>
              <c:idx val="2"/>
              <c:layout>
                <c:manualLayout>
                  <c:x val="-7.2319790931123187E-2"/>
                  <c:y val="1.856273579956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7A39-4CEB-AD05-1253CA7266F0}"/>
                </c:ext>
              </c:extLst>
            </c:dLbl>
            <c:dLbl>
              <c:idx val="3"/>
              <c:layout>
                <c:manualLayout>
                  <c:x val="-8.161068838918642E-2"/>
                  <c:y val="2.55513635633440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7A39-4CEB-AD05-1253CA7266F0}"/>
                </c:ext>
              </c:extLst>
            </c:dLbl>
            <c:dLbl>
              <c:idx val="4"/>
              <c:layout>
                <c:manualLayout>
                  <c:x val="-9.7870992865263684E-2"/>
                  <c:y val="3.36371433139999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7A39-4CEB-AD05-1253CA7266F0}"/>
                </c:ext>
              </c:extLst>
            </c:dLbl>
            <c:dLbl>
              <c:idx val="5"/>
              <c:layout>
                <c:manualLayout>
                  <c:x val="-0.11094500195451792"/>
                  <c:y val="3.797880680211671E-2"/>
                </c:manualLayout>
              </c:layout>
              <c:showLegendKey val="0"/>
              <c:showVal val="1"/>
              <c:showCatName val="0"/>
              <c:showSerName val="0"/>
              <c:showPercent val="0"/>
              <c:showBubbleSize val="0"/>
              <c:extLst>
                <c:ext xmlns:c15="http://schemas.microsoft.com/office/drawing/2012/chart" uri="{CE6537A1-D6FC-4f65-9D91-7224C49458BB}">
                  <c15:layout>
                    <c:manualLayout>
                      <c:w val="0.13631009396606003"/>
                      <c:h val="4.4735963350349066E-2"/>
                    </c:manualLayout>
                  </c15:layout>
                </c:ext>
                <c:ext xmlns:c16="http://schemas.microsoft.com/office/drawing/2014/chart" uri="{C3380CC4-5D6E-409C-BE32-E72D297353CC}">
                  <c16:uniqueId val="{00000008-FC32-4261-AB43-0227198ED05D}"/>
                </c:ext>
              </c:extLst>
            </c:dLbl>
            <c:dLbl>
              <c:idx val="6"/>
              <c:layout>
                <c:manualLayout>
                  <c:x val="-7.7136317926957722E-3"/>
                  <c:y val="2.57027461236536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978-4C9D-85E8-9CE6520EDE57}"/>
                </c:ext>
              </c:extLst>
            </c:dLbl>
            <c:spPr>
              <a:noFill/>
              <a:ln>
                <a:noFill/>
              </a:ln>
              <a:effectLst/>
            </c:spPr>
            <c:txPr>
              <a:bodyPr/>
              <a:lstStyle/>
              <a:p>
                <a:pPr>
                  <a:defRPr sz="10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H24</c:v>
                </c:pt>
                <c:pt idx="1">
                  <c:v>H25</c:v>
                </c:pt>
                <c:pt idx="2">
                  <c:v>H26</c:v>
                </c:pt>
                <c:pt idx="3">
                  <c:v>H27</c:v>
                </c:pt>
                <c:pt idx="4">
                  <c:v>H28</c:v>
                </c:pt>
                <c:pt idx="5">
                  <c:v>H29</c:v>
                </c:pt>
                <c:pt idx="6">
                  <c:v>H30</c:v>
                </c:pt>
              </c:strCache>
            </c:strRef>
          </c:cat>
          <c:val>
            <c:numRef>
              <c:f>Sheet1!$C$2:$C$8</c:f>
              <c:numCache>
                <c:formatCode>#,##0_ </c:formatCode>
                <c:ptCount val="7"/>
                <c:pt idx="0">
                  <c:v>1311</c:v>
                </c:pt>
                <c:pt idx="1">
                  <c:v>1764</c:v>
                </c:pt>
                <c:pt idx="2">
                  <c:v>1666</c:v>
                </c:pt>
                <c:pt idx="3">
                  <c:v>1593</c:v>
                </c:pt>
                <c:pt idx="4">
                  <c:v>1538</c:v>
                </c:pt>
                <c:pt idx="5">
                  <c:v>1557</c:v>
                </c:pt>
                <c:pt idx="6">
                  <c:v>1612</c:v>
                </c:pt>
              </c:numCache>
            </c:numRef>
          </c:val>
          <c:smooth val="0"/>
          <c:extLst>
            <c:ext xmlns:c16="http://schemas.microsoft.com/office/drawing/2014/chart" uri="{C3380CC4-5D6E-409C-BE32-E72D297353CC}">
              <c16:uniqueId val="{0000000D-7A39-4CEB-AD05-1253CA7266F0}"/>
            </c:ext>
          </c:extLst>
        </c:ser>
        <c:ser>
          <c:idx val="2"/>
          <c:order val="2"/>
          <c:tx>
            <c:strRef>
              <c:f>Sheet1!$D$1</c:f>
              <c:strCache>
                <c:ptCount val="1"/>
                <c:pt idx="0">
                  <c:v>被虐待者数(人)</c:v>
                </c:pt>
              </c:strCache>
            </c:strRef>
          </c:tx>
          <c:spPr>
            <a:ln>
              <a:prstDash val="solid"/>
            </a:ln>
          </c:spPr>
          <c:marker>
            <c:symbol val="square"/>
            <c:size val="7"/>
            <c:spPr>
              <a:ln>
                <a:prstDash val="solid"/>
              </a:ln>
            </c:spPr>
          </c:marker>
          <c:dPt>
            <c:idx val="1"/>
            <c:marker>
              <c:spPr>
                <a:ln>
                  <a:prstDash val="sysDot"/>
                </a:ln>
              </c:spPr>
            </c:marker>
            <c:bubble3D val="0"/>
            <c:spPr>
              <a:ln>
                <a:prstDash val="sysDot"/>
              </a:ln>
            </c:spPr>
            <c:extLst>
              <c:ext xmlns:c16="http://schemas.microsoft.com/office/drawing/2014/chart" uri="{C3380CC4-5D6E-409C-BE32-E72D297353CC}">
                <c16:uniqueId val="{0000000F-7A39-4CEB-AD05-1253CA7266F0}"/>
              </c:ext>
            </c:extLst>
          </c:dPt>
          <c:dLbls>
            <c:dLbl>
              <c:idx val="0"/>
              <c:layout>
                <c:manualLayout>
                  <c:x val="-7.7799138221716954E-2"/>
                  <c:y val="-2.1848972105129528E-2"/>
                </c:manualLayout>
              </c:layout>
              <c:showLegendKey val="0"/>
              <c:showVal val="1"/>
              <c:showCatName val="0"/>
              <c:showSerName val="0"/>
              <c:showPercent val="0"/>
              <c:showBubbleSize val="0"/>
              <c:extLst>
                <c:ext xmlns:c15="http://schemas.microsoft.com/office/drawing/2012/chart" uri="{CE6537A1-D6FC-4f65-9D91-7224C49458BB}">
                  <c15:layout>
                    <c:manualLayout>
                      <c:w val="0.14104718892579099"/>
                      <c:h val="4.7336129638148983E-2"/>
                    </c:manualLayout>
                  </c15:layout>
                </c:ext>
                <c:ext xmlns:c16="http://schemas.microsoft.com/office/drawing/2014/chart" uri="{C3380CC4-5D6E-409C-BE32-E72D297353CC}">
                  <c16:uniqueId val="{00000010-7A39-4CEB-AD05-1253CA7266F0}"/>
                </c:ext>
              </c:extLst>
            </c:dLbl>
            <c:dLbl>
              <c:idx val="1"/>
              <c:layout>
                <c:manualLayout>
                  <c:x val="-9.1099558070070211E-2"/>
                  <c:y val="-3.09495541124292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7A39-4CEB-AD05-1253CA7266F0}"/>
                </c:ext>
              </c:extLst>
            </c:dLbl>
            <c:dLbl>
              <c:idx val="2"/>
              <c:layout>
                <c:manualLayout>
                  <c:x val="-7.6180622354792504E-2"/>
                  <c:y val="-3.02685155178513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7A39-4CEB-AD05-1253CA7266F0}"/>
                </c:ext>
              </c:extLst>
            </c:dLbl>
            <c:dLbl>
              <c:idx val="3"/>
              <c:layout>
                <c:manualLayout>
                  <c:x val="-8.5619037339866436E-2"/>
                  <c:y val="-2.5464263395365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7A39-4CEB-AD05-1253CA7266F0}"/>
                </c:ext>
              </c:extLst>
            </c:dLbl>
            <c:dLbl>
              <c:idx val="4"/>
              <c:layout>
                <c:manualLayout>
                  <c:x val="-9.0204599366419141E-2"/>
                  <c:y val="-2.56386494459669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7A39-4CEB-AD05-1253CA7266F0}"/>
                </c:ext>
              </c:extLst>
            </c:dLbl>
            <c:dLbl>
              <c:idx val="5"/>
              <c:layout>
                <c:manualLayout>
                  <c:x val="-9.7613809638906548E-2"/>
                  <c:y val="-2.0985594055078167E-2"/>
                </c:manualLayout>
              </c:layout>
              <c:showLegendKey val="0"/>
              <c:showVal val="1"/>
              <c:showCatName val="0"/>
              <c:showSerName val="0"/>
              <c:showPercent val="0"/>
              <c:showBubbleSize val="0"/>
              <c:extLst>
                <c:ext xmlns:c15="http://schemas.microsoft.com/office/drawing/2012/chart" uri="{CE6537A1-D6FC-4f65-9D91-7224C49458BB}">
                  <c15:layout>
                    <c:manualLayout>
                      <c:w val="0.16154165211968213"/>
                      <c:h val="4.5779715140522606E-2"/>
                    </c:manualLayout>
                  </c15:layout>
                </c:ext>
                <c:ext xmlns:c16="http://schemas.microsoft.com/office/drawing/2014/chart" uri="{C3380CC4-5D6E-409C-BE32-E72D297353CC}">
                  <c16:uniqueId val="{00000007-FC32-4261-AB43-0227198ED05D}"/>
                </c:ext>
              </c:extLst>
            </c:dLbl>
            <c:dLbl>
              <c:idx val="6"/>
              <c:layout>
                <c:manualLayout>
                  <c:x val="0"/>
                  <c:y val="-3.2536883973004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978-4C9D-85E8-9CE6520EDE57}"/>
                </c:ext>
              </c:extLst>
            </c:dLbl>
            <c:spPr>
              <a:noFill/>
              <a:ln>
                <a:noFill/>
              </a:ln>
              <a:effectLst/>
            </c:spPr>
            <c:txPr>
              <a:bodyPr/>
              <a:lstStyle/>
              <a:p>
                <a:pPr>
                  <a:defRPr sz="10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H24</c:v>
                </c:pt>
                <c:pt idx="1">
                  <c:v>H25</c:v>
                </c:pt>
                <c:pt idx="2">
                  <c:v>H26</c:v>
                </c:pt>
                <c:pt idx="3">
                  <c:v>H27</c:v>
                </c:pt>
                <c:pt idx="4">
                  <c:v>H28</c:v>
                </c:pt>
                <c:pt idx="5">
                  <c:v>H29</c:v>
                </c:pt>
                <c:pt idx="6">
                  <c:v>H30</c:v>
                </c:pt>
              </c:strCache>
            </c:strRef>
          </c:cat>
          <c:val>
            <c:numRef>
              <c:f>Sheet1!$D$2:$D$8</c:f>
              <c:numCache>
                <c:formatCode>#,##0_ </c:formatCode>
                <c:ptCount val="7"/>
                <c:pt idx="0">
                  <c:v>1329</c:v>
                </c:pt>
                <c:pt idx="1">
                  <c:v>1811</c:v>
                </c:pt>
                <c:pt idx="2">
                  <c:v>1695</c:v>
                </c:pt>
                <c:pt idx="3">
                  <c:v>1615</c:v>
                </c:pt>
                <c:pt idx="4">
                  <c:v>1554</c:v>
                </c:pt>
                <c:pt idx="5">
                  <c:v>1570</c:v>
                </c:pt>
                <c:pt idx="6">
                  <c:v>1626</c:v>
                </c:pt>
              </c:numCache>
            </c:numRef>
          </c:val>
          <c:smooth val="0"/>
          <c:extLst>
            <c:ext xmlns:c16="http://schemas.microsoft.com/office/drawing/2014/chart" uri="{C3380CC4-5D6E-409C-BE32-E72D297353CC}">
              <c16:uniqueId val="{00000014-7A39-4CEB-AD05-1253CA7266F0}"/>
            </c:ext>
          </c:extLst>
        </c:ser>
        <c:dLbls>
          <c:showLegendKey val="0"/>
          <c:showVal val="0"/>
          <c:showCatName val="0"/>
          <c:showSerName val="0"/>
          <c:showPercent val="0"/>
          <c:showBubbleSize val="0"/>
        </c:dLbls>
        <c:marker val="1"/>
        <c:smooth val="0"/>
        <c:axId val="53839744"/>
        <c:axId val="53920896"/>
      </c:lineChart>
      <c:catAx>
        <c:axId val="53839744"/>
        <c:scaling>
          <c:orientation val="minMax"/>
        </c:scaling>
        <c:delete val="0"/>
        <c:axPos val="b"/>
        <c:numFmt formatCode="General" sourceLinked="1"/>
        <c:majorTickMark val="out"/>
        <c:minorTickMark val="none"/>
        <c:tickLblPos val="nextTo"/>
        <c:txPr>
          <a:bodyPr/>
          <a:lstStyle/>
          <a:p>
            <a:pPr>
              <a:defRPr sz="1000"/>
            </a:pPr>
            <a:endParaRPr lang="ja-JP"/>
          </a:p>
        </c:txPr>
        <c:crossAx val="53920896"/>
        <c:crosses val="autoZero"/>
        <c:auto val="1"/>
        <c:lblAlgn val="ctr"/>
        <c:lblOffset val="100"/>
        <c:noMultiLvlLbl val="0"/>
      </c:catAx>
      <c:valAx>
        <c:axId val="53920896"/>
        <c:scaling>
          <c:orientation val="minMax"/>
          <c:max val="10000"/>
        </c:scaling>
        <c:delete val="0"/>
        <c:axPos val="l"/>
        <c:majorGridlines/>
        <c:numFmt formatCode="#,##0_ " sourceLinked="1"/>
        <c:majorTickMark val="out"/>
        <c:minorTickMark val="none"/>
        <c:tickLblPos val="nextTo"/>
        <c:txPr>
          <a:bodyPr/>
          <a:lstStyle/>
          <a:p>
            <a:pPr>
              <a:defRPr sz="800"/>
            </a:pPr>
            <a:endParaRPr lang="ja-JP"/>
          </a:p>
        </c:txPr>
        <c:crossAx val="53839744"/>
        <c:crosses val="autoZero"/>
        <c:crossBetween val="between"/>
        <c:majorUnit val="2000"/>
      </c:valAx>
      <c:spPr>
        <a:ln>
          <a:solidFill>
            <a:schemeClr val="tx1"/>
          </a:solidFill>
        </a:ln>
      </c:spPr>
    </c:plotArea>
    <c:legend>
      <c:legendPos val="r"/>
      <c:legendEntry>
        <c:idx val="1"/>
        <c:txPr>
          <a:bodyPr/>
          <a:lstStyle/>
          <a:p>
            <a:pPr>
              <a:defRPr sz="1000" baseline="0">
                <a:latin typeface="+mn-ea"/>
                <a:ea typeface="ＭＳ Ｐゴシック" panose="020B0600070205080204" pitchFamily="50" charset="-128"/>
              </a:defRPr>
            </a:pPr>
            <a:endParaRPr lang="ja-JP"/>
          </a:p>
        </c:txPr>
      </c:legendEntry>
      <c:legendEntry>
        <c:idx val="2"/>
        <c:txPr>
          <a:bodyPr/>
          <a:lstStyle/>
          <a:p>
            <a:pPr>
              <a:defRPr sz="1000" baseline="0">
                <a:latin typeface="+mn-ea"/>
                <a:ea typeface="ＭＳ Ｐゴシック" panose="020B0600070205080204" pitchFamily="50" charset="-128"/>
              </a:defRPr>
            </a:pPr>
            <a:endParaRPr lang="ja-JP"/>
          </a:p>
        </c:txPr>
      </c:legendEntry>
      <c:layout>
        <c:manualLayout>
          <c:xMode val="edge"/>
          <c:yMode val="edge"/>
          <c:x val="0.24497924435161816"/>
          <c:y val="0.11364603346020741"/>
          <c:w val="0.54514144892991689"/>
          <c:h val="0.17533133813900925"/>
        </c:manualLayout>
      </c:layout>
      <c:overlay val="0"/>
      <c:spPr>
        <a:ln>
          <a:solidFill>
            <a:schemeClr val="tx1"/>
          </a:solidFill>
        </a:ln>
      </c:spPr>
      <c:txPr>
        <a:bodyPr/>
        <a:lstStyle/>
        <a:p>
          <a:pPr>
            <a:defRPr sz="1000">
              <a:latin typeface="+mn-ea"/>
              <a:ea typeface="+mn-ea"/>
            </a:defRPr>
          </a:pPr>
          <a:endParaRPr lang="ja-JP"/>
        </a:p>
      </c:txPr>
    </c:legend>
    <c:plotVisOnly val="1"/>
    <c:dispBlanksAs val="gap"/>
    <c:showDLblsOverMax val="0"/>
  </c:chart>
  <c:spPr>
    <a:ln>
      <a:solidFill>
        <a:schemeClr val="tx1"/>
      </a:solidFill>
    </a:ln>
  </c:spPr>
  <c:txPr>
    <a:bodyPr/>
    <a:lstStyle/>
    <a:p>
      <a:pPr>
        <a:defRPr sz="1800"/>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499862544549977"/>
          <c:y val="6.9022694363430184E-2"/>
          <c:w val="0.84227377511068824"/>
          <c:h val="0.83059667329358422"/>
        </c:manualLayout>
      </c:layout>
      <c:lineChart>
        <c:grouping val="standard"/>
        <c:varyColors val="0"/>
        <c:ser>
          <c:idx val="0"/>
          <c:order val="0"/>
          <c:tx>
            <c:strRef>
              <c:f>Sheet1!$B$1</c:f>
              <c:strCache>
                <c:ptCount val="1"/>
                <c:pt idx="0">
                  <c:v>通報・届出事業所数（件）</c:v>
                </c:pt>
              </c:strCache>
            </c:strRef>
          </c:tx>
          <c:marker>
            <c:symbol val="square"/>
            <c:size val="5"/>
          </c:marker>
          <c:dPt>
            <c:idx val="1"/>
            <c:marker>
              <c:spPr>
                <a:ln>
                  <a:prstDash val="sysDot"/>
                </a:ln>
              </c:spPr>
            </c:marker>
            <c:bubble3D val="0"/>
            <c:spPr>
              <a:ln>
                <a:prstDash val="sysDot"/>
              </a:ln>
            </c:spPr>
            <c:extLst>
              <c:ext xmlns:c16="http://schemas.microsoft.com/office/drawing/2014/chart" uri="{C3380CC4-5D6E-409C-BE32-E72D297353CC}">
                <c16:uniqueId val="{00000001-801C-4EE5-A614-79E2E1AA8A3C}"/>
              </c:ext>
            </c:extLst>
          </c:dPt>
          <c:dLbls>
            <c:dLbl>
              <c:idx val="0"/>
              <c:layout>
                <c:manualLayout>
                  <c:x val="-7.6159467129914851E-2"/>
                  <c:y val="-3.70384884942816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01C-4EE5-A614-79E2E1AA8A3C}"/>
                </c:ext>
              </c:extLst>
            </c:dLbl>
            <c:dLbl>
              <c:idx val="1"/>
              <c:layout>
                <c:manualLayout>
                  <c:x val="-6.8142681116239612E-2"/>
                  <c:y val="-1.62043387162481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01C-4EE5-A614-79E2E1AA8A3C}"/>
                </c:ext>
              </c:extLst>
            </c:dLbl>
            <c:dLbl>
              <c:idx val="2"/>
              <c:layout>
                <c:manualLayout>
                  <c:x val="-8.4176253143590105E-2"/>
                  <c:y val="-1.85192442471407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01C-4EE5-A614-79E2E1AA8A3C}"/>
                </c:ext>
              </c:extLst>
            </c:dLbl>
            <c:dLbl>
              <c:idx val="3"/>
              <c:layout>
                <c:manualLayout>
                  <c:x val="-9.0237602326028815E-2"/>
                  <c:y val="-2.08342116088367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01C-4EE5-A614-79E2E1AA8A3C}"/>
                </c:ext>
              </c:extLst>
            </c:dLbl>
            <c:dLbl>
              <c:idx val="4"/>
              <c:layout>
                <c:manualLayout>
                  <c:x val="-7.7625859999295471E-2"/>
                  <c:y val="-3.2670734436416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01C-4EE5-A614-79E2E1AA8A3C}"/>
                </c:ext>
              </c:extLst>
            </c:dLbl>
            <c:dLbl>
              <c:idx val="5"/>
              <c:layout>
                <c:manualLayout>
                  <c:x val="-0.10754225140296064"/>
                  <c:y val="-3.06614877042977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BD4-4A7B-8628-B3F181B626A0}"/>
                </c:ext>
              </c:extLst>
            </c:dLbl>
            <c:dLbl>
              <c:idx val="6"/>
              <c:layout>
                <c:manualLayout>
                  <c:x val="-1.7206760224473705E-2"/>
                  <c:y val="-3.06614877042978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EDC-4B85-8BEB-23CEBF906F7F}"/>
                </c:ext>
              </c:extLst>
            </c:dLbl>
            <c:spPr>
              <a:noFill/>
              <a:ln>
                <a:noFill/>
              </a:ln>
              <a:effectLst/>
            </c:spPr>
            <c:txPr>
              <a:bodyPr/>
              <a:lstStyle/>
              <a:p>
                <a:pPr>
                  <a:defRPr sz="10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H24</c:v>
                </c:pt>
                <c:pt idx="1">
                  <c:v>H25</c:v>
                </c:pt>
                <c:pt idx="2">
                  <c:v>H26</c:v>
                </c:pt>
                <c:pt idx="3">
                  <c:v>H27</c:v>
                </c:pt>
                <c:pt idx="4">
                  <c:v>H28</c:v>
                </c:pt>
                <c:pt idx="5">
                  <c:v>H29</c:v>
                </c:pt>
                <c:pt idx="6">
                  <c:v>H30</c:v>
                </c:pt>
              </c:strCache>
            </c:strRef>
          </c:cat>
          <c:val>
            <c:numRef>
              <c:f>Sheet1!$B$2:$B$8</c:f>
              <c:numCache>
                <c:formatCode>#,##0_ </c:formatCode>
                <c:ptCount val="7"/>
                <c:pt idx="1">
                  <c:v>775</c:v>
                </c:pt>
                <c:pt idx="2">
                  <c:v>985</c:v>
                </c:pt>
                <c:pt idx="3">
                  <c:v>1325</c:v>
                </c:pt>
                <c:pt idx="4">
                  <c:v>1316</c:v>
                </c:pt>
                <c:pt idx="5">
                  <c:v>1483</c:v>
                </c:pt>
                <c:pt idx="6">
                  <c:v>1656</c:v>
                </c:pt>
              </c:numCache>
            </c:numRef>
          </c:val>
          <c:smooth val="0"/>
          <c:extLst>
            <c:ext xmlns:c16="http://schemas.microsoft.com/office/drawing/2014/chart" uri="{C3380CC4-5D6E-409C-BE32-E72D297353CC}">
              <c16:uniqueId val="{00000006-801C-4EE5-A614-79E2E1AA8A3C}"/>
            </c:ext>
          </c:extLst>
        </c:ser>
        <c:ser>
          <c:idx val="1"/>
          <c:order val="1"/>
          <c:tx>
            <c:strRef>
              <c:f>Sheet1!$C$1</c:f>
              <c:strCache>
                <c:ptCount val="1"/>
                <c:pt idx="0">
                  <c:v>虐待判断事業所数(件)</c:v>
                </c:pt>
              </c:strCache>
            </c:strRef>
          </c:tx>
          <c:spPr>
            <a:ln>
              <a:solidFill>
                <a:srgbClr val="FF0000"/>
              </a:solidFill>
            </a:ln>
          </c:spPr>
          <c:marker>
            <c:symbol val="square"/>
            <c:size val="5"/>
            <c:spPr>
              <a:ln>
                <a:solidFill>
                  <a:srgbClr val="FF0000"/>
                </a:solidFill>
              </a:ln>
            </c:spPr>
          </c:marker>
          <c:dPt>
            <c:idx val="1"/>
            <c:marker>
              <c:spPr>
                <a:ln>
                  <a:solidFill>
                    <a:srgbClr val="FF0000"/>
                  </a:solidFill>
                  <a:prstDash val="sysDot"/>
                </a:ln>
              </c:spPr>
            </c:marker>
            <c:bubble3D val="0"/>
            <c:spPr>
              <a:ln>
                <a:solidFill>
                  <a:srgbClr val="FF0000"/>
                </a:solidFill>
                <a:prstDash val="sysDot"/>
              </a:ln>
            </c:spPr>
            <c:extLst>
              <c:ext xmlns:c16="http://schemas.microsoft.com/office/drawing/2014/chart" uri="{C3380CC4-5D6E-409C-BE32-E72D297353CC}">
                <c16:uniqueId val="{00000008-801C-4EE5-A614-79E2E1AA8A3C}"/>
              </c:ext>
            </c:extLst>
          </c:dPt>
          <c:dLbls>
            <c:dLbl>
              <c:idx val="0"/>
              <c:layout>
                <c:manualLayout>
                  <c:x val="-7.030147056831082E-2"/>
                  <c:y val="1.60295880570626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01C-4EE5-A614-79E2E1AA8A3C}"/>
                </c:ext>
              </c:extLst>
            </c:dLbl>
            <c:dLbl>
              <c:idx val="1"/>
              <c:layout>
                <c:manualLayout>
                  <c:x val="-6.8142681116239612E-2"/>
                  <c:y val="2.3149055308926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01C-4EE5-A614-79E2E1AA8A3C}"/>
                </c:ext>
              </c:extLst>
            </c:dLbl>
            <c:dLbl>
              <c:idx val="2"/>
              <c:layout>
                <c:manualLayout>
                  <c:x val="-6.8037155763180784E-2"/>
                  <c:y val="2.09214974914594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01C-4EE5-A614-79E2E1AA8A3C}"/>
                </c:ext>
              </c:extLst>
            </c:dLbl>
            <c:dLbl>
              <c:idx val="3"/>
              <c:layout>
                <c:manualLayout>
                  <c:x val="-6.0125895102564358E-2"/>
                  <c:y val="2.0834149778033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01C-4EE5-A614-79E2E1AA8A3C}"/>
                </c:ext>
              </c:extLst>
            </c:dLbl>
            <c:dLbl>
              <c:idx val="4"/>
              <c:layout>
                <c:manualLayout>
                  <c:x val="-5.6117502095726739E-2"/>
                  <c:y val="1.85192442471407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01C-4EE5-A614-79E2E1AA8A3C}"/>
                </c:ext>
              </c:extLst>
            </c:dLbl>
            <c:dLbl>
              <c:idx val="5"/>
              <c:layout>
                <c:manualLayout>
                  <c:x val="-5.5921970729539694E-2"/>
                  <c:y val="1.88686078180293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BD4-4A7B-8628-B3F181B626A0}"/>
                </c:ext>
              </c:extLst>
            </c:dLbl>
            <c:dLbl>
              <c:idx val="6"/>
              <c:layout>
                <c:manualLayout>
                  <c:x val="-2.5810140336710554E-2"/>
                  <c:y val="2.358575977253670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EDC-4B85-8BEB-23CEBF906F7F}"/>
                </c:ext>
              </c:extLst>
            </c:dLbl>
            <c:spPr>
              <a:noFill/>
              <a:ln>
                <a:noFill/>
              </a:ln>
              <a:effectLst/>
            </c:spPr>
            <c:txPr>
              <a:bodyPr/>
              <a:lstStyle/>
              <a:p>
                <a:pPr>
                  <a:defRPr sz="10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H24</c:v>
                </c:pt>
                <c:pt idx="1">
                  <c:v>H25</c:v>
                </c:pt>
                <c:pt idx="2">
                  <c:v>H26</c:v>
                </c:pt>
                <c:pt idx="3">
                  <c:v>H27</c:v>
                </c:pt>
                <c:pt idx="4">
                  <c:v>H28</c:v>
                </c:pt>
                <c:pt idx="5">
                  <c:v>H29</c:v>
                </c:pt>
                <c:pt idx="6">
                  <c:v>H30</c:v>
                </c:pt>
              </c:strCache>
            </c:strRef>
          </c:cat>
          <c:val>
            <c:numRef>
              <c:f>Sheet1!$C$2:$C$8</c:f>
              <c:numCache>
                <c:formatCode>#,##0_ </c:formatCode>
                <c:ptCount val="7"/>
                <c:pt idx="0">
                  <c:v>133</c:v>
                </c:pt>
                <c:pt idx="1">
                  <c:v>265</c:v>
                </c:pt>
                <c:pt idx="2">
                  <c:v>364</c:v>
                </c:pt>
                <c:pt idx="3">
                  <c:v>591</c:v>
                </c:pt>
                <c:pt idx="4">
                  <c:v>581</c:v>
                </c:pt>
                <c:pt idx="5">
                  <c:v>597</c:v>
                </c:pt>
                <c:pt idx="6">
                  <c:v>541</c:v>
                </c:pt>
              </c:numCache>
            </c:numRef>
          </c:val>
          <c:smooth val="0"/>
          <c:extLst>
            <c:ext xmlns:c16="http://schemas.microsoft.com/office/drawing/2014/chart" uri="{C3380CC4-5D6E-409C-BE32-E72D297353CC}">
              <c16:uniqueId val="{0000000D-801C-4EE5-A614-79E2E1AA8A3C}"/>
            </c:ext>
          </c:extLst>
        </c:ser>
        <c:ser>
          <c:idx val="2"/>
          <c:order val="2"/>
          <c:tx>
            <c:strRef>
              <c:f>Sheet1!$D$1</c:f>
              <c:strCache>
                <c:ptCount val="1"/>
                <c:pt idx="0">
                  <c:v>被虐待者数(人)</c:v>
                </c:pt>
              </c:strCache>
            </c:strRef>
          </c:tx>
          <c:spPr>
            <a:ln>
              <a:prstDash val="solid"/>
            </a:ln>
          </c:spPr>
          <c:marker>
            <c:symbol val="square"/>
            <c:size val="7"/>
            <c:spPr>
              <a:ln>
                <a:prstDash val="solid"/>
              </a:ln>
            </c:spPr>
          </c:marker>
          <c:dPt>
            <c:idx val="1"/>
            <c:marker>
              <c:spPr>
                <a:ln>
                  <a:prstDash val="sysDot"/>
                </a:ln>
              </c:spPr>
            </c:marker>
            <c:bubble3D val="0"/>
            <c:spPr>
              <a:ln>
                <a:prstDash val="sysDot"/>
              </a:ln>
            </c:spPr>
            <c:extLst>
              <c:ext xmlns:c16="http://schemas.microsoft.com/office/drawing/2014/chart" uri="{C3380CC4-5D6E-409C-BE32-E72D297353CC}">
                <c16:uniqueId val="{0000000F-801C-4EE5-A614-79E2E1AA8A3C}"/>
              </c:ext>
            </c:extLst>
          </c:dPt>
          <c:dLbls>
            <c:dLbl>
              <c:idx val="0"/>
              <c:layout>
                <c:manualLayout>
                  <c:x val="-0.12318482228261901"/>
                  <c:y val="-1.37148407357642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801C-4EE5-A614-79E2E1AA8A3C}"/>
                </c:ext>
              </c:extLst>
            </c:dLbl>
            <c:dLbl>
              <c:idx val="1"/>
              <c:layout>
                <c:manualLayout>
                  <c:x val="-7.2151074123077238E-2"/>
                  <c:y val="-2.31490553089259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01C-4EE5-A614-79E2E1AA8A3C}"/>
                </c:ext>
              </c:extLst>
            </c:dLbl>
            <c:dLbl>
              <c:idx val="2"/>
              <c:layout>
                <c:manualLayout>
                  <c:x val="-0.12036574077012958"/>
                  <c:y val="-2.485533759883447E-2"/>
                </c:manualLayout>
              </c:layout>
              <c:tx>
                <c:rich>
                  <a:bodyPr/>
                  <a:lstStyle/>
                  <a:p>
                    <a:fld id="{99F6EA0A-14F1-4437-AB60-96F22C193C2E}" type="VALUE">
                      <a:rPr lang="en-US" altLang="ja-JP" smtClean="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manualLayout>
                      <c:w val="0.13391961290761034"/>
                      <c:h val="4.8621471681834651E-2"/>
                    </c:manualLayout>
                  </c15:layout>
                  <c15:dlblFieldTable/>
                  <c15:showDataLabelsRange val="0"/>
                </c:ext>
                <c:ext xmlns:c16="http://schemas.microsoft.com/office/drawing/2014/chart" uri="{C3380CC4-5D6E-409C-BE32-E72D297353CC}">
                  <c16:uniqueId val="{00000011-801C-4EE5-A614-79E2E1AA8A3C}"/>
                </c:ext>
              </c:extLst>
            </c:dLbl>
            <c:dLbl>
              <c:idx val="3"/>
              <c:layout>
                <c:manualLayout>
                  <c:x val="-6.8435824203814832E-2"/>
                  <c:y val="2.64245938188595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801C-4EE5-A614-79E2E1AA8A3C}"/>
                </c:ext>
              </c:extLst>
            </c:dLbl>
            <c:dLbl>
              <c:idx val="4"/>
              <c:layout>
                <c:manualLayout>
                  <c:x val="-6.4427522304750115E-2"/>
                  <c:y val="2.48577944488701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801C-4EE5-A614-79E2E1AA8A3C}"/>
                </c:ext>
              </c:extLst>
            </c:dLbl>
            <c:dLbl>
              <c:idx val="5"/>
              <c:layout>
                <c:manualLayout>
                  <c:x val="-2.1508450280592287E-2"/>
                  <c:y val="-7.075727931761011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BD4-4A7B-8628-B3F181B626A0}"/>
                </c:ext>
              </c:extLst>
            </c:dLbl>
            <c:dLbl>
              <c:idx val="6"/>
              <c:layout>
                <c:manualLayout>
                  <c:x val="-3.441352044894741E-2"/>
                  <c:y val="1.65100318407756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EDC-4B85-8BEB-23CEBF906F7F}"/>
                </c:ext>
              </c:extLst>
            </c:dLbl>
            <c:spPr>
              <a:noFill/>
              <a:ln>
                <a:noFill/>
              </a:ln>
              <a:effectLst/>
            </c:spPr>
            <c:txPr>
              <a:bodyPr/>
              <a:lstStyle/>
              <a:p>
                <a:pPr>
                  <a:defRPr sz="10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H24</c:v>
                </c:pt>
                <c:pt idx="1">
                  <c:v>H25</c:v>
                </c:pt>
                <c:pt idx="2">
                  <c:v>H26</c:v>
                </c:pt>
                <c:pt idx="3">
                  <c:v>H27</c:v>
                </c:pt>
                <c:pt idx="4">
                  <c:v>H28</c:v>
                </c:pt>
                <c:pt idx="5">
                  <c:v>H29</c:v>
                </c:pt>
                <c:pt idx="6">
                  <c:v>H30</c:v>
                </c:pt>
              </c:strCache>
            </c:strRef>
          </c:cat>
          <c:val>
            <c:numRef>
              <c:f>Sheet1!$D$2:$D$8</c:f>
              <c:numCache>
                <c:formatCode>#,##0_ </c:formatCode>
                <c:ptCount val="7"/>
                <c:pt idx="0">
                  <c:v>194</c:v>
                </c:pt>
                <c:pt idx="1">
                  <c:v>405</c:v>
                </c:pt>
                <c:pt idx="2">
                  <c:v>589</c:v>
                </c:pt>
                <c:pt idx="3">
                  <c:v>1123</c:v>
                </c:pt>
                <c:pt idx="4">
                  <c:v>972</c:v>
                </c:pt>
                <c:pt idx="5">
                  <c:v>1308</c:v>
                </c:pt>
                <c:pt idx="6">
                  <c:v>900</c:v>
                </c:pt>
              </c:numCache>
            </c:numRef>
          </c:val>
          <c:smooth val="0"/>
          <c:extLst>
            <c:ext xmlns:c16="http://schemas.microsoft.com/office/drawing/2014/chart" uri="{C3380CC4-5D6E-409C-BE32-E72D297353CC}">
              <c16:uniqueId val="{00000014-801C-4EE5-A614-79E2E1AA8A3C}"/>
            </c:ext>
          </c:extLst>
        </c:ser>
        <c:dLbls>
          <c:showLegendKey val="0"/>
          <c:showVal val="0"/>
          <c:showCatName val="0"/>
          <c:showSerName val="0"/>
          <c:showPercent val="0"/>
          <c:showBubbleSize val="0"/>
        </c:dLbls>
        <c:marker val="1"/>
        <c:smooth val="0"/>
        <c:axId val="87165568"/>
        <c:axId val="87289216"/>
      </c:lineChart>
      <c:catAx>
        <c:axId val="87165568"/>
        <c:scaling>
          <c:orientation val="minMax"/>
        </c:scaling>
        <c:delete val="0"/>
        <c:axPos val="b"/>
        <c:numFmt formatCode="General" sourceLinked="0"/>
        <c:majorTickMark val="out"/>
        <c:minorTickMark val="none"/>
        <c:tickLblPos val="nextTo"/>
        <c:txPr>
          <a:bodyPr/>
          <a:lstStyle/>
          <a:p>
            <a:pPr>
              <a:defRPr sz="1000"/>
            </a:pPr>
            <a:endParaRPr lang="ja-JP"/>
          </a:p>
        </c:txPr>
        <c:crossAx val="87289216"/>
        <c:crosses val="autoZero"/>
        <c:auto val="1"/>
        <c:lblAlgn val="ctr"/>
        <c:lblOffset val="100"/>
        <c:noMultiLvlLbl val="0"/>
      </c:catAx>
      <c:valAx>
        <c:axId val="87289216"/>
        <c:scaling>
          <c:orientation val="minMax"/>
          <c:max val="5000"/>
        </c:scaling>
        <c:delete val="0"/>
        <c:axPos val="l"/>
        <c:majorGridlines/>
        <c:numFmt formatCode="#,##0_ " sourceLinked="1"/>
        <c:majorTickMark val="out"/>
        <c:minorTickMark val="none"/>
        <c:tickLblPos val="nextTo"/>
        <c:txPr>
          <a:bodyPr/>
          <a:lstStyle/>
          <a:p>
            <a:pPr>
              <a:defRPr sz="800"/>
            </a:pPr>
            <a:endParaRPr lang="ja-JP"/>
          </a:p>
        </c:txPr>
        <c:crossAx val="87165568"/>
        <c:crosses val="autoZero"/>
        <c:crossBetween val="between"/>
        <c:majorUnit val="1000"/>
      </c:valAx>
      <c:spPr>
        <a:ln>
          <a:solidFill>
            <a:schemeClr val="tx1"/>
          </a:solidFill>
        </a:ln>
      </c:spPr>
    </c:plotArea>
    <c:legend>
      <c:legendPos val="r"/>
      <c:legendEntry>
        <c:idx val="1"/>
        <c:txPr>
          <a:bodyPr/>
          <a:lstStyle/>
          <a:p>
            <a:pPr>
              <a:defRPr sz="1000" baseline="0">
                <a:latin typeface="+mn-ea"/>
                <a:ea typeface="ＭＳ Ｐゴシック" panose="020B0600070205080204" pitchFamily="50" charset="-128"/>
              </a:defRPr>
            </a:pPr>
            <a:endParaRPr lang="ja-JP"/>
          </a:p>
        </c:txPr>
      </c:legendEntry>
      <c:legendEntry>
        <c:idx val="2"/>
        <c:txPr>
          <a:bodyPr/>
          <a:lstStyle/>
          <a:p>
            <a:pPr>
              <a:defRPr sz="1000" baseline="0">
                <a:latin typeface="+mn-ea"/>
                <a:ea typeface="ＭＳ Ｐゴシック" panose="020B0600070205080204" pitchFamily="50" charset="-128"/>
              </a:defRPr>
            </a:pPr>
            <a:endParaRPr lang="ja-JP"/>
          </a:p>
        </c:txPr>
      </c:legendEntry>
      <c:layout>
        <c:manualLayout>
          <c:xMode val="edge"/>
          <c:yMode val="edge"/>
          <c:x val="0.26646407974871478"/>
          <c:y val="0.11364600355255977"/>
          <c:w val="0.67249012982367173"/>
          <c:h val="0.17570796743679432"/>
        </c:manualLayout>
      </c:layout>
      <c:overlay val="0"/>
      <c:spPr>
        <a:ln>
          <a:solidFill>
            <a:schemeClr val="tx1"/>
          </a:solidFill>
        </a:ln>
      </c:spPr>
      <c:txPr>
        <a:bodyPr/>
        <a:lstStyle/>
        <a:p>
          <a:pPr>
            <a:defRPr sz="1000"/>
          </a:pPr>
          <a:endParaRPr lang="ja-JP"/>
        </a:p>
      </c:txPr>
    </c:legend>
    <c:plotVisOnly val="1"/>
    <c:dispBlanksAs val="gap"/>
    <c:showDLblsOverMax val="0"/>
  </c:chart>
  <c:spPr>
    <a:ln>
      <a:solidFill>
        <a:schemeClr val="tx1"/>
      </a:solidFill>
    </a:ln>
  </c:spPr>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0.08813</cdr:x>
      <cdr:y>0.94237</cdr:y>
    </cdr:from>
    <cdr:to>
      <cdr:x>0.37044</cdr:x>
      <cdr:y>0.98241</cdr:y>
    </cdr:to>
    <cdr:sp macro="" textlink="">
      <cdr:nvSpPr>
        <cdr:cNvPr id="2" name="正方形/長方形 1"/>
        <cdr:cNvSpPr/>
      </cdr:nvSpPr>
      <cdr:spPr>
        <a:xfrm xmlns:a="http://schemas.openxmlformats.org/drawingml/2006/main">
          <a:off x="269758" y="5060129"/>
          <a:ext cx="864108" cy="214972"/>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ja-JP" altLang="en-US" sz="700" dirty="0">
              <a:solidFill>
                <a:schemeClr val="tx1"/>
              </a:solidFill>
            </a:rPr>
            <a:t>（下半期のみ）</a:t>
          </a:r>
          <a:endParaRPr lang="ja-JP" sz="700"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0.09855</cdr:x>
      <cdr:y>0.94264</cdr:y>
    </cdr:from>
    <cdr:to>
      <cdr:x>0.39092</cdr:x>
      <cdr:y>0.99613</cdr:y>
    </cdr:to>
    <cdr:sp macro="" textlink="">
      <cdr:nvSpPr>
        <cdr:cNvPr id="2" name="正方形/長方形 1"/>
        <cdr:cNvSpPr/>
      </cdr:nvSpPr>
      <cdr:spPr>
        <a:xfrm xmlns:a="http://schemas.openxmlformats.org/drawingml/2006/main">
          <a:off x="291285" y="5075753"/>
          <a:ext cx="864123" cy="288023"/>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ja-JP" altLang="en-US" sz="700" dirty="0">
              <a:solidFill>
                <a:schemeClr val="tx1"/>
              </a:solidFill>
            </a:rPr>
            <a:t>（下半期のみ）</a:t>
          </a:r>
          <a:endParaRPr lang="ja-JP" sz="700" dirty="0">
            <a:solidFill>
              <a:schemeClr val="tx1"/>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0.08733</cdr:x>
      <cdr:y>0.94114</cdr:y>
    </cdr:from>
    <cdr:to>
      <cdr:x>0.38002</cdr:x>
      <cdr:y>0.97943</cdr:y>
    </cdr:to>
    <cdr:sp macro="" textlink="">
      <cdr:nvSpPr>
        <cdr:cNvPr id="2" name="正方形/長方形 1"/>
        <cdr:cNvSpPr/>
      </cdr:nvSpPr>
      <cdr:spPr>
        <a:xfrm xmlns:a="http://schemas.openxmlformats.org/drawingml/2006/main">
          <a:off x="257816" y="5067656"/>
          <a:ext cx="864117" cy="206214"/>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ja-JP" altLang="en-US" sz="700" dirty="0">
              <a:solidFill>
                <a:schemeClr val="tx1"/>
              </a:solidFill>
            </a:rPr>
            <a:t>（下半期のみ）</a:t>
          </a:r>
          <a:endParaRPr lang="ja-JP" sz="700" dirty="0">
            <a:solidFill>
              <a:schemeClr val="tx1"/>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1F0DF45-4161-44B0-9DDA-8479D1AE614D}" type="datetimeFigureOut">
              <a:rPr kumimoji="1" lang="ja-JP" altLang="en-US" smtClean="0"/>
              <a:t>2022/7/26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2EB9A80-7818-4AAB-8FDF-0786689389CF}" type="slidenum">
              <a:rPr kumimoji="1" lang="ja-JP" altLang="en-US" smtClean="0"/>
              <a:t>‹#›</a:t>
            </a:fld>
            <a:endParaRPr kumimoji="1" lang="ja-JP" altLang="en-US"/>
          </a:p>
        </p:txBody>
      </p:sp>
    </p:spTree>
    <p:extLst>
      <p:ext uri="{BB962C8B-B14F-4D97-AF65-F5344CB8AC3E}">
        <p14:creationId xmlns:p14="http://schemas.microsoft.com/office/powerpoint/2010/main" val="24736502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675403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101411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EB20CE-3C3B-40B4-B349-6D18F759D54B}"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14216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66C497A-4453-49C4-89B5-5D49483F0DEF}" type="datetime1">
              <a:rPr kumimoji="1" lang="ja-JP" altLang="en-US" smtClean="0"/>
              <a:t>2022/7/26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66385B-FA72-425F-A44C-9BA4047AD184}" type="datetime1">
              <a:rPr kumimoji="1" lang="ja-JP" altLang="en-US" smtClean="0"/>
              <a:t>2022/7/26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4DA88C-129E-400F-B05A-C27A64D14317}" type="datetime1">
              <a:rPr kumimoji="1" lang="ja-JP" altLang="en-US" smtClean="0"/>
              <a:t>2022/7/26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9EEDCC1-1E51-4ACF-8680-25967BDC2547}" type="datetime1">
              <a:rPr kumimoji="1" lang="ja-JP" altLang="en-US" smtClean="0"/>
              <a:t>2022/7/26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DC1B2F2-B5A3-4E27-ADD6-67A6E2F4BF4A}" type="datetime1">
              <a:rPr kumimoji="1" lang="ja-JP" altLang="en-US" smtClean="0"/>
              <a:t>2022/7/26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FEB980F-595E-470F-897C-89573641EE04}" type="datetime1">
              <a:rPr kumimoji="1" lang="ja-JP" altLang="en-US" smtClean="0"/>
              <a:t>2022/7/26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A31F28C-BE06-4CB2-8642-3A97724E91DA}" type="datetime1">
              <a:rPr kumimoji="1" lang="ja-JP" altLang="en-US" smtClean="0"/>
              <a:t>2022/7/26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CEEC88B-BD46-42FC-94FC-0F8F3511C067}" type="datetime1">
              <a:rPr kumimoji="1" lang="ja-JP" altLang="en-US" smtClean="0"/>
              <a:t>2022/7/26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4F677D2-0F5D-4A54-B677-A11B4EFB4433}" type="datetime1">
              <a:rPr kumimoji="1" lang="ja-JP" altLang="en-US" smtClean="0"/>
              <a:t>2022/7/26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8FA5041-0119-4719-9C8C-564CAA9A7D80}" type="datetime1">
              <a:rPr kumimoji="1" lang="ja-JP" altLang="en-US" smtClean="0"/>
              <a:t>2022/7/26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4FC051-248D-4B00-AF41-C395AAFB01AE}" type="datetime1">
              <a:rPr kumimoji="1" lang="ja-JP" altLang="en-US" smtClean="0"/>
              <a:t>2022/7/26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FE52AD-1FAD-4967-939F-5730B98F4FB8}" type="datetime1">
              <a:rPr kumimoji="1" lang="ja-JP" altLang="en-US" smtClean="0"/>
              <a:t>2022/7/26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738086" y="322855"/>
            <a:ext cx="7775888" cy="38039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fontAlgn="base">
              <a:spcBef>
                <a:spcPct val="0"/>
              </a:spcBef>
              <a:spcAft>
                <a:spcPct val="0"/>
              </a:spcAft>
            </a:pPr>
            <a:r>
              <a:rPr lang="ja-JP" altLang="en-US" sz="2000" b="1" dirty="0">
                <a:solidFill>
                  <a:prstClr val="white"/>
                </a:solidFill>
              </a:rPr>
              <a:t>障 害 者 虐 待 防 止 法 の 概 要</a:t>
            </a:r>
            <a:endParaRPr lang="en-US" altLang="ja-JP" sz="2000" b="1" dirty="0">
              <a:solidFill>
                <a:prstClr val="white"/>
              </a:solidFill>
            </a:endParaRPr>
          </a:p>
        </p:txBody>
      </p:sp>
      <p:sp>
        <p:nvSpPr>
          <p:cNvPr id="7" name="Rectangle 71"/>
          <p:cNvSpPr>
            <a:spLocks noChangeArrowheads="1"/>
          </p:cNvSpPr>
          <p:nvPr/>
        </p:nvSpPr>
        <p:spPr bwMode="auto">
          <a:xfrm>
            <a:off x="5309264" y="771835"/>
            <a:ext cx="3768634" cy="165270"/>
          </a:xfrm>
          <a:prstGeom prst="rect">
            <a:avLst/>
          </a:prstGeom>
          <a:solidFill>
            <a:srgbClr val="FFFFFF"/>
          </a:solidFill>
          <a:ln w="9525" cap="rnd">
            <a:noFill/>
            <a:prstDash val="sysDot"/>
            <a:miter lim="800000"/>
            <a:headEnd/>
            <a:tailEnd/>
          </a:ln>
        </p:spPr>
        <p:txBody>
          <a:bodyPr lIns="74295" tIns="8890" rIns="74295" bIns="8890"/>
          <a:lstStyle/>
          <a:p>
            <a:pPr marL="273050" lvl="1" algn="r" defTabSz="873125" fontAlgn="base">
              <a:spcBef>
                <a:spcPct val="0"/>
              </a:spcBef>
              <a:spcAft>
                <a:spcPct val="0"/>
              </a:spcAft>
            </a:pPr>
            <a:r>
              <a:rPr lang="ja-JP" altLang="en-US" sz="1200" dirty="0">
                <a:solidFill>
                  <a:srgbClr val="000000"/>
                </a:solidFill>
                <a:latin typeface="HGｺﾞｼｯｸM" pitchFamily="49" charset="-128"/>
              </a:rPr>
              <a:t>（平成２３年６月１７日成立、同６月２４日公布、</a:t>
            </a:r>
            <a:endParaRPr lang="en-US" altLang="ja-JP" sz="1200" dirty="0">
              <a:solidFill>
                <a:srgbClr val="000000"/>
              </a:solidFill>
              <a:latin typeface="HGｺﾞｼｯｸM" pitchFamily="49" charset="-128"/>
            </a:endParaRPr>
          </a:p>
          <a:p>
            <a:pPr marL="273050" lvl="1" algn="r" defTabSz="873125" fontAlgn="base">
              <a:spcBef>
                <a:spcPct val="0"/>
              </a:spcBef>
              <a:spcAft>
                <a:spcPct val="0"/>
              </a:spcAft>
            </a:pPr>
            <a:r>
              <a:rPr lang="ja-JP" altLang="en-US" sz="1200" dirty="0">
                <a:solidFill>
                  <a:prstClr val="black"/>
                </a:solidFill>
                <a:latin typeface="HGｺﾞｼｯｸM" pitchFamily="49" charset="-128"/>
              </a:rPr>
              <a:t>平成２４年１０月１日施行）</a:t>
            </a:r>
            <a:endParaRPr lang="ja-JP" altLang="en-US" sz="1200" dirty="0">
              <a:solidFill>
                <a:prstClr val="black"/>
              </a:solidFill>
              <a:latin typeface="Arial"/>
            </a:endParaRPr>
          </a:p>
        </p:txBody>
      </p:sp>
      <p:sp>
        <p:nvSpPr>
          <p:cNvPr id="8" name="AutoShape 5"/>
          <p:cNvSpPr>
            <a:spLocks noChangeArrowheads="1"/>
          </p:cNvSpPr>
          <p:nvPr/>
        </p:nvSpPr>
        <p:spPr bwMode="auto">
          <a:xfrm>
            <a:off x="152538" y="926512"/>
            <a:ext cx="1055077" cy="292100"/>
          </a:xfrm>
          <a:prstGeom prst="foldedCorner">
            <a:avLst>
              <a:gd name="adj" fmla="val 12500"/>
            </a:avLst>
          </a:prstGeom>
          <a:solidFill>
            <a:srgbClr val="FFFF99"/>
          </a:solidFill>
          <a:ln w="9525">
            <a:solidFill>
              <a:srgbClr val="000000"/>
            </a:solidFill>
            <a:round/>
            <a:headEnd/>
            <a:tailEnd/>
          </a:ln>
          <a:effectLst>
            <a:outerShdw dist="35921" dir="2700000" algn="ctr" rotWithShape="0">
              <a:srgbClr val="808080"/>
            </a:outerShdw>
          </a:effectLst>
        </p:spPr>
        <p:txBody>
          <a:bodyPr lIns="74295" tIns="8890" rIns="74295" bIns="8890" anchor="ctr" anchorCtr="1"/>
          <a:lstStyle/>
          <a:p>
            <a:pPr marL="119063" indent="-119063" algn="ctr" defTabSz="873125" fontAlgn="base">
              <a:spcBef>
                <a:spcPct val="0"/>
              </a:spcBef>
              <a:spcAft>
                <a:spcPct val="0"/>
              </a:spcAft>
              <a:defRPr/>
            </a:pPr>
            <a:r>
              <a:rPr lang="ja-JP" altLang="en-US" sz="2000" dirty="0">
                <a:solidFill>
                  <a:prstClr val="black"/>
                </a:solidFill>
                <a:latin typeface="HGPｺﾞｼｯｸE" pitchFamily="50" charset="-128"/>
              </a:rPr>
              <a:t>定　義</a:t>
            </a:r>
            <a:endParaRPr lang="ja-JP" altLang="en-US" sz="2000" dirty="0">
              <a:solidFill>
                <a:prstClr val="black"/>
              </a:solidFill>
              <a:latin typeface="Arial"/>
            </a:endParaRPr>
          </a:p>
        </p:txBody>
      </p:sp>
      <p:sp>
        <p:nvSpPr>
          <p:cNvPr id="9" name="正方形/長方形 8"/>
          <p:cNvSpPr/>
          <p:nvPr/>
        </p:nvSpPr>
        <p:spPr>
          <a:xfrm>
            <a:off x="152539" y="1219252"/>
            <a:ext cx="8906682" cy="21377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85725" indent="-85725" fontAlgn="base">
              <a:spcBef>
                <a:spcPct val="0"/>
              </a:spcBef>
              <a:spcAft>
                <a:spcPct val="0"/>
              </a:spcAft>
              <a:defRPr/>
            </a:pPr>
            <a:r>
              <a:rPr lang="ja-JP" altLang="ja-JP" sz="1200" dirty="0">
                <a:solidFill>
                  <a:prstClr val="black"/>
                </a:solidFill>
              </a:rPr>
              <a:t>１　｢障害者｣とは、身体・知的・精神障害その他の心身の機能の障害がある者であって、障害及び社会的障壁により継続的に日常生活</a:t>
            </a:r>
            <a:endParaRPr lang="en-US" altLang="ja-JP" sz="1200" dirty="0">
              <a:solidFill>
                <a:prstClr val="black"/>
              </a:solidFill>
            </a:endParaRPr>
          </a:p>
          <a:p>
            <a:pPr marL="85725" indent="-85725" fontAlgn="base">
              <a:spcBef>
                <a:spcPct val="0"/>
              </a:spcBef>
              <a:spcAft>
                <a:spcPct val="0"/>
              </a:spcAft>
              <a:defRPr/>
            </a:pPr>
            <a:r>
              <a:rPr lang="ja-JP" altLang="en-US" sz="1200" dirty="0">
                <a:solidFill>
                  <a:prstClr val="black"/>
                </a:solidFill>
              </a:rPr>
              <a:t>　　</a:t>
            </a:r>
            <a:r>
              <a:rPr lang="ja-JP" altLang="ja-JP" sz="1200" dirty="0">
                <a:solidFill>
                  <a:prstClr val="black"/>
                </a:solidFill>
              </a:rPr>
              <a:t>社会生活に相当な制限を受ける状態にあるものをいう。</a:t>
            </a:r>
          </a:p>
          <a:p>
            <a:pPr marL="85725" indent="-85725" fontAlgn="base">
              <a:spcBef>
                <a:spcPct val="0"/>
              </a:spcBef>
              <a:spcAft>
                <a:spcPct val="0"/>
              </a:spcAft>
              <a:defRPr/>
            </a:pPr>
            <a:r>
              <a:rPr lang="ja-JP" altLang="ja-JP" sz="1200" dirty="0">
                <a:solidFill>
                  <a:prstClr val="black"/>
                </a:solidFill>
              </a:rPr>
              <a:t>２　｢障害者虐待｣とは、</a:t>
            </a:r>
            <a:r>
              <a:rPr lang="ja-JP" altLang="en-US" sz="1200" dirty="0">
                <a:solidFill>
                  <a:prstClr val="black"/>
                </a:solidFill>
              </a:rPr>
              <a:t>次の３つをいう。</a:t>
            </a:r>
            <a:endParaRPr lang="en-US" altLang="ja-JP" sz="1200" dirty="0">
              <a:solidFill>
                <a:prstClr val="black"/>
              </a:solidFill>
            </a:endParaRPr>
          </a:p>
          <a:p>
            <a:pPr marL="85725" indent="-85725" fontAlgn="base">
              <a:spcBef>
                <a:spcPct val="0"/>
              </a:spcBef>
              <a:spcAft>
                <a:spcPct val="0"/>
              </a:spcAft>
              <a:defRPr/>
            </a:pPr>
            <a:r>
              <a:rPr lang="en-US" altLang="ja-JP" sz="1200" dirty="0">
                <a:solidFill>
                  <a:prstClr val="black"/>
                </a:solidFill>
              </a:rPr>
              <a:t>   </a:t>
            </a:r>
            <a:r>
              <a:rPr lang="ja-JP" altLang="en-US" sz="1200" dirty="0">
                <a:solidFill>
                  <a:prstClr val="black"/>
                </a:solidFill>
              </a:rPr>
              <a:t>　</a:t>
            </a:r>
            <a:r>
              <a:rPr lang="ja-JP" altLang="ja-JP" sz="1200" dirty="0">
                <a:solidFill>
                  <a:schemeClr val="tx1"/>
                </a:solidFill>
              </a:rPr>
              <a:t>①養護者による障害者虐待</a:t>
            </a:r>
            <a:r>
              <a:rPr lang="en-US" altLang="ja-JP" sz="1200" dirty="0">
                <a:solidFill>
                  <a:schemeClr val="tx1"/>
                </a:solidFill>
              </a:rPr>
              <a:t>   </a:t>
            </a:r>
            <a:r>
              <a:rPr lang="ja-JP" altLang="ja-JP" sz="1200" dirty="0">
                <a:solidFill>
                  <a:schemeClr val="tx1"/>
                </a:solidFill>
              </a:rPr>
              <a:t>②障害者福祉施設従事者等による障害者虐待</a:t>
            </a:r>
            <a:r>
              <a:rPr lang="en-US" altLang="ja-JP" sz="1200" dirty="0">
                <a:solidFill>
                  <a:schemeClr val="tx1"/>
                </a:solidFill>
              </a:rPr>
              <a:t>   </a:t>
            </a:r>
            <a:r>
              <a:rPr lang="ja-JP" altLang="ja-JP" sz="1200" dirty="0">
                <a:solidFill>
                  <a:schemeClr val="tx1"/>
                </a:solidFill>
              </a:rPr>
              <a:t>③使用者による障害者虐待</a:t>
            </a:r>
            <a:r>
              <a:rPr lang="en-US" altLang="ja-JP" sz="1200" dirty="0">
                <a:solidFill>
                  <a:schemeClr val="tx1"/>
                </a:solidFill>
              </a:rPr>
              <a:t>   </a:t>
            </a:r>
            <a:endParaRPr lang="ja-JP" altLang="ja-JP" sz="1200" dirty="0">
              <a:solidFill>
                <a:schemeClr val="tx1"/>
              </a:solidFill>
            </a:endParaRPr>
          </a:p>
          <a:p>
            <a:pPr marL="85725" indent="-85725" fontAlgn="base">
              <a:spcBef>
                <a:spcPct val="0"/>
              </a:spcBef>
              <a:spcAft>
                <a:spcPct val="0"/>
              </a:spcAft>
              <a:defRPr/>
            </a:pPr>
            <a:r>
              <a:rPr lang="ja-JP" altLang="ja-JP" sz="1200" dirty="0">
                <a:solidFill>
                  <a:schemeClr val="tx1"/>
                </a:solidFill>
              </a:rPr>
              <a:t>３　障害者虐待の類型は、</a:t>
            </a:r>
            <a:r>
              <a:rPr lang="ja-JP" altLang="en-US" sz="1200" dirty="0">
                <a:solidFill>
                  <a:schemeClr val="tx1"/>
                </a:solidFill>
              </a:rPr>
              <a:t>次の５つ。（具体的要件は、虐待を行う主体ごとに微妙に異なる。）</a:t>
            </a:r>
            <a:endParaRPr lang="en-US" altLang="ja-JP" sz="1200" dirty="0">
              <a:solidFill>
                <a:schemeClr val="tx1"/>
              </a:solidFill>
            </a:endParaRPr>
          </a:p>
          <a:p>
            <a:pPr marL="85725" indent="-85725" fontAlgn="base">
              <a:spcBef>
                <a:spcPct val="0"/>
              </a:spcBef>
              <a:spcAft>
                <a:spcPct val="0"/>
              </a:spcAft>
              <a:defRPr/>
            </a:pPr>
            <a:r>
              <a:rPr lang="ja-JP" altLang="en-US" sz="1200" dirty="0">
                <a:solidFill>
                  <a:schemeClr val="tx1"/>
                </a:solidFill>
              </a:rPr>
              <a:t>　　</a:t>
            </a:r>
            <a:r>
              <a:rPr lang="ja-JP" altLang="ja-JP" sz="1200" dirty="0">
                <a:solidFill>
                  <a:schemeClr val="tx1"/>
                </a:solidFill>
              </a:rPr>
              <a:t>①身体的虐待</a:t>
            </a:r>
            <a:r>
              <a:rPr lang="ja-JP" altLang="en-US" sz="1200" dirty="0">
                <a:solidFill>
                  <a:schemeClr val="tx1"/>
                </a:solidFill>
              </a:rPr>
              <a:t>　</a:t>
            </a:r>
            <a:r>
              <a:rPr lang="ja-JP" altLang="en-US" sz="1100" dirty="0">
                <a:solidFill>
                  <a:schemeClr val="tx1"/>
                </a:solidFill>
              </a:rPr>
              <a:t>（障害者の身体に外傷が生じ、若しくは生じるおそれのある暴行を加え、又は正当な理由なく障害者の身体を拘束すること）</a:t>
            </a:r>
            <a:endParaRPr lang="en-US" altLang="ja-JP" sz="1400" dirty="0">
              <a:solidFill>
                <a:schemeClr val="tx1"/>
              </a:solidFill>
            </a:endParaRPr>
          </a:p>
          <a:p>
            <a:pPr marL="85725" indent="-85725" fontAlgn="base">
              <a:spcBef>
                <a:spcPct val="0"/>
              </a:spcBef>
              <a:spcAft>
                <a:spcPct val="0"/>
              </a:spcAft>
              <a:defRPr/>
            </a:pPr>
            <a:r>
              <a:rPr lang="ja-JP" altLang="en-US" sz="1200" dirty="0">
                <a:solidFill>
                  <a:schemeClr val="tx1"/>
                </a:solidFill>
              </a:rPr>
              <a:t>　　</a:t>
            </a:r>
            <a:r>
              <a:rPr lang="ja-JP" altLang="ja-JP" sz="1200" dirty="0">
                <a:solidFill>
                  <a:schemeClr val="tx1"/>
                </a:solidFill>
              </a:rPr>
              <a:t>②</a:t>
            </a:r>
            <a:r>
              <a:rPr lang="ja-JP" altLang="en-US" sz="1200" dirty="0">
                <a:solidFill>
                  <a:schemeClr val="tx1"/>
                </a:solidFill>
              </a:rPr>
              <a:t>放棄・放置　</a:t>
            </a:r>
            <a:r>
              <a:rPr lang="ja-JP" altLang="en-US" sz="1050" dirty="0">
                <a:solidFill>
                  <a:schemeClr val="tx1"/>
                </a:solidFill>
              </a:rPr>
              <a:t> </a:t>
            </a:r>
            <a:r>
              <a:rPr lang="ja-JP" altLang="en-US" sz="1200" dirty="0">
                <a:solidFill>
                  <a:schemeClr val="tx1"/>
                </a:solidFill>
              </a:rPr>
              <a:t>（障害者を衰弱させるような著しい減食又は長時間の放置等による</a:t>
            </a:r>
            <a:r>
              <a:rPr lang="en-US" altLang="ja-JP" sz="1200" dirty="0">
                <a:solidFill>
                  <a:schemeClr val="tx1"/>
                </a:solidFill>
              </a:rPr>
              <a:t>①③④</a:t>
            </a:r>
            <a:r>
              <a:rPr lang="ja-JP" altLang="en-US" sz="1200" dirty="0">
                <a:solidFill>
                  <a:schemeClr val="tx1"/>
                </a:solidFill>
              </a:rPr>
              <a:t>の行為と同様の行為の放置等）</a:t>
            </a:r>
            <a:endParaRPr lang="en-US" altLang="ja-JP" sz="1600" dirty="0">
              <a:solidFill>
                <a:schemeClr val="tx1"/>
              </a:solidFill>
            </a:endParaRPr>
          </a:p>
          <a:p>
            <a:pPr marL="85725" indent="-85725" fontAlgn="base">
              <a:spcBef>
                <a:spcPct val="0"/>
              </a:spcBef>
              <a:spcAft>
                <a:spcPct val="0"/>
              </a:spcAft>
              <a:defRPr/>
            </a:pPr>
            <a:r>
              <a:rPr lang="ja-JP" altLang="en-US" sz="1200" dirty="0">
                <a:solidFill>
                  <a:schemeClr val="tx1"/>
                </a:solidFill>
              </a:rPr>
              <a:t>　　</a:t>
            </a:r>
            <a:r>
              <a:rPr lang="ja-JP" altLang="ja-JP" sz="1200" dirty="0">
                <a:solidFill>
                  <a:schemeClr val="tx1"/>
                </a:solidFill>
              </a:rPr>
              <a:t>③心理的虐待</a:t>
            </a:r>
            <a:r>
              <a:rPr lang="ja-JP" altLang="en-US" sz="1200" dirty="0">
                <a:solidFill>
                  <a:schemeClr val="tx1"/>
                </a:solidFill>
              </a:rPr>
              <a:t>　（障害者に対する著しい暴言又は著しく拒絶的な対応その他の障害者に著しい心理的外傷を与える言動を行うこと）</a:t>
            </a:r>
            <a:endParaRPr lang="en-US" altLang="ja-JP" sz="1200" dirty="0">
              <a:solidFill>
                <a:schemeClr val="tx1"/>
              </a:solidFill>
            </a:endParaRPr>
          </a:p>
          <a:p>
            <a:pPr marL="85725" indent="-85725" fontAlgn="base">
              <a:spcBef>
                <a:spcPct val="0"/>
              </a:spcBef>
              <a:spcAft>
                <a:spcPct val="0"/>
              </a:spcAft>
              <a:defRPr/>
            </a:pPr>
            <a:r>
              <a:rPr lang="ja-JP" altLang="en-US" sz="1200" dirty="0">
                <a:solidFill>
                  <a:schemeClr val="tx1"/>
                </a:solidFill>
              </a:rPr>
              <a:t>　　</a:t>
            </a:r>
            <a:r>
              <a:rPr lang="ja-JP" altLang="ja-JP" sz="1200" dirty="0">
                <a:solidFill>
                  <a:schemeClr val="tx1"/>
                </a:solidFill>
              </a:rPr>
              <a:t>④性的虐待</a:t>
            </a:r>
            <a:r>
              <a:rPr lang="ja-JP" altLang="en-US" sz="1200" dirty="0">
                <a:solidFill>
                  <a:schemeClr val="tx1"/>
                </a:solidFill>
              </a:rPr>
              <a:t>　　 （障害者にわいせつな行為をすること又は障害者をしてわいせつな行為をさせること）</a:t>
            </a:r>
            <a:endParaRPr lang="en-US" altLang="ja-JP" sz="1200" dirty="0">
              <a:solidFill>
                <a:schemeClr val="tx1"/>
              </a:solidFill>
            </a:endParaRPr>
          </a:p>
          <a:p>
            <a:pPr marL="85725" indent="-85725" fontAlgn="base">
              <a:spcBef>
                <a:spcPct val="0"/>
              </a:spcBef>
              <a:spcAft>
                <a:spcPct val="0"/>
              </a:spcAft>
              <a:defRPr/>
            </a:pPr>
            <a:r>
              <a:rPr lang="ja-JP" altLang="en-US" sz="1200" dirty="0">
                <a:solidFill>
                  <a:schemeClr val="tx1"/>
                </a:solidFill>
              </a:rPr>
              <a:t>　　</a:t>
            </a:r>
            <a:r>
              <a:rPr lang="ja-JP" altLang="ja-JP" sz="1200" dirty="0">
                <a:solidFill>
                  <a:schemeClr val="tx1"/>
                </a:solidFill>
              </a:rPr>
              <a:t>⑤経済的虐待</a:t>
            </a:r>
            <a:r>
              <a:rPr lang="ja-JP" altLang="en-US" sz="1200" dirty="0">
                <a:solidFill>
                  <a:schemeClr val="tx1"/>
                </a:solidFill>
              </a:rPr>
              <a:t>　</a:t>
            </a:r>
            <a:r>
              <a:rPr lang="ja-JP" altLang="en-US" sz="1200" dirty="0">
                <a:solidFill>
                  <a:srgbClr val="000000"/>
                </a:solidFill>
              </a:rPr>
              <a:t>（障害者から不当に財産上の利益を得ること）</a:t>
            </a:r>
            <a:endParaRPr lang="ja-JP" altLang="ja-JP" sz="1200" dirty="0">
              <a:solidFill>
                <a:srgbClr val="000000"/>
              </a:solidFill>
            </a:endParaRPr>
          </a:p>
        </p:txBody>
      </p:sp>
      <p:sp>
        <p:nvSpPr>
          <p:cNvPr id="12" name="AutoShape 6"/>
          <p:cNvSpPr>
            <a:spLocks noChangeArrowheads="1"/>
          </p:cNvSpPr>
          <p:nvPr/>
        </p:nvSpPr>
        <p:spPr bwMode="auto">
          <a:xfrm>
            <a:off x="152538" y="3464563"/>
            <a:ext cx="1969477" cy="304800"/>
          </a:xfrm>
          <a:prstGeom prst="foldedCorner">
            <a:avLst>
              <a:gd name="adj" fmla="val 12500"/>
            </a:avLst>
          </a:prstGeom>
          <a:solidFill>
            <a:srgbClr val="FFFF99"/>
          </a:solidFill>
          <a:ln w="9525">
            <a:solidFill>
              <a:srgbClr val="000000"/>
            </a:solidFill>
            <a:round/>
            <a:headEnd/>
            <a:tailEnd/>
          </a:ln>
          <a:effectLst>
            <a:outerShdw dist="35921" dir="2700000" algn="ctr" rotWithShape="0">
              <a:srgbClr val="808080"/>
            </a:outerShdw>
          </a:effectLst>
        </p:spPr>
        <p:txBody>
          <a:bodyPr lIns="74295" tIns="8890" rIns="74295" bIns="8890" anchor="ctr" anchorCtr="1"/>
          <a:lstStyle/>
          <a:p>
            <a:pPr marL="119063" indent="-119063" algn="ctr" defTabSz="873125" fontAlgn="base">
              <a:spcBef>
                <a:spcPct val="0"/>
              </a:spcBef>
              <a:spcAft>
                <a:spcPct val="0"/>
              </a:spcAft>
              <a:defRPr/>
            </a:pPr>
            <a:r>
              <a:rPr lang="ja-JP" altLang="en-US" sz="2000" dirty="0">
                <a:solidFill>
                  <a:prstClr val="black"/>
                </a:solidFill>
                <a:latin typeface="HGPｺﾞｼｯｸE" pitchFamily="50" charset="-128"/>
              </a:rPr>
              <a:t>虐待防止施策</a:t>
            </a:r>
            <a:endParaRPr lang="ja-JP" altLang="en-US" sz="2000" dirty="0">
              <a:solidFill>
                <a:prstClr val="black"/>
              </a:solidFill>
              <a:latin typeface="Arial"/>
            </a:endParaRPr>
          </a:p>
        </p:txBody>
      </p:sp>
      <p:sp>
        <p:nvSpPr>
          <p:cNvPr id="13" name="正方形/長方形 12"/>
          <p:cNvSpPr/>
          <p:nvPr/>
        </p:nvSpPr>
        <p:spPr>
          <a:xfrm>
            <a:off x="152538" y="3789040"/>
            <a:ext cx="8906683" cy="29523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fontAlgn="base">
              <a:spcBef>
                <a:spcPct val="0"/>
              </a:spcBef>
              <a:spcAft>
                <a:spcPct val="0"/>
              </a:spcAft>
              <a:defRPr/>
            </a:pPr>
            <a:r>
              <a:rPr lang="ja-JP" altLang="ja-JP" sz="1200" dirty="0">
                <a:solidFill>
                  <a:prstClr val="black"/>
                </a:solidFill>
              </a:rPr>
              <a:t>１　何人も障害者を虐待してはならない旨の規定、障害者の虐待の防止に係る国等の責務規定、障害者虐待の早期発見の努力義務</a:t>
            </a:r>
            <a:endParaRPr lang="en-US" altLang="ja-JP" sz="1200" dirty="0">
              <a:solidFill>
                <a:prstClr val="black"/>
              </a:solidFill>
            </a:endParaRPr>
          </a:p>
          <a:p>
            <a:pPr fontAlgn="base">
              <a:spcBef>
                <a:spcPct val="0"/>
              </a:spcBef>
              <a:spcAft>
                <a:spcPct val="0"/>
              </a:spcAft>
              <a:defRPr/>
            </a:pPr>
            <a:r>
              <a:rPr lang="ja-JP" altLang="en-US" sz="1200" dirty="0">
                <a:solidFill>
                  <a:prstClr val="black"/>
                </a:solidFill>
              </a:rPr>
              <a:t>　　</a:t>
            </a:r>
            <a:r>
              <a:rPr lang="ja-JP" altLang="ja-JP" sz="1200" dirty="0">
                <a:solidFill>
                  <a:prstClr val="black"/>
                </a:solidFill>
              </a:rPr>
              <a:t>規定を置く。</a:t>
            </a:r>
          </a:p>
          <a:p>
            <a:pPr fontAlgn="base">
              <a:spcBef>
                <a:spcPct val="0"/>
              </a:spcBef>
              <a:spcAft>
                <a:spcPct val="0"/>
              </a:spcAft>
              <a:defRPr/>
            </a:pPr>
            <a:r>
              <a:rPr lang="ja-JP" altLang="ja-JP" sz="1200" dirty="0">
                <a:solidFill>
                  <a:prstClr val="black"/>
                </a:solidFill>
              </a:rPr>
              <a:t>２</a:t>
            </a:r>
            <a:r>
              <a:rPr lang="ja-JP" altLang="ja-JP" sz="1200" dirty="0">
                <a:solidFill>
                  <a:schemeClr val="tx1"/>
                </a:solidFill>
              </a:rPr>
              <a:t>　</a:t>
            </a:r>
            <a:r>
              <a:rPr lang="ja-JP" altLang="en-US" sz="1200" dirty="0">
                <a:solidFill>
                  <a:schemeClr val="tx1"/>
                </a:solidFill>
              </a:rPr>
              <a:t>「</a:t>
            </a:r>
            <a:r>
              <a:rPr lang="ja-JP" altLang="ja-JP" sz="1200" dirty="0">
                <a:solidFill>
                  <a:schemeClr val="tx1"/>
                </a:solidFill>
              </a:rPr>
              <a:t>障害者虐待</a:t>
            </a:r>
            <a:r>
              <a:rPr lang="ja-JP" altLang="en-US" sz="1200" dirty="0">
                <a:solidFill>
                  <a:schemeClr val="tx1"/>
                </a:solidFill>
              </a:rPr>
              <a:t>」を受けたと思われる障害者を発見した者に速やかな通報を義務付けるとともに、障害者虐待</a:t>
            </a:r>
            <a:r>
              <a:rPr lang="ja-JP" altLang="ja-JP" sz="1200" dirty="0">
                <a:solidFill>
                  <a:schemeClr val="tx1"/>
                </a:solidFill>
              </a:rPr>
              <a:t>防止等に係る具体的</a:t>
            </a:r>
            <a:endParaRPr lang="en-US" altLang="ja-JP" sz="1200" dirty="0">
              <a:solidFill>
                <a:schemeClr val="tx1"/>
              </a:solidFill>
            </a:endParaRPr>
          </a:p>
          <a:p>
            <a:pPr fontAlgn="base">
              <a:spcBef>
                <a:spcPct val="0"/>
              </a:spcBef>
              <a:spcAft>
                <a:spcPct val="0"/>
              </a:spcAft>
              <a:defRPr/>
            </a:pPr>
            <a:r>
              <a:rPr lang="ja-JP" altLang="en-US" sz="1200" dirty="0">
                <a:solidFill>
                  <a:schemeClr val="tx1"/>
                </a:solidFill>
              </a:rPr>
              <a:t>　　</a:t>
            </a:r>
            <a:r>
              <a:rPr lang="ja-JP" altLang="ja-JP" sz="1200" dirty="0">
                <a:solidFill>
                  <a:schemeClr val="tx1"/>
                </a:solidFill>
              </a:rPr>
              <a:t>スキームを定める。</a:t>
            </a:r>
            <a:endParaRPr lang="en-US" altLang="ja-JP" sz="1200" dirty="0">
              <a:solidFill>
                <a:schemeClr val="tx1"/>
              </a:solidFill>
            </a:endParaRPr>
          </a:p>
          <a:p>
            <a:pPr fontAlgn="base">
              <a:spcBef>
                <a:spcPct val="0"/>
              </a:spcBef>
              <a:spcAft>
                <a:spcPct val="0"/>
              </a:spcAft>
              <a:defRPr/>
            </a:pPr>
            <a:endParaRPr lang="en-US" altLang="ja-JP" sz="1100" dirty="0">
              <a:solidFill>
                <a:prstClr val="black"/>
              </a:solidFill>
            </a:endParaRPr>
          </a:p>
          <a:p>
            <a:pPr fontAlgn="base">
              <a:spcBef>
                <a:spcPct val="0"/>
              </a:spcBef>
              <a:spcAft>
                <a:spcPct val="0"/>
              </a:spcAft>
              <a:defRPr/>
            </a:pPr>
            <a:endParaRPr lang="en-US" altLang="ja-JP" sz="1100" dirty="0">
              <a:solidFill>
                <a:prstClr val="black"/>
              </a:solidFill>
            </a:endParaRPr>
          </a:p>
          <a:p>
            <a:pPr fontAlgn="base">
              <a:spcBef>
                <a:spcPct val="0"/>
              </a:spcBef>
              <a:spcAft>
                <a:spcPct val="0"/>
              </a:spcAft>
              <a:defRPr/>
            </a:pPr>
            <a:endParaRPr lang="en-US" altLang="ja-JP" sz="1100" dirty="0">
              <a:solidFill>
                <a:prstClr val="black"/>
              </a:solidFill>
            </a:endParaRPr>
          </a:p>
          <a:p>
            <a:pPr fontAlgn="base">
              <a:spcBef>
                <a:spcPct val="0"/>
              </a:spcBef>
              <a:spcAft>
                <a:spcPct val="0"/>
              </a:spcAft>
              <a:defRPr/>
            </a:pPr>
            <a:endParaRPr lang="en-US" altLang="ja-JP" sz="1100" dirty="0">
              <a:solidFill>
                <a:prstClr val="black"/>
              </a:solidFill>
            </a:endParaRPr>
          </a:p>
          <a:p>
            <a:pPr fontAlgn="base">
              <a:spcBef>
                <a:spcPct val="0"/>
              </a:spcBef>
              <a:spcAft>
                <a:spcPct val="0"/>
              </a:spcAft>
              <a:defRPr/>
            </a:pPr>
            <a:endParaRPr lang="en-US" altLang="ja-JP" sz="1100" dirty="0">
              <a:solidFill>
                <a:prstClr val="black"/>
              </a:solidFill>
            </a:endParaRPr>
          </a:p>
          <a:p>
            <a:pPr fontAlgn="base">
              <a:spcBef>
                <a:spcPct val="0"/>
              </a:spcBef>
              <a:spcAft>
                <a:spcPct val="0"/>
              </a:spcAft>
              <a:defRPr/>
            </a:pPr>
            <a:endParaRPr lang="en-US" altLang="ja-JP" sz="1100" dirty="0">
              <a:solidFill>
                <a:prstClr val="black"/>
              </a:solidFill>
            </a:endParaRPr>
          </a:p>
          <a:p>
            <a:pPr fontAlgn="base">
              <a:spcBef>
                <a:spcPct val="0"/>
              </a:spcBef>
              <a:spcAft>
                <a:spcPct val="0"/>
              </a:spcAft>
              <a:defRPr/>
            </a:pPr>
            <a:endParaRPr lang="en-US" altLang="ja-JP" sz="1100" dirty="0">
              <a:solidFill>
                <a:prstClr val="black"/>
              </a:solidFill>
            </a:endParaRPr>
          </a:p>
          <a:p>
            <a:pPr fontAlgn="base">
              <a:spcBef>
                <a:spcPct val="0"/>
              </a:spcBef>
              <a:spcAft>
                <a:spcPct val="0"/>
              </a:spcAft>
              <a:defRPr/>
            </a:pPr>
            <a:endParaRPr lang="en-US" altLang="ja-JP" sz="1100" dirty="0">
              <a:solidFill>
                <a:prstClr val="black"/>
              </a:solidFill>
            </a:endParaRPr>
          </a:p>
          <a:p>
            <a:pPr fontAlgn="base">
              <a:spcBef>
                <a:spcPct val="0"/>
              </a:spcBef>
              <a:spcAft>
                <a:spcPct val="0"/>
              </a:spcAft>
              <a:defRPr/>
            </a:pPr>
            <a:endParaRPr lang="en-US" altLang="ja-JP" sz="1600" dirty="0">
              <a:solidFill>
                <a:prstClr val="black"/>
              </a:solidFill>
            </a:endParaRPr>
          </a:p>
          <a:p>
            <a:pPr marL="85725" indent="-85725" fontAlgn="base">
              <a:spcBef>
                <a:spcPct val="0"/>
              </a:spcBef>
              <a:spcAft>
                <a:spcPct val="0"/>
              </a:spcAft>
              <a:defRPr/>
            </a:pPr>
            <a:endParaRPr lang="en-US" altLang="ja-JP" sz="1200" dirty="0">
              <a:solidFill>
                <a:prstClr val="black"/>
              </a:solidFill>
            </a:endParaRPr>
          </a:p>
          <a:p>
            <a:pPr marL="85725" indent="-85725" fontAlgn="base">
              <a:spcBef>
                <a:spcPct val="0"/>
              </a:spcBef>
              <a:spcAft>
                <a:spcPct val="0"/>
              </a:spcAft>
              <a:defRPr/>
            </a:pPr>
            <a:r>
              <a:rPr lang="ja-JP" altLang="ja-JP" sz="1200" dirty="0">
                <a:solidFill>
                  <a:prstClr val="black"/>
                </a:solidFill>
              </a:rPr>
              <a:t>３</a:t>
            </a:r>
            <a:r>
              <a:rPr lang="ja-JP" altLang="en-US" sz="1200" dirty="0">
                <a:solidFill>
                  <a:prstClr val="black"/>
                </a:solidFill>
              </a:rPr>
              <a:t>　</a:t>
            </a:r>
            <a:r>
              <a:rPr lang="ja-JP" altLang="ja-JP" sz="1200" dirty="0">
                <a:solidFill>
                  <a:prstClr val="black"/>
                </a:solidFill>
              </a:rPr>
              <a:t>就学する障害者、保育所等に通う障害者及び医療機関を利用する障害者に対する虐待への対応について、その防止等のための</a:t>
            </a:r>
            <a:endParaRPr lang="en-US" altLang="ja-JP" sz="1200" dirty="0">
              <a:solidFill>
                <a:prstClr val="black"/>
              </a:solidFill>
            </a:endParaRPr>
          </a:p>
          <a:p>
            <a:pPr marL="85725" indent="-85725" fontAlgn="base">
              <a:spcBef>
                <a:spcPct val="0"/>
              </a:spcBef>
              <a:spcAft>
                <a:spcPct val="0"/>
              </a:spcAft>
              <a:defRPr/>
            </a:pPr>
            <a:r>
              <a:rPr lang="en-US" altLang="ja-JP" sz="1200" dirty="0">
                <a:solidFill>
                  <a:prstClr val="black"/>
                </a:solidFill>
              </a:rPr>
              <a:t>      </a:t>
            </a:r>
            <a:r>
              <a:rPr lang="ja-JP" altLang="ja-JP" sz="1200" dirty="0">
                <a:solidFill>
                  <a:prstClr val="black"/>
                </a:solidFill>
              </a:rPr>
              <a:t>措置の実施を学校の長、保育所等の長及び医療機関の管理者に義務付ける。</a:t>
            </a:r>
          </a:p>
          <a:p>
            <a:pPr fontAlgn="base">
              <a:spcBef>
                <a:spcPct val="0"/>
              </a:spcBef>
              <a:spcAft>
                <a:spcPct val="0"/>
              </a:spcAft>
              <a:defRPr/>
            </a:pPr>
            <a:r>
              <a:rPr lang="en-US" altLang="ja-JP" sz="1100" dirty="0">
                <a:solidFill>
                  <a:prstClr val="black"/>
                </a:solidFill>
              </a:rPr>
              <a:t> </a:t>
            </a:r>
            <a:endParaRPr lang="ja-JP" altLang="ja-JP" sz="1100" dirty="0">
              <a:solidFill>
                <a:prstClr val="black"/>
              </a:solidFill>
            </a:endParaRPr>
          </a:p>
        </p:txBody>
      </p:sp>
      <p:sp>
        <p:nvSpPr>
          <p:cNvPr id="14" name="Text Box 12"/>
          <p:cNvSpPr txBox="1">
            <a:spLocks noChangeArrowheads="1"/>
          </p:cNvSpPr>
          <p:nvPr/>
        </p:nvSpPr>
        <p:spPr bwMode="auto">
          <a:xfrm>
            <a:off x="353400" y="5400056"/>
            <a:ext cx="281354" cy="622300"/>
          </a:xfrm>
          <a:prstGeom prst="rect">
            <a:avLst/>
          </a:prstGeom>
          <a:solidFill>
            <a:srgbClr val="FF99CC"/>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fontAlgn="base" hangingPunct="0">
              <a:spcBef>
                <a:spcPct val="0"/>
              </a:spcBef>
              <a:spcAft>
                <a:spcPct val="0"/>
              </a:spcAft>
              <a:defRPr/>
            </a:pPr>
            <a:r>
              <a:rPr lang="ja-JP" altLang="en-US" sz="1000" dirty="0">
                <a:solidFill>
                  <a:prstClr val="black"/>
                </a:solidFill>
                <a:latin typeface="Arial"/>
              </a:rPr>
              <a:t>虐待発見</a:t>
            </a:r>
            <a:endParaRPr lang="ja-JP" altLang="ja-JP" sz="1000" dirty="0">
              <a:solidFill>
                <a:prstClr val="black"/>
              </a:solidFill>
              <a:latin typeface="Arial"/>
            </a:endParaRPr>
          </a:p>
        </p:txBody>
      </p:sp>
      <p:sp>
        <p:nvSpPr>
          <p:cNvPr id="15" name="Line 9"/>
          <p:cNvSpPr>
            <a:spLocks noChangeShapeType="1"/>
          </p:cNvSpPr>
          <p:nvPr/>
        </p:nvSpPr>
        <p:spPr bwMode="auto">
          <a:xfrm>
            <a:off x="673586" y="5547955"/>
            <a:ext cx="351693" cy="0"/>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ja-JP" altLang="en-US">
              <a:solidFill>
                <a:srgbClr val="000000"/>
              </a:solidFill>
              <a:latin typeface="Arial"/>
            </a:endParaRPr>
          </a:p>
        </p:txBody>
      </p:sp>
      <p:sp>
        <p:nvSpPr>
          <p:cNvPr id="16" name="Text Box 25"/>
          <p:cNvSpPr txBox="1">
            <a:spLocks noChangeArrowheads="1"/>
          </p:cNvSpPr>
          <p:nvPr/>
        </p:nvSpPr>
        <p:spPr bwMode="auto">
          <a:xfrm>
            <a:off x="634754" y="5547955"/>
            <a:ext cx="429358" cy="215900"/>
          </a:xfrm>
          <a:prstGeom prst="rect">
            <a:avLst/>
          </a:prstGeom>
          <a:noFill/>
          <a:ln w="9525">
            <a:noFill/>
            <a:miter lim="800000"/>
            <a:headEnd/>
            <a:tailEnd/>
          </a:ln>
        </p:spPr>
        <p:txBody>
          <a:bodyPr lIns="0" tIns="0" rIns="0" bIns="0" anchor="ctr" anchorCtr="1"/>
          <a:lstStyle/>
          <a:p>
            <a:pPr eaLnBrk="0" fontAlgn="base" hangingPunct="0">
              <a:spcBef>
                <a:spcPct val="0"/>
              </a:spcBef>
              <a:spcAft>
                <a:spcPct val="0"/>
              </a:spcAft>
            </a:pPr>
            <a:r>
              <a:rPr lang="ja-JP" altLang="en-US" sz="1000" dirty="0">
                <a:solidFill>
                  <a:srgbClr val="000000"/>
                </a:solidFill>
                <a:latin typeface="Arial"/>
              </a:rPr>
              <a:t>通報</a:t>
            </a:r>
            <a:endParaRPr lang="ja-JP" altLang="ja-JP" sz="1200" dirty="0">
              <a:solidFill>
                <a:srgbClr val="000000"/>
              </a:solidFill>
              <a:latin typeface="Arial"/>
            </a:endParaRPr>
          </a:p>
        </p:txBody>
      </p:sp>
      <p:sp>
        <p:nvSpPr>
          <p:cNvPr id="17" name="Text Box 25"/>
          <p:cNvSpPr txBox="1">
            <a:spLocks noChangeArrowheads="1"/>
          </p:cNvSpPr>
          <p:nvPr/>
        </p:nvSpPr>
        <p:spPr bwMode="auto">
          <a:xfrm>
            <a:off x="1064112" y="5433787"/>
            <a:ext cx="634934" cy="215900"/>
          </a:xfrm>
          <a:prstGeom prst="rect">
            <a:avLst/>
          </a:prstGeom>
          <a:solidFill>
            <a:srgbClr val="CCFFCC"/>
          </a:solidFill>
          <a:ln w="9525">
            <a:solidFill>
              <a:srgbClr val="000000"/>
            </a:solidFill>
            <a:miter lim="800000"/>
            <a:headEnd/>
            <a:tailEnd/>
          </a:ln>
          <a:effectLst>
            <a:outerShdw dist="35921" dir="2700000" algn="ctr" rotWithShape="0">
              <a:srgbClr val="808080"/>
            </a:outerShdw>
          </a:effectLst>
        </p:spPr>
        <p:txBody>
          <a:bodyPr lIns="74295" tIns="8890" rIns="74295" bIns="8890"/>
          <a:lstStyle/>
          <a:p>
            <a:pPr eaLnBrk="0" fontAlgn="base" hangingPunct="0">
              <a:spcBef>
                <a:spcPct val="0"/>
              </a:spcBef>
              <a:spcAft>
                <a:spcPct val="0"/>
              </a:spcAft>
              <a:defRPr/>
            </a:pPr>
            <a:r>
              <a:rPr lang="ja-JP" altLang="en-US" sz="1100" dirty="0">
                <a:solidFill>
                  <a:prstClr val="black"/>
                </a:solidFill>
                <a:latin typeface="Arial"/>
              </a:rPr>
              <a:t>市町村</a:t>
            </a:r>
            <a:endParaRPr lang="en-US" altLang="ja-JP" sz="1100" dirty="0">
              <a:solidFill>
                <a:prstClr val="black"/>
              </a:solidFill>
              <a:latin typeface="Arial"/>
            </a:endParaRPr>
          </a:p>
          <a:p>
            <a:pPr eaLnBrk="0" fontAlgn="base" hangingPunct="0">
              <a:spcBef>
                <a:spcPct val="0"/>
              </a:spcBef>
              <a:spcAft>
                <a:spcPct val="0"/>
              </a:spcAft>
              <a:defRPr/>
            </a:pPr>
            <a:endParaRPr lang="ja-JP" altLang="ja-JP" sz="1200" dirty="0">
              <a:solidFill>
                <a:prstClr val="black"/>
              </a:solidFill>
              <a:latin typeface="Arial"/>
            </a:endParaRPr>
          </a:p>
        </p:txBody>
      </p:sp>
      <p:sp>
        <p:nvSpPr>
          <p:cNvPr id="18" name="Rectangle 26"/>
          <p:cNvSpPr>
            <a:spLocks noChangeArrowheads="1"/>
          </p:cNvSpPr>
          <p:nvPr/>
        </p:nvSpPr>
        <p:spPr bwMode="auto">
          <a:xfrm>
            <a:off x="738086" y="5835378"/>
            <a:ext cx="2073167" cy="355600"/>
          </a:xfrm>
          <a:prstGeom prst="rect">
            <a:avLst/>
          </a:prstGeom>
          <a:solidFill>
            <a:srgbClr val="FFFFFF"/>
          </a:solidFill>
          <a:ln w="9525">
            <a:solidFill>
              <a:srgbClr val="000000"/>
            </a:solidFill>
            <a:prstDash val="dash"/>
            <a:miter lim="800000"/>
            <a:headEnd/>
            <a:tailEnd/>
          </a:ln>
        </p:spPr>
        <p:txBody>
          <a:bodyPr lIns="36000" tIns="8890" rIns="36000" bIns="8890" anchor="ctr"/>
          <a:lstStyle/>
          <a:p>
            <a:pPr eaLnBrk="0" fontAlgn="base" hangingPunct="0">
              <a:spcBef>
                <a:spcPct val="0"/>
              </a:spcBef>
              <a:spcAft>
                <a:spcPct val="0"/>
              </a:spcAft>
              <a:defRPr/>
            </a:pPr>
            <a:r>
              <a:rPr lang="ja-JP" altLang="ja-JP" sz="1050" kern="100" dirty="0">
                <a:solidFill>
                  <a:prstClr val="black"/>
                </a:solidFill>
                <a:latin typeface="Century"/>
                <a:ea typeface="HGｺﾞｼｯｸM"/>
                <a:cs typeface="Times New Roman"/>
              </a:rPr>
              <a:t>①</a:t>
            </a:r>
            <a:r>
              <a:rPr lang="ja-JP" altLang="en-US" sz="1050" kern="100" dirty="0">
                <a:solidFill>
                  <a:prstClr val="black"/>
                </a:solidFill>
                <a:latin typeface="Century"/>
                <a:ea typeface="HGｺﾞｼｯｸM"/>
                <a:cs typeface="Times New Roman"/>
              </a:rPr>
              <a:t>事実確認（立入調査等）</a:t>
            </a:r>
            <a:endParaRPr lang="en-US" altLang="ja-JP" sz="1050" kern="100" dirty="0">
              <a:solidFill>
                <a:prstClr val="black"/>
              </a:solidFill>
              <a:latin typeface="Century"/>
              <a:ea typeface="HGｺﾞｼｯｸM"/>
              <a:cs typeface="Times New Roman"/>
            </a:endParaRPr>
          </a:p>
          <a:p>
            <a:pPr marL="182563" indent="-182563" eaLnBrk="0" fontAlgn="base" hangingPunct="0">
              <a:spcBef>
                <a:spcPct val="0"/>
              </a:spcBef>
              <a:spcAft>
                <a:spcPct val="0"/>
              </a:spcAft>
              <a:defRPr/>
            </a:pPr>
            <a:r>
              <a:rPr lang="ja-JP" altLang="ja-JP" sz="1050" kern="100" dirty="0">
                <a:solidFill>
                  <a:prstClr val="black"/>
                </a:solidFill>
                <a:latin typeface="Century"/>
                <a:ea typeface="HGｺﾞｼｯｸM"/>
                <a:cs typeface="Times New Roman"/>
              </a:rPr>
              <a:t>②措置</a:t>
            </a:r>
            <a:r>
              <a:rPr lang="en-US" altLang="ja-JP" sz="1050" kern="100" dirty="0">
                <a:solidFill>
                  <a:prstClr val="black"/>
                </a:solidFill>
                <a:latin typeface="Century"/>
                <a:ea typeface="HGｺﾞｼｯｸM"/>
                <a:cs typeface="Times New Roman"/>
              </a:rPr>
              <a:t>(</a:t>
            </a:r>
            <a:r>
              <a:rPr lang="ja-JP" altLang="en-US" sz="1050" kern="100" dirty="0">
                <a:solidFill>
                  <a:prstClr val="black"/>
                </a:solidFill>
                <a:latin typeface="Century"/>
                <a:ea typeface="HGｺﾞｼｯｸM"/>
                <a:cs typeface="Times New Roman"/>
              </a:rPr>
              <a:t>一時保護、後見審判請求</a:t>
            </a:r>
            <a:r>
              <a:rPr lang="en-US" altLang="ja-JP" sz="1050" kern="100" dirty="0">
                <a:solidFill>
                  <a:prstClr val="black"/>
                </a:solidFill>
                <a:latin typeface="Century"/>
                <a:ea typeface="HGｺﾞｼｯｸM"/>
                <a:cs typeface="Times New Roman"/>
              </a:rPr>
              <a:t>)</a:t>
            </a:r>
            <a:endParaRPr lang="ja-JP" altLang="ja-JP" sz="1050" dirty="0">
              <a:solidFill>
                <a:prstClr val="black"/>
              </a:solidFill>
              <a:latin typeface="Arial"/>
            </a:endParaRPr>
          </a:p>
        </p:txBody>
      </p:sp>
      <p:sp>
        <p:nvSpPr>
          <p:cNvPr id="19" name="Text Box 12"/>
          <p:cNvSpPr txBox="1">
            <a:spLocks noChangeArrowheads="1"/>
          </p:cNvSpPr>
          <p:nvPr/>
        </p:nvSpPr>
        <p:spPr bwMode="auto">
          <a:xfrm>
            <a:off x="3116198" y="5406836"/>
            <a:ext cx="281354" cy="622300"/>
          </a:xfrm>
          <a:prstGeom prst="rect">
            <a:avLst/>
          </a:prstGeom>
          <a:solidFill>
            <a:srgbClr val="FF99CC"/>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fontAlgn="base" hangingPunct="0">
              <a:spcBef>
                <a:spcPct val="0"/>
              </a:spcBef>
              <a:spcAft>
                <a:spcPct val="0"/>
              </a:spcAft>
              <a:defRPr/>
            </a:pPr>
            <a:r>
              <a:rPr lang="ja-JP" altLang="en-US" sz="1000" dirty="0">
                <a:solidFill>
                  <a:prstClr val="black"/>
                </a:solidFill>
                <a:latin typeface="Arial"/>
              </a:rPr>
              <a:t>虐待発見</a:t>
            </a:r>
            <a:endParaRPr lang="ja-JP" altLang="ja-JP" sz="1000" dirty="0">
              <a:solidFill>
                <a:prstClr val="black"/>
              </a:solidFill>
              <a:latin typeface="Arial"/>
            </a:endParaRPr>
          </a:p>
        </p:txBody>
      </p:sp>
      <p:sp>
        <p:nvSpPr>
          <p:cNvPr id="21" name="Line 23"/>
          <p:cNvSpPr>
            <a:spLocks noChangeShapeType="1"/>
          </p:cNvSpPr>
          <p:nvPr/>
        </p:nvSpPr>
        <p:spPr bwMode="auto">
          <a:xfrm>
            <a:off x="3397552" y="5541737"/>
            <a:ext cx="422031" cy="0"/>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ja-JP" altLang="en-US">
              <a:solidFill>
                <a:srgbClr val="000000"/>
              </a:solidFill>
              <a:latin typeface="Arial"/>
            </a:endParaRPr>
          </a:p>
        </p:txBody>
      </p:sp>
      <p:sp>
        <p:nvSpPr>
          <p:cNvPr id="22" name="Text Box 25"/>
          <p:cNvSpPr txBox="1">
            <a:spLocks noChangeArrowheads="1"/>
          </p:cNvSpPr>
          <p:nvPr/>
        </p:nvSpPr>
        <p:spPr bwMode="auto">
          <a:xfrm>
            <a:off x="3420084" y="5603256"/>
            <a:ext cx="429359" cy="215900"/>
          </a:xfrm>
          <a:prstGeom prst="rect">
            <a:avLst/>
          </a:prstGeom>
          <a:noFill/>
          <a:ln w="9525">
            <a:noFill/>
            <a:miter lim="800000"/>
            <a:headEnd/>
            <a:tailEnd/>
          </a:ln>
        </p:spPr>
        <p:txBody>
          <a:bodyPr lIns="0" tIns="0" rIns="0" bIns="0" anchor="ctr" anchorCtr="1"/>
          <a:lstStyle/>
          <a:p>
            <a:pPr eaLnBrk="0" fontAlgn="base" hangingPunct="0">
              <a:spcBef>
                <a:spcPct val="0"/>
              </a:spcBef>
              <a:spcAft>
                <a:spcPct val="0"/>
              </a:spcAft>
            </a:pPr>
            <a:r>
              <a:rPr lang="ja-JP" altLang="en-US" sz="1000" dirty="0">
                <a:solidFill>
                  <a:srgbClr val="000000"/>
                </a:solidFill>
                <a:latin typeface="Arial"/>
              </a:rPr>
              <a:t>通報</a:t>
            </a:r>
            <a:endParaRPr lang="ja-JP" altLang="ja-JP" sz="1200" dirty="0">
              <a:solidFill>
                <a:srgbClr val="000000"/>
              </a:solidFill>
              <a:latin typeface="Arial"/>
            </a:endParaRPr>
          </a:p>
        </p:txBody>
      </p:sp>
      <p:sp>
        <p:nvSpPr>
          <p:cNvPr id="23" name="Text Box 19"/>
          <p:cNvSpPr txBox="1">
            <a:spLocks noChangeArrowheads="1"/>
          </p:cNvSpPr>
          <p:nvPr/>
        </p:nvSpPr>
        <p:spPr bwMode="auto">
          <a:xfrm>
            <a:off x="3849443" y="5394756"/>
            <a:ext cx="281354" cy="622300"/>
          </a:xfrm>
          <a:prstGeom prst="rect">
            <a:avLst/>
          </a:prstGeom>
          <a:solidFill>
            <a:srgbClr val="CCFFCC"/>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fontAlgn="base" hangingPunct="0">
              <a:spcBef>
                <a:spcPct val="0"/>
              </a:spcBef>
              <a:spcAft>
                <a:spcPct val="0"/>
              </a:spcAft>
              <a:defRPr/>
            </a:pPr>
            <a:r>
              <a:rPr lang="ja-JP" altLang="en-US" sz="1100" dirty="0">
                <a:solidFill>
                  <a:prstClr val="black"/>
                </a:solidFill>
                <a:latin typeface="Arial"/>
              </a:rPr>
              <a:t>市町村</a:t>
            </a:r>
            <a:endParaRPr lang="en-US" altLang="ja-JP" sz="1100" dirty="0">
              <a:solidFill>
                <a:prstClr val="black"/>
              </a:solidFill>
              <a:latin typeface="Arial"/>
            </a:endParaRPr>
          </a:p>
        </p:txBody>
      </p:sp>
      <p:sp>
        <p:nvSpPr>
          <p:cNvPr id="24" name="Text Box 21"/>
          <p:cNvSpPr txBox="1">
            <a:spLocks noChangeArrowheads="1"/>
          </p:cNvSpPr>
          <p:nvPr/>
        </p:nvSpPr>
        <p:spPr bwMode="auto">
          <a:xfrm>
            <a:off x="4605879" y="5417462"/>
            <a:ext cx="703385" cy="209550"/>
          </a:xfrm>
          <a:prstGeom prst="rect">
            <a:avLst/>
          </a:prstGeom>
          <a:solidFill>
            <a:srgbClr val="99CCFF"/>
          </a:solidFill>
          <a:ln w="9525">
            <a:solidFill>
              <a:srgbClr val="000000"/>
            </a:solidFill>
            <a:miter lim="800000"/>
            <a:headEnd/>
            <a:tailEnd/>
          </a:ln>
          <a:effectLst>
            <a:outerShdw dist="35921" dir="2700000" algn="ctr" rotWithShape="0">
              <a:srgbClr val="808080"/>
            </a:outerShdw>
          </a:effectLst>
        </p:spPr>
        <p:txBody>
          <a:bodyPr lIns="36000" tIns="8890" rIns="36000" bIns="8890" anchor="ctr" anchorCtr="1"/>
          <a:lstStyle/>
          <a:p>
            <a:pPr eaLnBrk="0" fontAlgn="base" hangingPunct="0">
              <a:spcBef>
                <a:spcPct val="0"/>
              </a:spcBef>
              <a:spcAft>
                <a:spcPct val="0"/>
              </a:spcAft>
              <a:defRPr/>
            </a:pPr>
            <a:r>
              <a:rPr lang="ja-JP" altLang="en-US" sz="1100" dirty="0">
                <a:solidFill>
                  <a:prstClr val="black"/>
                </a:solidFill>
                <a:latin typeface="Arial"/>
              </a:rPr>
              <a:t>都道府県</a:t>
            </a:r>
            <a:endParaRPr lang="ja-JP" altLang="ja-JP" sz="1100" dirty="0">
              <a:solidFill>
                <a:prstClr val="black"/>
              </a:solidFill>
              <a:latin typeface="Arial"/>
            </a:endParaRPr>
          </a:p>
        </p:txBody>
      </p:sp>
      <p:sp>
        <p:nvSpPr>
          <p:cNvPr id="25" name="Text Box 25"/>
          <p:cNvSpPr txBox="1">
            <a:spLocks noChangeArrowheads="1"/>
          </p:cNvSpPr>
          <p:nvPr/>
        </p:nvSpPr>
        <p:spPr bwMode="auto">
          <a:xfrm>
            <a:off x="4146425" y="5547955"/>
            <a:ext cx="429359" cy="215900"/>
          </a:xfrm>
          <a:prstGeom prst="rect">
            <a:avLst/>
          </a:prstGeom>
          <a:noFill/>
          <a:ln w="9525">
            <a:noFill/>
            <a:miter lim="800000"/>
            <a:headEnd/>
            <a:tailEnd/>
          </a:ln>
        </p:spPr>
        <p:txBody>
          <a:bodyPr lIns="0" tIns="0" rIns="0" bIns="0" anchor="ctr" anchorCtr="1"/>
          <a:lstStyle/>
          <a:p>
            <a:pPr eaLnBrk="0" fontAlgn="base" hangingPunct="0">
              <a:spcBef>
                <a:spcPct val="0"/>
              </a:spcBef>
              <a:spcAft>
                <a:spcPct val="0"/>
              </a:spcAft>
            </a:pPr>
            <a:r>
              <a:rPr lang="ja-JP" altLang="en-US" sz="1000" dirty="0">
                <a:solidFill>
                  <a:srgbClr val="000000"/>
                </a:solidFill>
                <a:latin typeface="Arial"/>
              </a:rPr>
              <a:t>報告</a:t>
            </a:r>
            <a:endParaRPr lang="ja-JP" altLang="ja-JP" sz="1000" dirty="0">
              <a:solidFill>
                <a:srgbClr val="000000"/>
              </a:solidFill>
              <a:latin typeface="Arial"/>
            </a:endParaRPr>
          </a:p>
        </p:txBody>
      </p:sp>
      <p:sp>
        <p:nvSpPr>
          <p:cNvPr id="26" name="Line 23"/>
          <p:cNvSpPr>
            <a:spLocks noChangeShapeType="1"/>
          </p:cNvSpPr>
          <p:nvPr/>
        </p:nvSpPr>
        <p:spPr bwMode="auto">
          <a:xfrm>
            <a:off x="4183848" y="5517710"/>
            <a:ext cx="422031" cy="0"/>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ja-JP" altLang="en-US">
              <a:solidFill>
                <a:srgbClr val="000000"/>
              </a:solidFill>
              <a:latin typeface="Arial"/>
            </a:endParaRPr>
          </a:p>
        </p:txBody>
      </p:sp>
      <p:sp>
        <p:nvSpPr>
          <p:cNvPr id="27" name="Rectangle 26"/>
          <p:cNvSpPr>
            <a:spLocks noChangeArrowheads="1"/>
          </p:cNvSpPr>
          <p:nvPr/>
        </p:nvSpPr>
        <p:spPr bwMode="auto">
          <a:xfrm>
            <a:off x="4183848" y="5800432"/>
            <a:ext cx="1626132" cy="358775"/>
          </a:xfrm>
          <a:prstGeom prst="rect">
            <a:avLst/>
          </a:prstGeom>
          <a:solidFill>
            <a:srgbClr val="FFFFFF"/>
          </a:solidFill>
          <a:ln w="9525">
            <a:solidFill>
              <a:srgbClr val="000000"/>
            </a:solidFill>
            <a:prstDash val="dash"/>
            <a:miter lim="800000"/>
            <a:headEnd/>
            <a:tailEnd/>
          </a:ln>
        </p:spPr>
        <p:txBody>
          <a:bodyPr lIns="36000" tIns="8890" rIns="36000" bIns="8890" anchor="b"/>
          <a:lstStyle/>
          <a:p>
            <a:pPr eaLnBrk="0" fontAlgn="base" hangingPunct="0">
              <a:spcBef>
                <a:spcPct val="0"/>
              </a:spcBef>
              <a:spcAft>
                <a:spcPct val="0"/>
              </a:spcAft>
              <a:defRPr/>
            </a:pPr>
            <a:r>
              <a:rPr lang="ja-JP" altLang="ja-JP" sz="1000" kern="100" dirty="0">
                <a:solidFill>
                  <a:prstClr val="black"/>
                </a:solidFill>
                <a:latin typeface="Century"/>
                <a:ea typeface="HGｺﾞｼｯｸM"/>
                <a:cs typeface="Times New Roman"/>
              </a:rPr>
              <a:t>①監督権限等の適切な行使</a:t>
            </a:r>
            <a:endParaRPr lang="en-US" altLang="ja-JP" sz="1000" kern="100" dirty="0">
              <a:solidFill>
                <a:prstClr val="black"/>
              </a:solidFill>
              <a:latin typeface="Century"/>
              <a:ea typeface="HGｺﾞｼｯｸM"/>
              <a:cs typeface="Times New Roman"/>
            </a:endParaRPr>
          </a:p>
          <a:p>
            <a:pPr eaLnBrk="0" fontAlgn="base" hangingPunct="0">
              <a:spcBef>
                <a:spcPct val="0"/>
              </a:spcBef>
              <a:spcAft>
                <a:spcPct val="0"/>
              </a:spcAft>
              <a:defRPr/>
            </a:pPr>
            <a:r>
              <a:rPr lang="ja-JP" altLang="ja-JP" sz="1000" kern="100" dirty="0">
                <a:solidFill>
                  <a:prstClr val="black"/>
                </a:solidFill>
                <a:latin typeface="Century"/>
                <a:ea typeface="HGｺﾞｼｯｸM"/>
                <a:cs typeface="Times New Roman"/>
              </a:rPr>
              <a:t>②措置等の公表</a:t>
            </a:r>
            <a:endParaRPr lang="ja-JP" altLang="ja-JP" sz="1000" dirty="0">
              <a:solidFill>
                <a:prstClr val="black"/>
              </a:solidFill>
              <a:latin typeface="Arial"/>
            </a:endParaRPr>
          </a:p>
        </p:txBody>
      </p:sp>
      <p:sp>
        <p:nvSpPr>
          <p:cNvPr id="28" name="Text Box 12"/>
          <p:cNvSpPr txBox="1">
            <a:spLocks noChangeArrowheads="1"/>
          </p:cNvSpPr>
          <p:nvPr/>
        </p:nvSpPr>
        <p:spPr bwMode="auto">
          <a:xfrm>
            <a:off x="5978252" y="5417203"/>
            <a:ext cx="281354" cy="622300"/>
          </a:xfrm>
          <a:prstGeom prst="rect">
            <a:avLst/>
          </a:prstGeom>
          <a:solidFill>
            <a:srgbClr val="FF99CC"/>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fontAlgn="base" hangingPunct="0">
              <a:spcBef>
                <a:spcPct val="0"/>
              </a:spcBef>
              <a:spcAft>
                <a:spcPct val="0"/>
              </a:spcAft>
              <a:defRPr/>
            </a:pPr>
            <a:r>
              <a:rPr lang="ja-JP" altLang="en-US" sz="1000" dirty="0">
                <a:solidFill>
                  <a:prstClr val="black"/>
                </a:solidFill>
                <a:latin typeface="Arial"/>
              </a:rPr>
              <a:t>虐待発見</a:t>
            </a:r>
            <a:endParaRPr lang="ja-JP" altLang="ja-JP" sz="1000" dirty="0">
              <a:solidFill>
                <a:prstClr val="black"/>
              </a:solidFill>
              <a:latin typeface="Arial"/>
            </a:endParaRPr>
          </a:p>
        </p:txBody>
      </p:sp>
      <p:sp>
        <p:nvSpPr>
          <p:cNvPr id="29" name="Line 13"/>
          <p:cNvSpPr>
            <a:spLocks noChangeShapeType="1"/>
          </p:cNvSpPr>
          <p:nvPr/>
        </p:nvSpPr>
        <p:spPr bwMode="auto">
          <a:xfrm>
            <a:off x="6313135" y="5522237"/>
            <a:ext cx="914400" cy="0"/>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ja-JP" altLang="en-US">
              <a:solidFill>
                <a:srgbClr val="000000"/>
              </a:solidFill>
              <a:latin typeface="Arial"/>
            </a:endParaRPr>
          </a:p>
        </p:txBody>
      </p:sp>
      <p:sp>
        <p:nvSpPr>
          <p:cNvPr id="30" name="Line 27"/>
          <p:cNvSpPr>
            <a:spLocks noChangeShapeType="1"/>
          </p:cNvSpPr>
          <p:nvPr/>
        </p:nvSpPr>
        <p:spPr bwMode="auto">
          <a:xfrm flipV="1">
            <a:off x="6259606" y="5921083"/>
            <a:ext cx="357554" cy="7937"/>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ja-JP" altLang="en-US">
              <a:solidFill>
                <a:srgbClr val="000000"/>
              </a:solidFill>
              <a:latin typeface="Arial"/>
            </a:endParaRPr>
          </a:p>
        </p:txBody>
      </p:sp>
      <p:sp>
        <p:nvSpPr>
          <p:cNvPr id="31" name="Text Box 25"/>
          <p:cNvSpPr txBox="1">
            <a:spLocks noChangeArrowheads="1"/>
          </p:cNvSpPr>
          <p:nvPr/>
        </p:nvSpPr>
        <p:spPr bwMode="auto">
          <a:xfrm>
            <a:off x="6227704" y="5688668"/>
            <a:ext cx="429358" cy="215900"/>
          </a:xfrm>
          <a:prstGeom prst="rect">
            <a:avLst/>
          </a:prstGeom>
          <a:noFill/>
          <a:ln w="9525">
            <a:noFill/>
            <a:miter lim="800000"/>
            <a:headEnd/>
            <a:tailEnd/>
          </a:ln>
        </p:spPr>
        <p:txBody>
          <a:bodyPr lIns="0" tIns="0" rIns="0" bIns="0" anchor="ctr" anchorCtr="1"/>
          <a:lstStyle/>
          <a:p>
            <a:pPr eaLnBrk="0" fontAlgn="base" hangingPunct="0">
              <a:spcBef>
                <a:spcPct val="0"/>
              </a:spcBef>
              <a:spcAft>
                <a:spcPct val="0"/>
              </a:spcAft>
            </a:pPr>
            <a:r>
              <a:rPr lang="ja-JP" altLang="en-US" sz="1000" dirty="0">
                <a:solidFill>
                  <a:srgbClr val="000000"/>
                </a:solidFill>
                <a:latin typeface="Arial"/>
              </a:rPr>
              <a:t>通報</a:t>
            </a:r>
            <a:endParaRPr lang="ja-JP" altLang="ja-JP" sz="1200" dirty="0">
              <a:solidFill>
                <a:srgbClr val="000000"/>
              </a:solidFill>
              <a:latin typeface="Arial"/>
            </a:endParaRPr>
          </a:p>
        </p:txBody>
      </p:sp>
      <p:sp>
        <p:nvSpPr>
          <p:cNvPr id="32" name="Text Box 19"/>
          <p:cNvSpPr txBox="1">
            <a:spLocks noChangeArrowheads="1"/>
          </p:cNvSpPr>
          <p:nvPr/>
        </p:nvSpPr>
        <p:spPr bwMode="auto">
          <a:xfrm>
            <a:off x="6629658" y="5596778"/>
            <a:ext cx="281354" cy="622300"/>
          </a:xfrm>
          <a:prstGeom prst="rect">
            <a:avLst/>
          </a:prstGeom>
          <a:solidFill>
            <a:srgbClr val="CCFFCC"/>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fontAlgn="base" hangingPunct="0">
              <a:spcBef>
                <a:spcPct val="0"/>
              </a:spcBef>
              <a:spcAft>
                <a:spcPct val="0"/>
              </a:spcAft>
              <a:defRPr/>
            </a:pPr>
            <a:r>
              <a:rPr lang="ja-JP" altLang="en-US" sz="1100" dirty="0">
                <a:solidFill>
                  <a:prstClr val="black"/>
                </a:solidFill>
                <a:latin typeface="Arial"/>
              </a:rPr>
              <a:t>市町村</a:t>
            </a:r>
            <a:endParaRPr lang="en-US" altLang="ja-JP" sz="1100" dirty="0">
              <a:solidFill>
                <a:prstClr val="black"/>
              </a:solidFill>
              <a:latin typeface="Arial"/>
            </a:endParaRPr>
          </a:p>
        </p:txBody>
      </p:sp>
      <p:sp>
        <p:nvSpPr>
          <p:cNvPr id="33" name="Text Box 25"/>
          <p:cNvSpPr txBox="1">
            <a:spLocks noChangeArrowheads="1"/>
          </p:cNvSpPr>
          <p:nvPr/>
        </p:nvSpPr>
        <p:spPr bwMode="auto">
          <a:xfrm>
            <a:off x="6877308" y="5905228"/>
            <a:ext cx="430824" cy="215900"/>
          </a:xfrm>
          <a:prstGeom prst="rect">
            <a:avLst/>
          </a:prstGeom>
          <a:noFill/>
          <a:ln w="9525">
            <a:noFill/>
            <a:miter lim="800000"/>
            <a:headEnd/>
            <a:tailEnd/>
          </a:ln>
        </p:spPr>
        <p:txBody>
          <a:bodyPr lIns="0" tIns="0" rIns="0" bIns="0" anchor="ctr" anchorCtr="1"/>
          <a:lstStyle/>
          <a:p>
            <a:pPr eaLnBrk="0" fontAlgn="base" hangingPunct="0">
              <a:spcBef>
                <a:spcPct val="0"/>
              </a:spcBef>
              <a:spcAft>
                <a:spcPct val="0"/>
              </a:spcAft>
            </a:pPr>
            <a:r>
              <a:rPr lang="ja-JP" altLang="en-US" sz="1000" dirty="0">
                <a:solidFill>
                  <a:srgbClr val="000000"/>
                </a:solidFill>
                <a:latin typeface="Arial"/>
              </a:rPr>
              <a:t>通知</a:t>
            </a:r>
            <a:endParaRPr lang="ja-JP" altLang="ja-JP" sz="1200" dirty="0">
              <a:solidFill>
                <a:srgbClr val="000000"/>
              </a:solidFill>
              <a:latin typeface="Arial"/>
            </a:endParaRPr>
          </a:p>
        </p:txBody>
      </p:sp>
      <p:sp>
        <p:nvSpPr>
          <p:cNvPr id="34" name="Line 7"/>
          <p:cNvSpPr>
            <a:spLocks noChangeShapeType="1"/>
          </p:cNvSpPr>
          <p:nvPr/>
        </p:nvSpPr>
        <p:spPr bwMode="auto">
          <a:xfrm>
            <a:off x="6952043" y="5904680"/>
            <a:ext cx="281354" cy="0"/>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ja-JP" altLang="en-US">
              <a:solidFill>
                <a:srgbClr val="000000"/>
              </a:solidFill>
              <a:latin typeface="Arial"/>
            </a:endParaRPr>
          </a:p>
        </p:txBody>
      </p:sp>
      <p:sp>
        <p:nvSpPr>
          <p:cNvPr id="35" name="Text Box 16"/>
          <p:cNvSpPr txBox="1">
            <a:spLocks noChangeArrowheads="1"/>
          </p:cNvSpPr>
          <p:nvPr/>
        </p:nvSpPr>
        <p:spPr bwMode="auto">
          <a:xfrm>
            <a:off x="7233397" y="5417461"/>
            <a:ext cx="357888" cy="601051"/>
          </a:xfrm>
          <a:prstGeom prst="rect">
            <a:avLst/>
          </a:prstGeom>
          <a:solidFill>
            <a:srgbClr val="99CCFF"/>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fontAlgn="base" hangingPunct="0">
              <a:spcBef>
                <a:spcPct val="0"/>
              </a:spcBef>
              <a:spcAft>
                <a:spcPct val="0"/>
              </a:spcAft>
              <a:defRPr/>
            </a:pPr>
            <a:r>
              <a:rPr lang="ja-JP" altLang="en-US" sz="1100" dirty="0">
                <a:solidFill>
                  <a:prstClr val="black"/>
                </a:solidFill>
                <a:latin typeface="Arial"/>
              </a:rPr>
              <a:t>都道府県</a:t>
            </a:r>
            <a:endParaRPr lang="ja-JP" altLang="ja-JP" sz="1100" dirty="0">
              <a:solidFill>
                <a:prstClr val="black"/>
              </a:solidFill>
              <a:latin typeface="Arial"/>
            </a:endParaRPr>
          </a:p>
        </p:txBody>
      </p:sp>
      <p:sp>
        <p:nvSpPr>
          <p:cNvPr id="36" name="Text Box 25"/>
          <p:cNvSpPr txBox="1">
            <a:spLocks noChangeArrowheads="1"/>
          </p:cNvSpPr>
          <p:nvPr/>
        </p:nvSpPr>
        <p:spPr bwMode="auto">
          <a:xfrm>
            <a:off x="7556116" y="5533057"/>
            <a:ext cx="429358" cy="215900"/>
          </a:xfrm>
          <a:prstGeom prst="rect">
            <a:avLst/>
          </a:prstGeom>
          <a:noFill/>
          <a:ln w="9525">
            <a:noFill/>
            <a:miter lim="800000"/>
            <a:headEnd/>
            <a:tailEnd/>
          </a:ln>
        </p:spPr>
        <p:txBody>
          <a:bodyPr lIns="0" tIns="0" rIns="0" bIns="0" anchor="ctr" anchorCtr="1"/>
          <a:lstStyle/>
          <a:p>
            <a:pPr eaLnBrk="0" fontAlgn="base" hangingPunct="0">
              <a:spcBef>
                <a:spcPct val="0"/>
              </a:spcBef>
              <a:spcAft>
                <a:spcPct val="0"/>
              </a:spcAft>
            </a:pPr>
            <a:r>
              <a:rPr lang="ja-JP" altLang="en-US" sz="1000" dirty="0">
                <a:solidFill>
                  <a:srgbClr val="000000"/>
                </a:solidFill>
                <a:latin typeface="Arial"/>
              </a:rPr>
              <a:t>報告</a:t>
            </a:r>
            <a:endParaRPr lang="ja-JP" altLang="ja-JP" sz="1000" dirty="0">
              <a:solidFill>
                <a:srgbClr val="000000"/>
              </a:solidFill>
              <a:latin typeface="Arial"/>
            </a:endParaRPr>
          </a:p>
        </p:txBody>
      </p:sp>
      <p:sp>
        <p:nvSpPr>
          <p:cNvPr id="37" name="Line 11"/>
          <p:cNvSpPr>
            <a:spLocks noChangeShapeType="1"/>
          </p:cNvSpPr>
          <p:nvPr/>
        </p:nvSpPr>
        <p:spPr bwMode="auto">
          <a:xfrm>
            <a:off x="7591285" y="5533057"/>
            <a:ext cx="359019" cy="0"/>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ja-JP" altLang="en-US">
              <a:solidFill>
                <a:srgbClr val="000000"/>
              </a:solidFill>
              <a:latin typeface="Arial"/>
            </a:endParaRPr>
          </a:p>
        </p:txBody>
      </p:sp>
      <p:sp>
        <p:nvSpPr>
          <p:cNvPr id="38" name="Text Box 17"/>
          <p:cNvSpPr txBox="1">
            <a:spLocks noChangeArrowheads="1"/>
          </p:cNvSpPr>
          <p:nvPr/>
        </p:nvSpPr>
        <p:spPr bwMode="auto">
          <a:xfrm>
            <a:off x="7950304" y="5431457"/>
            <a:ext cx="703385" cy="209550"/>
          </a:xfrm>
          <a:prstGeom prst="rect">
            <a:avLst/>
          </a:prstGeom>
          <a:solidFill>
            <a:srgbClr val="CC99FF"/>
          </a:solidFill>
          <a:ln w="9525">
            <a:solidFill>
              <a:srgbClr val="000000"/>
            </a:solidFill>
            <a:miter lim="800000"/>
            <a:headEnd/>
            <a:tailEnd/>
          </a:ln>
          <a:effectLst>
            <a:outerShdw dist="35921" dir="2700000" algn="ctr" rotWithShape="0">
              <a:srgbClr val="808080"/>
            </a:outerShdw>
          </a:effectLst>
        </p:spPr>
        <p:txBody>
          <a:bodyPr lIns="74295" tIns="8890" rIns="74295" bIns="8890" anchor="ctr" anchorCtr="1"/>
          <a:lstStyle/>
          <a:p>
            <a:pPr eaLnBrk="0" fontAlgn="base" hangingPunct="0">
              <a:spcBef>
                <a:spcPct val="0"/>
              </a:spcBef>
              <a:spcAft>
                <a:spcPct val="0"/>
              </a:spcAft>
              <a:defRPr/>
            </a:pPr>
            <a:r>
              <a:rPr lang="ja-JP" altLang="en-US" sz="1100" dirty="0">
                <a:solidFill>
                  <a:prstClr val="black"/>
                </a:solidFill>
                <a:latin typeface="Arial"/>
              </a:rPr>
              <a:t>労働局</a:t>
            </a:r>
            <a:endParaRPr lang="ja-JP" altLang="ja-JP" sz="1100" dirty="0">
              <a:solidFill>
                <a:prstClr val="black"/>
              </a:solidFill>
              <a:latin typeface="Arial"/>
            </a:endParaRPr>
          </a:p>
        </p:txBody>
      </p:sp>
      <p:sp>
        <p:nvSpPr>
          <p:cNvPr id="39" name="Rectangle 26"/>
          <p:cNvSpPr>
            <a:spLocks noChangeArrowheads="1"/>
          </p:cNvSpPr>
          <p:nvPr/>
        </p:nvSpPr>
        <p:spPr bwMode="auto">
          <a:xfrm>
            <a:off x="7648411" y="5727606"/>
            <a:ext cx="1034562" cy="457200"/>
          </a:xfrm>
          <a:prstGeom prst="rect">
            <a:avLst/>
          </a:prstGeom>
          <a:solidFill>
            <a:srgbClr val="FFFFFF"/>
          </a:solidFill>
          <a:ln w="9525">
            <a:solidFill>
              <a:srgbClr val="000000"/>
            </a:solidFill>
            <a:prstDash val="dash"/>
            <a:miter lim="800000"/>
            <a:headEnd/>
            <a:tailEnd/>
          </a:ln>
        </p:spPr>
        <p:txBody>
          <a:bodyPr lIns="36000" tIns="8890" rIns="36000" bIns="8890" anchor="b"/>
          <a:lstStyle/>
          <a:p>
            <a:pPr marL="85725" indent="-85725" eaLnBrk="0" fontAlgn="base" hangingPunct="0">
              <a:spcBef>
                <a:spcPct val="0"/>
              </a:spcBef>
              <a:spcAft>
                <a:spcPct val="0"/>
              </a:spcAft>
              <a:defRPr/>
            </a:pPr>
            <a:r>
              <a:rPr lang="ja-JP" altLang="ja-JP" sz="900" kern="100" dirty="0">
                <a:solidFill>
                  <a:prstClr val="black"/>
                </a:solidFill>
                <a:latin typeface="Century"/>
                <a:ea typeface="HGｺﾞｼｯｸM"/>
                <a:cs typeface="Times New Roman"/>
              </a:rPr>
              <a:t>①監督権限等の適切な行使</a:t>
            </a:r>
            <a:endParaRPr lang="en-US" altLang="ja-JP" sz="900" kern="100" dirty="0">
              <a:solidFill>
                <a:prstClr val="black"/>
              </a:solidFill>
              <a:latin typeface="Century"/>
              <a:ea typeface="HGｺﾞｼｯｸM"/>
              <a:cs typeface="Times New Roman"/>
            </a:endParaRPr>
          </a:p>
          <a:p>
            <a:pPr eaLnBrk="0" fontAlgn="base" hangingPunct="0">
              <a:spcBef>
                <a:spcPct val="0"/>
              </a:spcBef>
              <a:spcAft>
                <a:spcPct val="0"/>
              </a:spcAft>
              <a:defRPr/>
            </a:pPr>
            <a:r>
              <a:rPr lang="ja-JP" altLang="ja-JP" sz="900" kern="100" dirty="0">
                <a:solidFill>
                  <a:prstClr val="black"/>
                </a:solidFill>
                <a:latin typeface="Century"/>
                <a:ea typeface="HGｺﾞｼｯｸM"/>
                <a:cs typeface="Times New Roman"/>
              </a:rPr>
              <a:t>②措置等の公表</a:t>
            </a:r>
            <a:endParaRPr lang="ja-JP" altLang="ja-JP" sz="900" dirty="0">
              <a:solidFill>
                <a:prstClr val="black"/>
              </a:solidFill>
              <a:latin typeface="Arial"/>
            </a:endParaRPr>
          </a:p>
        </p:txBody>
      </p:sp>
      <p:graphicFrame>
        <p:nvGraphicFramePr>
          <p:cNvPr id="41" name="表 40"/>
          <p:cNvGraphicFramePr>
            <a:graphicFrameLocks noGrp="1"/>
          </p:cNvGraphicFramePr>
          <p:nvPr/>
        </p:nvGraphicFramePr>
        <p:xfrm>
          <a:off x="252265" y="4634874"/>
          <a:ext cx="8575018" cy="1597826"/>
        </p:xfrm>
        <a:graphic>
          <a:graphicData uri="http://schemas.openxmlformats.org/drawingml/2006/table">
            <a:tbl>
              <a:tblPr/>
              <a:tblGrid>
                <a:gridCol w="2790301">
                  <a:extLst>
                    <a:ext uri="{9D8B030D-6E8A-4147-A177-3AD203B41FA5}">
                      <a16:colId xmlns:a16="http://schemas.microsoft.com/office/drawing/2014/main" val="20000"/>
                    </a:ext>
                  </a:extLst>
                </a:gridCol>
                <a:gridCol w="2859521">
                  <a:extLst>
                    <a:ext uri="{9D8B030D-6E8A-4147-A177-3AD203B41FA5}">
                      <a16:colId xmlns:a16="http://schemas.microsoft.com/office/drawing/2014/main" val="20001"/>
                    </a:ext>
                  </a:extLst>
                </a:gridCol>
                <a:gridCol w="2925196">
                  <a:extLst>
                    <a:ext uri="{9D8B030D-6E8A-4147-A177-3AD203B41FA5}">
                      <a16:colId xmlns:a16="http://schemas.microsoft.com/office/drawing/2014/main" val="20002"/>
                    </a:ext>
                  </a:extLst>
                </a:gridCol>
              </a:tblGrid>
              <a:tr h="228600">
                <a:tc>
                  <a:txBody>
                    <a:bodyPr/>
                    <a:lstStyle/>
                    <a:p>
                      <a:pPr algn="ctr">
                        <a:spcAft>
                          <a:spcPts val="0"/>
                        </a:spcAft>
                      </a:pPr>
                      <a:r>
                        <a:rPr lang="ja-JP" sz="1100" b="1" kern="100" dirty="0">
                          <a:latin typeface="Century"/>
                          <a:ea typeface="HGPｺﾞｼｯｸE"/>
                          <a:cs typeface="Times New Roman"/>
                        </a:rPr>
                        <a:t>養護者による障害者虐待</a:t>
                      </a:r>
                      <a:endParaRPr lang="ja-JP" sz="1100" kern="100" dirty="0">
                        <a:latin typeface="Century"/>
                        <a:ea typeface="ＭＳ 明朝"/>
                        <a:cs typeface="Times New Roman"/>
                      </a:endParaRPr>
                    </a:p>
                  </a:txBody>
                  <a:tcPr marL="44626" marR="44626"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ja-JP" sz="1100" b="1" kern="100" dirty="0">
                          <a:latin typeface="Century"/>
                          <a:ea typeface="HGPｺﾞｼｯｸE"/>
                          <a:cs typeface="Times New Roman"/>
                        </a:rPr>
                        <a:t>障害者福祉施設従事者等による障害者虐待</a:t>
                      </a:r>
                      <a:endParaRPr lang="ja-JP" sz="1100" kern="100" dirty="0">
                        <a:latin typeface="Century"/>
                        <a:ea typeface="ＭＳ 明朝"/>
                        <a:cs typeface="Times New Roman"/>
                      </a:endParaRPr>
                    </a:p>
                  </a:txBody>
                  <a:tcPr marL="44626" marR="44626"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ja-JP" sz="1100" b="1" kern="100" dirty="0">
                          <a:latin typeface="Century"/>
                          <a:ea typeface="HGPｺﾞｼｯｸE"/>
                          <a:cs typeface="Times New Roman"/>
                        </a:rPr>
                        <a:t>使用者による障害者虐待</a:t>
                      </a:r>
                      <a:endParaRPr lang="ja-JP" sz="1100" kern="100" dirty="0">
                        <a:latin typeface="Century"/>
                        <a:ea typeface="ＭＳ 明朝"/>
                        <a:cs typeface="Times New Roman"/>
                      </a:endParaRPr>
                    </a:p>
                  </a:txBody>
                  <a:tcPr marL="44626" marR="44626"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42193">
                <a:tc>
                  <a:txBody>
                    <a:bodyPr/>
                    <a:lstStyle/>
                    <a:p>
                      <a:pPr algn="just">
                        <a:spcAft>
                          <a:spcPts val="0"/>
                        </a:spcAft>
                      </a:pPr>
                      <a:r>
                        <a:rPr lang="en-US" sz="1050" b="1" kern="100" dirty="0">
                          <a:latin typeface="HGSｺﾞｼｯｸM"/>
                          <a:ea typeface="ＭＳ 明朝"/>
                          <a:cs typeface="Times New Roman"/>
                        </a:rPr>
                        <a:t>[</a:t>
                      </a:r>
                      <a:r>
                        <a:rPr lang="ja-JP" sz="1050" b="1" kern="100" dirty="0">
                          <a:latin typeface="Century"/>
                          <a:ea typeface="HGSｺﾞｼｯｸM"/>
                          <a:cs typeface="Times New Roman"/>
                        </a:rPr>
                        <a:t>市町村の責務</a:t>
                      </a:r>
                      <a:r>
                        <a:rPr lang="en-US" sz="1050" b="1" kern="100" dirty="0">
                          <a:latin typeface="Century"/>
                          <a:ea typeface="HGSｺﾞｼｯｸM"/>
                          <a:cs typeface="Times New Roman"/>
                        </a:rPr>
                        <a:t>]</a:t>
                      </a:r>
                      <a:r>
                        <a:rPr lang="ja-JP" sz="1050" kern="100" dirty="0">
                          <a:latin typeface="Century"/>
                          <a:ea typeface="HGSｺﾞｼｯｸM"/>
                          <a:cs typeface="Times New Roman"/>
                        </a:rPr>
                        <a:t>相談等、居室確保、連携確保</a:t>
                      </a:r>
                      <a:endParaRPr lang="ja-JP" sz="1050" kern="100" dirty="0">
                        <a:latin typeface="Century"/>
                        <a:ea typeface="ＭＳ 明朝"/>
                        <a:cs typeface="Times New Roman"/>
                      </a:endParaRPr>
                    </a:p>
                  </a:txBody>
                  <a:tcPr marL="44626" marR="44626"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spcAft>
                          <a:spcPts val="0"/>
                        </a:spcAft>
                      </a:pPr>
                      <a:r>
                        <a:rPr lang="en-US" sz="1050" b="1" kern="100" dirty="0">
                          <a:latin typeface="HGSｺﾞｼｯｸM"/>
                          <a:ea typeface="ＭＳ 明朝"/>
                          <a:cs typeface="Times New Roman"/>
                        </a:rPr>
                        <a:t>[</a:t>
                      </a:r>
                      <a:r>
                        <a:rPr lang="ja-JP" sz="1050" b="1" kern="100" dirty="0">
                          <a:latin typeface="Century"/>
                          <a:ea typeface="HGSｺﾞｼｯｸM"/>
                          <a:cs typeface="Times New Roman"/>
                        </a:rPr>
                        <a:t>設置者等の責務</a:t>
                      </a:r>
                      <a:r>
                        <a:rPr lang="en-US" sz="1050" b="1" kern="100" dirty="0">
                          <a:latin typeface="Century"/>
                          <a:ea typeface="HGSｺﾞｼｯｸM"/>
                          <a:cs typeface="Times New Roman"/>
                        </a:rPr>
                        <a:t>]</a:t>
                      </a:r>
                      <a:r>
                        <a:rPr lang="ja-JP" sz="1050" kern="100" dirty="0">
                          <a:latin typeface="Century"/>
                          <a:ea typeface="HGSｺﾞｼｯｸM"/>
                          <a:cs typeface="Times New Roman"/>
                        </a:rPr>
                        <a:t>　当該施設等における障害者に対する虐待防止等のための措置を実施</a:t>
                      </a:r>
                      <a:endParaRPr lang="ja-JP" sz="1050" kern="100" dirty="0">
                        <a:latin typeface="Century"/>
                        <a:ea typeface="ＭＳ 明朝"/>
                        <a:cs typeface="Times New Roman"/>
                      </a:endParaRPr>
                    </a:p>
                  </a:txBody>
                  <a:tcPr marL="44626" marR="44626"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spcAft>
                          <a:spcPts val="0"/>
                        </a:spcAft>
                      </a:pPr>
                      <a:r>
                        <a:rPr lang="en-US" sz="1050" b="1" kern="100" dirty="0">
                          <a:latin typeface="HGSｺﾞｼｯｸM"/>
                          <a:ea typeface="ＭＳ 明朝"/>
                          <a:cs typeface="Times New Roman"/>
                        </a:rPr>
                        <a:t>[</a:t>
                      </a:r>
                      <a:r>
                        <a:rPr lang="ja-JP" sz="1050" b="1" kern="100" dirty="0">
                          <a:latin typeface="Century"/>
                          <a:ea typeface="HGSｺﾞｼｯｸM"/>
                          <a:cs typeface="Times New Roman"/>
                        </a:rPr>
                        <a:t>事業主の責務</a:t>
                      </a:r>
                      <a:r>
                        <a:rPr lang="en-US" sz="1050" b="1" kern="100" dirty="0">
                          <a:latin typeface="Century"/>
                          <a:ea typeface="HGSｺﾞｼｯｸM"/>
                          <a:cs typeface="Times New Roman"/>
                        </a:rPr>
                        <a:t>]</a:t>
                      </a:r>
                      <a:r>
                        <a:rPr lang="ja-JP" sz="1050" kern="100" dirty="0">
                          <a:latin typeface="Century"/>
                          <a:ea typeface="HGSｺﾞｼｯｸM"/>
                          <a:cs typeface="Times New Roman"/>
                        </a:rPr>
                        <a:t>　当該事業所における障害者に対する虐待防止等のための措置を実施</a:t>
                      </a:r>
                      <a:endParaRPr lang="ja-JP" sz="1050" kern="100" dirty="0">
                        <a:latin typeface="Century"/>
                        <a:ea typeface="ＭＳ 明朝"/>
                        <a:cs typeface="Times New Roman"/>
                      </a:endParaRPr>
                    </a:p>
                  </a:txBody>
                  <a:tcPr marL="44626" marR="44626"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1027033">
                <a:tc>
                  <a:txBody>
                    <a:bodyPr/>
                    <a:lstStyle/>
                    <a:p>
                      <a:pPr algn="just">
                        <a:spcAft>
                          <a:spcPts val="0"/>
                        </a:spcAft>
                      </a:pPr>
                      <a:r>
                        <a:rPr lang="en-US" sz="1100" b="1" kern="100" dirty="0">
                          <a:latin typeface="HGSｺﾞｼｯｸM"/>
                          <a:ea typeface="ＭＳ 明朝"/>
                          <a:cs typeface="Times New Roman"/>
                        </a:rPr>
                        <a:t>[</a:t>
                      </a:r>
                      <a:r>
                        <a:rPr lang="ja-JP" sz="1100" b="1" kern="100" dirty="0">
                          <a:latin typeface="Century"/>
                          <a:ea typeface="HGSｺﾞｼｯｸM"/>
                          <a:cs typeface="Times New Roman"/>
                        </a:rPr>
                        <a:t>スキーム</a:t>
                      </a:r>
                      <a:r>
                        <a:rPr lang="en-US" sz="1100" b="1" kern="100" dirty="0">
                          <a:latin typeface="Century"/>
                          <a:ea typeface="HGSｺﾞｼｯｸM"/>
                          <a:cs typeface="Times New Roman"/>
                        </a:rPr>
                        <a:t>]</a:t>
                      </a:r>
                      <a:endParaRPr lang="ja-JP" sz="1100" kern="100" dirty="0">
                        <a:latin typeface="Century"/>
                        <a:ea typeface="ＭＳ 明朝"/>
                        <a:cs typeface="Times New Roman"/>
                      </a:endParaRPr>
                    </a:p>
                    <a:p>
                      <a:pPr algn="just">
                        <a:spcAft>
                          <a:spcPts val="0"/>
                        </a:spcAft>
                      </a:pPr>
                      <a:endParaRPr lang="ja-JP" sz="1100" kern="100" dirty="0">
                        <a:latin typeface="Century"/>
                        <a:ea typeface="ＭＳ 明朝"/>
                        <a:cs typeface="Times New Roman"/>
                      </a:endParaRPr>
                    </a:p>
                  </a:txBody>
                  <a:tcPr marL="44626" marR="44626"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b="1" kern="100" dirty="0">
                          <a:latin typeface="HGSｺﾞｼｯｸM"/>
                          <a:ea typeface="ＭＳ 明朝"/>
                          <a:cs typeface="Times New Roman"/>
                        </a:rPr>
                        <a:t>[</a:t>
                      </a:r>
                      <a:r>
                        <a:rPr lang="ja-JP" sz="1100" b="1" kern="100" dirty="0">
                          <a:latin typeface="Century"/>
                          <a:ea typeface="HGSｺﾞｼｯｸM"/>
                          <a:cs typeface="Times New Roman"/>
                        </a:rPr>
                        <a:t>スキーム</a:t>
                      </a:r>
                      <a:r>
                        <a:rPr lang="en-US" sz="1100" b="1" kern="100" dirty="0">
                          <a:latin typeface="Century"/>
                          <a:ea typeface="HGSｺﾞｼｯｸM"/>
                          <a:cs typeface="Times New Roman"/>
                        </a:rPr>
                        <a:t>]</a:t>
                      </a:r>
                      <a:endParaRPr lang="ja-JP" sz="1100" kern="100" dirty="0">
                        <a:latin typeface="Century"/>
                        <a:ea typeface="ＭＳ 明朝"/>
                        <a:cs typeface="Times New Roman"/>
                      </a:endParaRPr>
                    </a:p>
                    <a:p>
                      <a:pPr algn="just">
                        <a:spcAft>
                          <a:spcPts val="0"/>
                        </a:spcAft>
                      </a:pPr>
                      <a:endParaRPr lang="ja-JP" sz="800" kern="100" dirty="0">
                        <a:latin typeface="Century"/>
                        <a:ea typeface="ＭＳ 明朝"/>
                        <a:cs typeface="Times New Roman"/>
                      </a:endParaRPr>
                    </a:p>
                  </a:txBody>
                  <a:tcPr marL="44626" marR="4462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b="1" dirty="0">
                          <a:latin typeface="HGSｺﾞｼｯｸM"/>
                        </a:rPr>
                        <a:t>[</a:t>
                      </a:r>
                      <a:r>
                        <a:rPr lang="ja-JP" sz="1100" b="1" dirty="0">
                          <a:latin typeface="Century"/>
                          <a:ea typeface="HGSｺﾞｼｯｸM"/>
                        </a:rPr>
                        <a:t>スキーム</a:t>
                      </a:r>
                      <a:r>
                        <a:rPr lang="en-US" sz="1100" b="1" dirty="0">
                          <a:latin typeface="Century"/>
                          <a:ea typeface="HGSｺﾞｼｯｸM"/>
                        </a:rPr>
                        <a:t>]</a:t>
                      </a:r>
                      <a:r>
                        <a:rPr lang="ja-JP" sz="1100" dirty="0">
                          <a:latin typeface="Century"/>
                        </a:rPr>
                        <a:t> </a:t>
                      </a:r>
                      <a:endParaRPr lang="en-US" altLang="ja-JP" sz="1100" kern="100" dirty="0">
                        <a:latin typeface="Century"/>
                        <a:ea typeface="ＭＳ 明朝"/>
                        <a:cs typeface="Times New Roman"/>
                      </a:endParaRPr>
                    </a:p>
                    <a:p>
                      <a:pPr algn="just">
                        <a:spcAft>
                          <a:spcPts val="0"/>
                        </a:spcAft>
                      </a:pPr>
                      <a:r>
                        <a:rPr lang="en-US" sz="1100" dirty="0">
                          <a:latin typeface="Century"/>
                          <a:ea typeface="HGSｺﾞｼｯｸM"/>
                        </a:rPr>
                        <a:t> </a:t>
                      </a:r>
                      <a:r>
                        <a:rPr lang="ja-JP" altLang="en-US" sz="1100" dirty="0">
                          <a:latin typeface="Century"/>
                          <a:ea typeface="HGSｺﾞｼｯｸM"/>
                        </a:rPr>
                        <a:t>　　</a:t>
                      </a:r>
                      <a:r>
                        <a:rPr lang="en-US" sz="1100" dirty="0">
                          <a:latin typeface="Century"/>
                          <a:ea typeface="HGSｺﾞｼｯｸM"/>
                        </a:rPr>
                        <a:t>     </a:t>
                      </a:r>
                      <a:r>
                        <a:rPr lang="ja-JP" altLang="en-US" sz="1100" dirty="0">
                          <a:latin typeface="Century"/>
                          <a:ea typeface="HGSｺﾞｼｯｸM"/>
                        </a:rPr>
                        <a:t>　</a:t>
                      </a:r>
                      <a:endParaRPr lang="ja-JP" sz="1100" kern="100" dirty="0">
                        <a:latin typeface="Century"/>
                        <a:ea typeface="ＭＳ 明朝"/>
                        <a:cs typeface="Times New Roman"/>
                      </a:endParaRPr>
                    </a:p>
                  </a:txBody>
                  <a:tcPr marL="44626" marR="44626"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 name="テキスト ボックス 1">
            <a:extLst>
              <a:ext uri="{FF2B5EF4-FFF2-40B4-BE49-F238E27FC236}">
                <a16:creationId xmlns:a16="http://schemas.microsoft.com/office/drawing/2014/main" id="{C222B709-D8A9-4691-9577-73FC345BF159}"/>
              </a:ext>
            </a:extLst>
          </p:cNvPr>
          <p:cNvSpPr txBox="1"/>
          <p:nvPr/>
        </p:nvSpPr>
        <p:spPr>
          <a:xfrm>
            <a:off x="7950304" y="4212"/>
            <a:ext cx="1191352" cy="369332"/>
          </a:xfrm>
          <a:prstGeom prst="rect">
            <a:avLst/>
          </a:prstGeom>
          <a:noFill/>
          <a:ln w="19050">
            <a:solidFill>
              <a:schemeClr val="tx1"/>
            </a:solidFill>
          </a:ln>
        </p:spPr>
        <p:txBody>
          <a:bodyPr wrap="none" rtlCol="0">
            <a:spAutoFit/>
          </a:bodyPr>
          <a:lstStyle/>
          <a:p>
            <a:r>
              <a:rPr kumimoji="1" lang="ja-JP" altLang="en-US" dirty="0"/>
              <a:t>資料５－１</a:t>
            </a:r>
            <a:endParaRPr kumimoji="1" lang="en-US" altLang="ja-JP" dirty="0"/>
          </a:p>
        </p:txBody>
      </p:sp>
      <p:sp>
        <p:nvSpPr>
          <p:cNvPr id="42" name="スライド番号プレースホルダー 1">
            <a:extLst>
              <a:ext uri="{FF2B5EF4-FFF2-40B4-BE49-F238E27FC236}">
                <a16:creationId xmlns:a16="http://schemas.microsoft.com/office/drawing/2014/main" id="{3540F547-E83D-4941-B48D-8421BE6FEB86}"/>
              </a:ext>
            </a:extLst>
          </p:cNvPr>
          <p:cNvSpPr txBox="1">
            <a:spLocks/>
          </p:cNvSpPr>
          <p:nvPr/>
        </p:nvSpPr>
        <p:spPr>
          <a:xfrm>
            <a:off x="6867463" y="6432029"/>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70C69BF1-1699-43DD-BB4B-43B1F31C2959}" type="slidenum">
              <a:rPr lang="ja-JP" altLang="en-US" smtClean="0"/>
              <a:pPr>
                <a:defRPr/>
              </a:pPr>
              <a:t>1</a:t>
            </a:fld>
            <a:endParaRPr lang="ja-JP" altLang="en-US" dirty="0"/>
          </a:p>
        </p:txBody>
      </p:sp>
    </p:spTree>
    <p:extLst>
      <p:ext uri="{BB962C8B-B14F-4D97-AF65-F5344CB8AC3E}">
        <p14:creationId xmlns:p14="http://schemas.microsoft.com/office/powerpoint/2010/main" val="552016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504" y="90256"/>
            <a:ext cx="8928992" cy="326587"/>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ja-JP" dirty="0"/>
              <a:t>障害者虐待防止・権利擁護研修</a:t>
            </a:r>
            <a:r>
              <a:rPr lang="ja-JP" altLang="en-US" dirty="0"/>
              <a:t>について</a:t>
            </a:r>
            <a:endParaRPr lang="ja-JP" altLang="en-US" sz="1633" b="1" dirty="0">
              <a:solidFill>
                <a:prstClr val="black"/>
              </a:solidFill>
              <a:latin typeface="ＭＳ ゴシック" pitchFamily="49" charset="-128"/>
              <a:ea typeface="ＭＳ ゴシック" pitchFamily="49" charset="-128"/>
            </a:endParaRPr>
          </a:p>
        </p:txBody>
      </p:sp>
      <p:sp>
        <p:nvSpPr>
          <p:cNvPr id="6" name="正方形/長方形 5"/>
          <p:cNvSpPr/>
          <p:nvPr/>
        </p:nvSpPr>
        <p:spPr>
          <a:xfrm>
            <a:off x="107503" y="692696"/>
            <a:ext cx="8928992" cy="2292935"/>
          </a:xfrm>
          <a:prstGeom prst="rect">
            <a:avLst/>
          </a:prstGeom>
          <a:noFill/>
          <a:ln w="6350"/>
        </p:spPr>
        <p:style>
          <a:lnRef idx="2">
            <a:schemeClr val="dk1"/>
          </a:lnRef>
          <a:fillRef idx="1">
            <a:schemeClr val="lt1"/>
          </a:fillRef>
          <a:effectRef idx="0">
            <a:schemeClr val="dk1"/>
          </a:effectRef>
          <a:fontRef idx="minor">
            <a:schemeClr val="dk1"/>
          </a:fontRef>
        </p:style>
        <p:txBody>
          <a:bodyPr wrap="square" rtlCol="0" anchor="t" anchorCtr="0">
            <a:spAutoFit/>
          </a:bodyPr>
          <a:lstStyle/>
          <a:p>
            <a:r>
              <a:rPr lang="ja-JP" altLang="en-US" sz="1100" b="1" u="sng" dirty="0">
                <a:solidFill>
                  <a:prstClr val="black"/>
                </a:solidFill>
                <a:latin typeface="ＭＳ ゴシック" pitchFamily="49" charset="-128"/>
                <a:ea typeface="ＭＳ ゴシック" pitchFamily="49" charset="-128"/>
              </a:rPr>
              <a:t>１．事業目的</a:t>
            </a:r>
            <a:endParaRPr lang="en-US" altLang="ja-JP" sz="1100" b="1" u="sng" dirty="0">
              <a:solidFill>
                <a:prstClr val="black"/>
              </a:solidFill>
              <a:latin typeface="ＭＳ ゴシック" pitchFamily="49" charset="-128"/>
              <a:ea typeface="ＭＳ ゴシック" pitchFamily="49" charset="-128"/>
            </a:endParaRPr>
          </a:p>
          <a:p>
            <a:r>
              <a:rPr lang="ja-JP" altLang="en-US" sz="1100" dirty="0">
                <a:solidFill>
                  <a:prstClr val="black"/>
                </a:solidFill>
                <a:latin typeface="ＭＳ ゴシック" pitchFamily="49" charset="-128"/>
                <a:ea typeface="ＭＳ ゴシック" pitchFamily="49" charset="-128"/>
              </a:rPr>
              <a:t>　</a:t>
            </a:r>
            <a:r>
              <a:rPr lang="ja-JP" altLang="ja-JP" sz="1100" dirty="0">
                <a:latin typeface="+mn-ea"/>
              </a:rPr>
              <a:t>障害者虐待防止法の円滑な施行を図るため、国において「障害者虐待防止・権利擁護指導者養成研修」を実施することにより、各都道府県における障害者の虐待防止や権利擁護に関する研修の指導的役割を担う者を養成することを目的とする。</a:t>
            </a:r>
            <a:endParaRPr lang="en-US" altLang="ja-JP" sz="1100" dirty="0">
              <a:solidFill>
                <a:schemeClr val="tx1"/>
              </a:solidFill>
              <a:latin typeface="+mn-ea"/>
            </a:endParaRPr>
          </a:p>
          <a:p>
            <a:r>
              <a:rPr lang="ja-JP" altLang="en-US" sz="1100" b="1" u="sng" dirty="0">
                <a:solidFill>
                  <a:prstClr val="black"/>
                </a:solidFill>
                <a:latin typeface="ＭＳ ゴシック" pitchFamily="49" charset="-128"/>
                <a:ea typeface="ＭＳ ゴシック" pitchFamily="49" charset="-128"/>
              </a:rPr>
              <a:t>２．</a:t>
            </a:r>
            <a:r>
              <a:rPr lang="ja-JP" altLang="ja-JP" sz="1100" b="1" u="sng" dirty="0"/>
              <a:t>研修の概要</a:t>
            </a:r>
          </a:p>
          <a:p>
            <a:r>
              <a:rPr lang="ja-JP" altLang="en-US" sz="1100" dirty="0"/>
              <a:t>　　</a:t>
            </a:r>
            <a:r>
              <a:rPr lang="ja-JP" altLang="ja-JP" sz="1100" dirty="0"/>
              <a:t>①　開催場所・日時</a:t>
            </a:r>
          </a:p>
          <a:p>
            <a:r>
              <a:rPr lang="ja-JP" altLang="ja-JP" sz="1100" dirty="0"/>
              <a:t>　　</a:t>
            </a:r>
            <a:r>
              <a:rPr lang="ja-JP" altLang="en-US" sz="1100" dirty="0"/>
              <a:t>　　　</a:t>
            </a:r>
            <a:r>
              <a:rPr lang="ja-JP" altLang="ja-JP" sz="1100" dirty="0"/>
              <a:t>令和元年８月７日（水）～８月８日（木）　（２日間）</a:t>
            </a:r>
          </a:p>
          <a:p>
            <a:r>
              <a:rPr lang="ja-JP" altLang="ja-JP" sz="1100" dirty="0"/>
              <a:t>　　　</a:t>
            </a:r>
            <a:r>
              <a:rPr lang="ja-JP" altLang="en-US" sz="1100" dirty="0"/>
              <a:t>　　</a:t>
            </a:r>
            <a:r>
              <a:rPr lang="ja-JP" altLang="ja-JP" sz="1100" dirty="0"/>
              <a:t>国立障害者リハビリテーションセンター</a:t>
            </a:r>
          </a:p>
          <a:p>
            <a:r>
              <a:rPr lang="ja-JP" altLang="en-US" sz="1100" dirty="0"/>
              <a:t>　　</a:t>
            </a:r>
            <a:r>
              <a:rPr lang="ja-JP" altLang="ja-JP" sz="1100" dirty="0"/>
              <a:t>②　対象者</a:t>
            </a:r>
          </a:p>
          <a:p>
            <a:r>
              <a:rPr lang="ja-JP" altLang="ja-JP" sz="1100" dirty="0"/>
              <a:t>　　　</a:t>
            </a:r>
            <a:r>
              <a:rPr lang="ja-JP" altLang="en-US" sz="1100" dirty="0"/>
              <a:t>　　</a:t>
            </a:r>
            <a:r>
              <a:rPr lang="ja-JP" altLang="ja-JP" sz="1100" dirty="0"/>
              <a:t>都道府県において、障害者虐待の防止、権利擁護に関する指導的役割を担う者であって都道府県が実施する障害者虐待防止・権利擁護</a:t>
            </a:r>
            <a:endParaRPr lang="en-US" altLang="ja-JP" sz="1100" dirty="0"/>
          </a:p>
          <a:p>
            <a:r>
              <a:rPr lang="ja-JP" altLang="en-US" sz="1100" dirty="0"/>
              <a:t>　　　  </a:t>
            </a:r>
            <a:r>
              <a:rPr lang="ja-JP" altLang="ja-JP" sz="1100" dirty="0"/>
              <a:t>研修事業の企画立案への参画、講師となる者等。</a:t>
            </a:r>
            <a:endParaRPr lang="en-US" altLang="ja-JP" sz="1100" dirty="0"/>
          </a:p>
          <a:p>
            <a:r>
              <a:rPr lang="ja-JP" altLang="en-US" sz="1100" dirty="0"/>
              <a:t>　　　      </a:t>
            </a:r>
            <a:r>
              <a:rPr lang="ja-JP" altLang="ja-JP" sz="1100" dirty="0"/>
              <a:t>約２５０名</a:t>
            </a:r>
            <a:endParaRPr lang="en-US" altLang="ja-JP" sz="1100" dirty="0"/>
          </a:p>
          <a:p>
            <a:r>
              <a:rPr lang="ja-JP" altLang="en-US" sz="1100" b="1" u="sng" dirty="0">
                <a:solidFill>
                  <a:prstClr val="black"/>
                </a:solidFill>
                <a:latin typeface="ＭＳ ゴシック" pitchFamily="49" charset="-128"/>
                <a:ea typeface="ＭＳ ゴシック" pitchFamily="49" charset="-128"/>
              </a:rPr>
              <a:t>３．実施主体</a:t>
            </a:r>
            <a:r>
              <a:rPr lang="ja-JP" altLang="en-US" sz="1100" dirty="0">
                <a:solidFill>
                  <a:prstClr val="black"/>
                </a:solidFill>
                <a:latin typeface="ＭＳ ゴシック" pitchFamily="49" charset="-128"/>
                <a:ea typeface="ＭＳ ゴシック" pitchFamily="49" charset="-128"/>
              </a:rPr>
              <a:t>　</a:t>
            </a:r>
            <a:endParaRPr lang="en-US" altLang="ja-JP" sz="1100" dirty="0">
              <a:solidFill>
                <a:prstClr val="black"/>
              </a:solidFill>
              <a:latin typeface="ＭＳ ゴシック" pitchFamily="49" charset="-128"/>
              <a:ea typeface="ＭＳ ゴシック" pitchFamily="49" charset="-128"/>
            </a:endParaRPr>
          </a:p>
          <a:p>
            <a:r>
              <a:rPr lang="ja-JP" altLang="en-US" sz="1100" dirty="0">
                <a:solidFill>
                  <a:prstClr val="black"/>
                </a:solidFill>
                <a:latin typeface="ＭＳ ゴシック" pitchFamily="49" charset="-128"/>
                <a:ea typeface="ＭＳ ゴシック" pitchFamily="49" charset="-128"/>
              </a:rPr>
              <a:t>　　厚生労働省（公益社団法人日本発達障害連盟に委託）　</a:t>
            </a:r>
            <a:endParaRPr lang="en-US" altLang="ja-JP" sz="1100" dirty="0">
              <a:solidFill>
                <a:prstClr val="black"/>
              </a:solidFill>
              <a:latin typeface="ＭＳ ゴシック" pitchFamily="49" charset="-128"/>
              <a:ea typeface="ＭＳ ゴシック" pitchFamily="49" charset="-128"/>
            </a:endParaRPr>
          </a:p>
        </p:txBody>
      </p:sp>
      <p:sp>
        <p:nvSpPr>
          <p:cNvPr id="10" name="正方形/長方形 9"/>
          <p:cNvSpPr/>
          <p:nvPr/>
        </p:nvSpPr>
        <p:spPr>
          <a:xfrm>
            <a:off x="107503" y="428880"/>
            <a:ext cx="8420514" cy="307777"/>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rtlCol="0" anchor="t" anchorCtr="0">
            <a:spAutoFit/>
          </a:bodyPr>
          <a:lstStyle/>
          <a:p>
            <a:r>
              <a:rPr lang="ja-JP" altLang="en-US" sz="1400" b="1" dirty="0">
                <a:solidFill>
                  <a:prstClr val="black"/>
                </a:solidFill>
                <a:latin typeface="ＭＳ ゴシック" pitchFamily="49" charset="-128"/>
                <a:ea typeface="ＭＳ ゴシック" pitchFamily="49" charset="-128"/>
              </a:rPr>
              <a:t>○ 障害者虐待防止・権利擁護指導者養成研修（国研修）</a:t>
            </a:r>
            <a:endParaRPr lang="en-US" altLang="ja-JP" sz="1400" b="1" dirty="0">
              <a:solidFill>
                <a:prstClr val="black"/>
              </a:solidFill>
              <a:latin typeface="ＭＳ ゴシック" pitchFamily="49" charset="-128"/>
              <a:ea typeface="ＭＳ ゴシック" pitchFamily="49" charset="-128"/>
            </a:endParaRPr>
          </a:p>
        </p:txBody>
      </p:sp>
      <p:sp>
        <p:nvSpPr>
          <p:cNvPr id="2" name="正方形/長方形 1"/>
          <p:cNvSpPr/>
          <p:nvPr/>
        </p:nvSpPr>
        <p:spPr>
          <a:xfrm>
            <a:off x="111926" y="3188891"/>
            <a:ext cx="9032074" cy="523220"/>
          </a:xfrm>
          <a:prstGeom prst="rect">
            <a:avLst/>
          </a:prstGeom>
        </p:spPr>
        <p:txBody>
          <a:bodyPr wrap="square">
            <a:spAutoFit/>
          </a:bodyPr>
          <a:lstStyle/>
          <a:p>
            <a:r>
              <a:rPr lang="ja-JP" altLang="en-US" sz="1400" b="1" dirty="0">
                <a:latin typeface="ＭＳ ゴシック" pitchFamily="49" charset="-128"/>
                <a:ea typeface="ＭＳ ゴシック" pitchFamily="49" charset="-128"/>
              </a:rPr>
              <a:t>○都道府県における障害者虐待防止・権利擁護に関する研修の実施状況</a:t>
            </a:r>
            <a:endParaRPr lang="en-US" altLang="ja-JP" sz="1400" b="1" dirty="0">
              <a:latin typeface="ＭＳ ゴシック" pitchFamily="49" charset="-128"/>
              <a:ea typeface="ＭＳ ゴシック" pitchFamily="49" charset="-128"/>
            </a:endParaRPr>
          </a:p>
          <a:p>
            <a:r>
              <a:rPr lang="ja-JP" altLang="en-US" sz="1400" b="1" dirty="0">
                <a:latin typeface="ＭＳ ゴシック" pitchFamily="49" charset="-128"/>
                <a:ea typeface="ＭＳ ゴシック" pitchFamily="49" charset="-128"/>
              </a:rPr>
              <a:t> </a:t>
            </a:r>
            <a:r>
              <a:rPr lang="ja-JP" altLang="en-US" sz="1050" b="1" dirty="0">
                <a:latin typeface="ＭＳ ゴシック" pitchFamily="49" charset="-128"/>
                <a:ea typeface="ＭＳ ゴシック" pitchFamily="49" charset="-128"/>
              </a:rPr>
              <a:t>障害者虐待防止対策支援事業（地域生活支援促進事業）令和元年度予算額：</a:t>
            </a:r>
            <a:r>
              <a:rPr lang="en-US" altLang="ja-JP" sz="1050" b="1" dirty="0">
                <a:latin typeface="ＭＳ ゴシック" pitchFamily="49" charset="-128"/>
                <a:ea typeface="ＭＳ ゴシック" pitchFamily="49" charset="-128"/>
              </a:rPr>
              <a:t>6.1</a:t>
            </a:r>
            <a:r>
              <a:rPr lang="ja-JP" altLang="en-US" sz="1050" b="1" dirty="0">
                <a:latin typeface="ＭＳ ゴシック" pitchFamily="49" charset="-128"/>
                <a:ea typeface="ＭＳ ゴシック" pitchFamily="49" charset="-128"/>
              </a:rPr>
              <a:t>億円</a:t>
            </a:r>
            <a:endParaRPr lang="en-US" altLang="ja-JP" sz="1600" b="1" dirty="0">
              <a:latin typeface="ＭＳ ゴシック" pitchFamily="49" charset="-128"/>
              <a:ea typeface="ＭＳ ゴシック" pitchFamily="49" charset="-128"/>
            </a:endParaRPr>
          </a:p>
        </p:txBody>
      </p:sp>
      <p:sp>
        <p:nvSpPr>
          <p:cNvPr id="8" name="正方形/長方形 7"/>
          <p:cNvSpPr/>
          <p:nvPr/>
        </p:nvSpPr>
        <p:spPr>
          <a:xfrm>
            <a:off x="107504" y="3654799"/>
            <a:ext cx="8928991" cy="2970044"/>
          </a:xfrm>
          <a:prstGeom prst="rect">
            <a:avLst/>
          </a:prstGeom>
          <a:noFill/>
          <a:ln w="6350"/>
        </p:spPr>
        <p:style>
          <a:lnRef idx="2">
            <a:schemeClr val="dk1"/>
          </a:lnRef>
          <a:fillRef idx="1">
            <a:schemeClr val="lt1"/>
          </a:fillRef>
          <a:effectRef idx="0">
            <a:schemeClr val="dk1"/>
          </a:effectRef>
          <a:fontRef idx="minor">
            <a:schemeClr val="dk1"/>
          </a:fontRef>
        </p:style>
        <p:txBody>
          <a:bodyPr wrap="square" rtlCol="0" anchor="t" anchorCtr="0">
            <a:spAutoFit/>
          </a:bodyPr>
          <a:lstStyle/>
          <a:p>
            <a:r>
              <a:rPr lang="ja-JP" altLang="en-US" sz="1100" dirty="0">
                <a:solidFill>
                  <a:schemeClr val="tx1"/>
                </a:solidFill>
                <a:latin typeface="ＭＳ ゴシック" pitchFamily="49" charset="-128"/>
                <a:ea typeface="ＭＳ ゴシック" pitchFamily="49" charset="-128"/>
              </a:rPr>
              <a:t>○上記国研修で行われた内容を各都道府県において実施（障害福祉サービス事業所等の従事者や管理者、相談窓口職員を対象）</a:t>
            </a:r>
            <a:endParaRPr lang="en-US" altLang="ja-JP" sz="1100" dirty="0">
              <a:solidFill>
                <a:schemeClr val="tx1"/>
              </a:solidFill>
              <a:latin typeface="ＭＳ ゴシック" pitchFamily="49" charset="-128"/>
              <a:ea typeface="ＭＳ ゴシック" pitchFamily="49" charset="-128"/>
            </a:endParaRPr>
          </a:p>
          <a:p>
            <a:r>
              <a:rPr lang="ja-JP" altLang="en-US" sz="1100" b="1" u="sng" dirty="0">
                <a:solidFill>
                  <a:schemeClr val="tx1"/>
                </a:solidFill>
                <a:latin typeface="ＭＳ ゴシック" pitchFamily="49" charset="-128"/>
                <a:ea typeface="ＭＳ ゴシック" pitchFamily="49" charset="-128"/>
              </a:rPr>
              <a:t>１．実施状況</a:t>
            </a:r>
            <a:r>
              <a:rPr lang="ja-JP" altLang="en-US" sz="1100" dirty="0">
                <a:solidFill>
                  <a:schemeClr val="tx1"/>
                </a:solidFill>
                <a:latin typeface="ＭＳ ゴシック" pitchFamily="49" charset="-128"/>
                <a:ea typeface="ＭＳ ゴシック" pitchFamily="49" charset="-128"/>
              </a:rPr>
              <a:t>　４７都道県で実施</a:t>
            </a:r>
            <a:endParaRPr lang="en-US" altLang="ja-JP" sz="1100" dirty="0">
              <a:solidFill>
                <a:schemeClr val="tx1"/>
              </a:solidFill>
              <a:latin typeface="ＭＳ ゴシック" pitchFamily="49" charset="-128"/>
              <a:ea typeface="ＭＳ ゴシック" pitchFamily="49" charset="-128"/>
            </a:endParaRPr>
          </a:p>
          <a:p>
            <a:r>
              <a:rPr lang="ja-JP" altLang="en-US" sz="1100" b="1" u="sng" dirty="0">
                <a:solidFill>
                  <a:schemeClr val="tx1"/>
                </a:solidFill>
                <a:latin typeface="ＭＳ ゴシック" pitchFamily="49" charset="-128"/>
                <a:ea typeface="ＭＳ ゴシック" pitchFamily="49" charset="-128"/>
              </a:rPr>
              <a:t>２．受講状況</a:t>
            </a:r>
            <a:r>
              <a:rPr lang="ja-JP" altLang="en-US" sz="1100" dirty="0">
                <a:solidFill>
                  <a:schemeClr val="tx1"/>
                </a:solidFill>
                <a:latin typeface="ＭＳ ゴシック" pitchFamily="49" charset="-128"/>
                <a:ea typeface="ＭＳ ゴシック" pitchFamily="49" charset="-128"/>
              </a:rPr>
              <a:t>　</a:t>
            </a:r>
            <a:endParaRPr lang="en-US" altLang="ja-JP" sz="1100" dirty="0">
              <a:solidFill>
                <a:schemeClr val="tx1"/>
              </a:solidFill>
              <a:latin typeface="ＭＳ ゴシック" pitchFamily="49" charset="-128"/>
              <a:ea typeface="ＭＳ ゴシック" pitchFamily="49" charset="-128"/>
            </a:endParaRPr>
          </a:p>
          <a:p>
            <a:endParaRPr lang="en-US" altLang="ja-JP" sz="1100" dirty="0">
              <a:solidFill>
                <a:schemeClr val="tx1"/>
              </a:solidFill>
              <a:latin typeface="ＭＳ ゴシック" pitchFamily="49" charset="-128"/>
              <a:ea typeface="ＭＳ ゴシック" pitchFamily="49" charset="-128"/>
            </a:endParaRPr>
          </a:p>
          <a:p>
            <a:endParaRPr lang="en-US" altLang="ja-JP" sz="1100" dirty="0">
              <a:solidFill>
                <a:schemeClr val="tx1"/>
              </a:solidFill>
              <a:latin typeface="ＭＳ ゴシック" pitchFamily="49" charset="-128"/>
              <a:ea typeface="ＭＳ ゴシック" pitchFamily="49" charset="-128"/>
            </a:endParaRPr>
          </a:p>
          <a:p>
            <a:endParaRPr lang="en-US" altLang="ja-JP" sz="1100" dirty="0">
              <a:solidFill>
                <a:schemeClr val="tx1"/>
              </a:solidFill>
              <a:latin typeface="ＭＳ ゴシック" pitchFamily="49" charset="-128"/>
              <a:ea typeface="ＭＳ ゴシック" pitchFamily="49" charset="-128"/>
            </a:endParaRPr>
          </a:p>
          <a:p>
            <a:endParaRPr lang="en-US" altLang="ja-JP" sz="1100" dirty="0">
              <a:solidFill>
                <a:schemeClr val="tx1"/>
              </a:solidFill>
              <a:latin typeface="ＭＳ ゴシック" pitchFamily="49" charset="-128"/>
              <a:ea typeface="ＭＳ ゴシック" pitchFamily="49" charset="-128"/>
            </a:endParaRPr>
          </a:p>
          <a:p>
            <a:endParaRPr lang="en-US" altLang="ja-JP" sz="1100" dirty="0">
              <a:solidFill>
                <a:schemeClr val="tx1"/>
              </a:solidFill>
              <a:latin typeface="ＭＳ ゴシック" pitchFamily="49" charset="-128"/>
              <a:ea typeface="ＭＳ ゴシック" pitchFamily="49" charset="-128"/>
            </a:endParaRPr>
          </a:p>
          <a:p>
            <a:endParaRPr lang="en-US" altLang="ja-JP" sz="1100" dirty="0">
              <a:solidFill>
                <a:schemeClr val="tx1"/>
              </a:solidFill>
              <a:latin typeface="ＭＳ ゴシック" pitchFamily="49" charset="-128"/>
              <a:ea typeface="ＭＳ ゴシック" pitchFamily="49" charset="-128"/>
            </a:endParaRPr>
          </a:p>
          <a:p>
            <a:endParaRPr lang="en-US" altLang="ja-JP" sz="1100" dirty="0">
              <a:solidFill>
                <a:schemeClr val="tx1"/>
              </a:solidFill>
              <a:latin typeface="ＭＳ ゴシック" pitchFamily="49" charset="-128"/>
              <a:ea typeface="ＭＳ ゴシック" pitchFamily="49" charset="-128"/>
            </a:endParaRPr>
          </a:p>
          <a:p>
            <a:endParaRPr lang="en-US" altLang="ja-JP" sz="1100" dirty="0">
              <a:solidFill>
                <a:schemeClr val="tx1"/>
              </a:solidFill>
              <a:latin typeface="ＭＳ ゴシック" pitchFamily="49" charset="-128"/>
              <a:ea typeface="ＭＳ ゴシック" pitchFamily="49" charset="-128"/>
            </a:endParaRPr>
          </a:p>
          <a:p>
            <a:endParaRPr lang="en-US" altLang="ja-JP" sz="1100" dirty="0">
              <a:solidFill>
                <a:schemeClr val="tx1"/>
              </a:solidFill>
              <a:latin typeface="ＭＳ ゴシック" pitchFamily="49" charset="-128"/>
              <a:ea typeface="ＭＳ ゴシック" pitchFamily="49" charset="-128"/>
            </a:endParaRPr>
          </a:p>
          <a:p>
            <a:endParaRPr lang="en-US" altLang="ja-JP" sz="1100" dirty="0">
              <a:solidFill>
                <a:schemeClr val="tx1"/>
              </a:solidFill>
              <a:latin typeface="ＭＳ ゴシック" pitchFamily="49" charset="-128"/>
              <a:ea typeface="ＭＳ ゴシック" pitchFamily="49" charset="-128"/>
            </a:endParaRPr>
          </a:p>
          <a:p>
            <a:endParaRPr lang="en-US" altLang="ja-JP" sz="1100" dirty="0">
              <a:solidFill>
                <a:schemeClr val="tx1"/>
              </a:solidFill>
              <a:latin typeface="ＭＳ ゴシック" pitchFamily="49" charset="-128"/>
              <a:ea typeface="ＭＳ ゴシック" pitchFamily="49" charset="-128"/>
            </a:endParaRPr>
          </a:p>
          <a:p>
            <a:endParaRPr lang="en-US" altLang="ja-JP" sz="1100" dirty="0">
              <a:solidFill>
                <a:schemeClr val="tx1"/>
              </a:solidFill>
              <a:latin typeface="ＭＳ ゴシック" pitchFamily="49" charset="-128"/>
              <a:ea typeface="ＭＳ ゴシック" pitchFamily="49" charset="-128"/>
            </a:endParaRPr>
          </a:p>
          <a:p>
            <a:endParaRPr lang="en-US" altLang="ja-JP" sz="1100" dirty="0">
              <a:solidFill>
                <a:schemeClr val="tx1"/>
              </a:solidFill>
              <a:latin typeface="ＭＳ ゴシック" pitchFamily="49" charset="-128"/>
              <a:ea typeface="ＭＳ ゴシック" pitchFamily="49" charset="-128"/>
            </a:endParaRPr>
          </a:p>
          <a:p>
            <a:endParaRPr lang="en-US" altLang="ja-JP" sz="1100" dirty="0">
              <a:solidFill>
                <a:schemeClr val="tx1"/>
              </a:solidFill>
              <a:latin typeface="ＭＳ ゴシック" pitchFamily="49" charset="-128"/>
              <a:ea typeface="ＭＳ ゴシック" pitchFamily="49" charset="-128"/>
            </a:endParaRPr>
          </a:p>
        </p:txBody>
      </p:sp>
      <p:sp>
        <p:nvSpPr>
          <p:cNvPr id="3" name="正方形/長方形 2"/>
          <p:cNvSpPr/>
          <p:nvPr/>
        </p:nvSpPr>
        <p:spPr>
          <a:xfrm>
            <a:off x="179512" y="1210299"/>
            <a:ext cx="576064"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61864" y="4742946"/>
            <a:ext cx="504056" cy="47424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15516" y="1182588"/>
            <a:ext cx="576064" cy="43204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下矢印 6"/>
          <p:cNvSpPr/>
          <p:nvPr/>
        </p:nvSpPr>
        <p:spPr>
          <a:xfrm>
            <a:off x="3727863" y="2902815"/>
            <a:ext cx="1800200" cy="286076"/>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 name="図 10"/>
          <p:cNvPicPr>
            <a:picLocks noChangeAspect="1"/>
          </p:cNvPicPr>
          <p:nvPr/>
        </p:nvPicPr>
        <p:blipFill>
          <a:blip r:embed="rId3"/>
          <a:stretch>
            <a:fillRect/>
          </a:stretch>
        </p:blipFill>
        <p:spPr>
          <a:xfrm>
            <a:off x="1187623" y="4149080"/>
            <a:ext cx="7340393" cy="2335079"/>
          </a:xfrm>
          <a:prstGeom prst="rect">
            <a:avLst/>
          </a:prstGeom>
        </p:spPr>
      </p:pic>
      <p:sp>
        <p:nvSpPr>
          <p:cNvPr id="5" name="テキスト ボックス 4"/>
          <p:cNvSpPr txBox="1"/>
          <p:nvPr/>
        </p:nvSpPr>
        <p:spPr>
          <a:xfrm>
            <a:off x="4194376" y="2875980"/>
            <a:ext cx="864096" cy="276999"/>
          </a:xfrm>
          <a:prstGeom prst="rect">
            <a:avLst/>
          </a:prstGeom>
          <a:noFill/>
        </p:spPr>
        <p:txBody>
          <a:bodyPr wrap="square" rtlCol="0">
            <a:spAutoFit/>
          </a:bodyPr>
          <a:lstStyle/>
          <a:p>
            <a:pPr algn="ctr"/>
            <a:r>
              <a:rPr kumimoji="1" lang="ja-JP" altLang="en-US" sz="1200" b="1" dirty="0"/>
              <a:t>伝達研修</a:t>
            </a:r>
          </a:p>
        </p:txBody>
      </p:sp>
      <p:sp>
        <p:nvSpPr>
          <p:cNvPr id="16" name="スライド番号プレースホルダー 1">
            <a:extLst>
              <a:ext uri="{FF2B5EF4-FFF2-40B4-BE49-F238E27FC236}">
                <a16:creationId xmlns:a16="http://schemas.microsoft.com/office/drawing/2014/main" id="{06C2BC5C-A6E7-4582-B85B-4022B66C376E}"/>
              </a:ext>
            </a:extLst>
          </p:cNvPr>
          <p:cNvSpPr txBox="1">
            <a:spLocks/>
          </p:cNvSpPr>
          <p:nvPr/>
        </p:nvSpPr>
        <p:spPr>
          <a:xfrm>
            <a:off x="6958344" y="651030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70C69BF1-1699-43DD-BB4B-43B1F31C2959}" type="slidenum">
              <a:rPr lang="ja-JP" altLang="en-US" smtClean="0"/>
              <a:pPr>
                <a:defRPr/>
              </a:pPr>
              <a:t>2</a:t>
            </a:fld>
            <a:endParaRPr lang="ja-JP" altLang="en-US" dirty="0"/>
          </a:p>
        </p:txBody>
      </p:sp>
    </p:spTree>
    <p:extLst>
      <p:ext uri="{BB962C8B-B14F-4D97-AF65-F5344CB8AC3E}">
        <p14:creationId xmlns:p14="http://schemas.microsoft.com/office/powerpoint/2010/main" val="490134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7504" y="127906"/>
            <a:ext cx="8928992" cy="56479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ja-JP" sz="2000" dirty="0"/>
              <a:t>障害者虐待防止・権利擁護</a:t>
            </a:r>
            <a:r>
              <a:rPr lang="ja-JP" altLang="en-US" sz="2000" dirty="0"/>
              <a:t>指導者養成</a:t>
            </a:r>
            <a:r>
              <a:rPr lang="ja-JP" altLang="ja-JP" sz="2000" dirty="0"/>
              <a:t>研修</a:t>
            </a:r>
            <a:r>
              <a:rPr lang="ja-JP" altLang="en-US" sz="2000" dirty="0"/>
              <a:t>の研修内容について</a:t>
            </a:r>
            <a:endParaRPr lang="ja-JP" altLang="en-US" b="1" dirty="0">
              <a:solidFill>
                <a:prstClr val="black"/>
              </a:solidFill>
              <a:latin typeface="ＭＳ ゴシック" pitchFamily="49" charset="-128"/>
              <a:ea typeface="ＭＳ ゴシック" pitchFamily="49" charset="-128"/>
            </a:endParaRPr>
          </a:p>
        </p:txBody>
      </p:sp>
      <p:sp>
        <p:nvSpPr>
          <p:cNvPr id="3" name="正方形/長方形 2"/>
          <p:cNvSpPr/>
          <p:nvPr/>
        </p:nvSpPr>
        <p:spPr>
          <a:xfrm>
            <a:off x="179512" y="1365589"/>
            <a:ext cx="576064"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61864" y="4898236"/>
            <a:ext cx="504056" cy="47424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15516" y="1337878"/>
            <a:ext cx="576064" cy="43204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66587" y="6286709"/>
            <a:ext cx="8948821" cy="276999"/>
          </a:xfrm>
          <a:prstGeom prst="rect">
            <a:avLst/>
          </a:prstGeom>
        </p:spPr>
        <p:txBody>
          <a:bodyPr wrap="square">
            <a:spAutoFit/>
          </a:bodyPr>
          <a:lstStyle/>
          <a:p>
            <a:r>
              <a:rPr lang="ja-JP" altLang="en-US" sz="1200" dirty="0">
                <a:latin typeface="+mj-ea"/>
                <a:ea typeface="+mj-ea"/>
              </a:rPr>
              <a:t>（注）厚生労働省委託事業（公益社団法人日本発達障害連盟）　令和元年</a:t>
            </a:r>
            <a:r>
              <a:rPr lang="en-US" altLang="ja-JP" sz="1200" dirty="0">
                <a:latin typeface="+mj-ea"/>
                <a:ea typeface="+mj-ea"/>
              </a:rPr>
              <a:t>8</a:t>
            </a:r>
            <a:r>
              <a:rPr lang="ja-JP" altLang="en-US" sz="1200" dirty="0">
                <a:latin typeface="+mj-ea"/>
                <a:ea typeface="+mj-ea"/>
              </a:rPr>
              <a:t>月</a:t>
            </a:r>
            <a:r>
              <a:rPr lang="en-US" altLang="ja-JP" sz="1200" dirty="0">
                <a:latin typeface="+mj-ea"/>
                <a:ea typeface="+mj-ea"/>
              </a:rPr>
              <a:t>7</a:t>
            </a:r>
            <a:r>
              <a:rPr lang="ja-JP" altLang="en-US" sz="1200" dirty="0">
                <a:latin typeface="+mj-ea"/>
                <a:ea typeface="+mj-ea"/>
              </a:rPr>
              <a:t>日～</a:t>
            </a:r>
            <a:r>
              <a:rPr lang="en-US" altLang="ja-JP" sz="1200" dirty="0">
                <a:latin typeface="+mj-ea"/>
                <a:ea typeface="+mj-ea"/>
              </a:rPr>
              <a:t>8</a:t>
            </a:r>
            <a:r>
              <a:rPr lang="ja-JP" altLang="en-US" sz="1200" dirty="0">
                <a:latin typeface="+mj-ea"/>
                <a:ea typeface="+mj-ea"/>
              </a:rPr>
              <a:t>日　国立リハビリテーションセンター学院にて実施</a:t>
            </a:r>
            <a:endParaRPr lang="ja-JP" altLang="en-US" sz="1200" b="1" dirty="0">
              <a:solidFill>
                <a:prstClr val="black"/>
              </a:solidFill>
              <a:latin typeface="+mj-ea"/>
              <a:ea typeface="+mj-ea"/>
            </a:endParaRPr>
          </a:p>
        </p:txBody>
      </p:sp>
      <p:pic>
        <p:nvPicPr>
          <p:cNvPr id="7" name="図 6"/>
          <p:cNvPicPr>
            <a:picLocks noChangeAspect="1"/>
          </p:cNvPicPr>
          <p:nvPr/>
        </p:nvPicPr>
        <p:blipFill>
          <a:blip r:embed="rId3"/>
          <a:stretch>
            <a:fillRect/>
          </a:stretch>
        </p:blipFill>
        <p:spPr>
          <a:xfrm>
            <a:off x="15417" y="554992"/>
            <a:ext cx="9128583" cy="5754327"/>
          </a:xfrm>
          <a:prstGeom prst="rect">
            <a:avLst/>
          </a:prstGeom>
        </p:spPr>
      </p:pic>
      <p:sp>
        <p:nvSpPr>
          <p:cNvPr id="10" name="正方形/長方形 9"/>
          <p:cNvSpPr/>
          <p:nvPr/>
        </p:nvSpPr>
        <p:spPr>
          <a:xfrm>
            <a:off x="4355976" y="1853136"/>
            <a:ext cx="4745820" cy="157586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正方形/長方形 10"/>
          <p:cNvSpPr/>
          <p:nvPr/>
        </p:nvSpPr>
        <p:spPr>
          <a:xfrm>
            <a:off x="2035094" y="5209479"/>
            <a:ext cx="2320882" cy="52377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3" name="正方形/長方形 12"/>
          <p:cNvSpPr/>
          <p:nvPr/>
        </p:nvSpPr>
        <p:spPr>
          <a:xfrm>
            <a:off x="1988025" y="3129663"/>
            <a:ext cx="1949564" cy="36003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4" name="スライド番号プレースホルダー 1">
            <a:extLst>
              <a:ext uri="{FF2B5EF4-FFF2-40B4-BE49-F238E27FC236}">
                <a16:creationId xmlns:a16="http://schemas.microsoft.com/office/drawing/2014/main" id="{405F1241-FF11-452D-A95C-532F4429647E}"/>
              </a:ext>
            </a:extLst>
          </p:cNvPr>
          <p:cNvSpPr txBox="1">
            <a:spLocks/>
          </p:cNvSpPr>
          <p:nvPr/>
        </p:nvSpPr>
        <p:spPr>
          <a:xfrm>
            <a:off x="6958344" y="651030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70C69BF1-1699-43DD-BB4B-43B1F31C2959}" type="slidenum">
              <a:rPr lang="ja-JP" altLang="en-US" smtClean="0"/>
              <a:pPr>
                <a:defRPr/>
              </a:pPr>
              <a:t>3</a:t>
            </a:fld>
            <a:endParaRPr lang="ja-JP" altLang="en-US" dirty="0"/>
          </a:p>
        </p:txBody>
      </p:sp>
    </p:spTree>
    <p:extLst>
      <p:ext uri="{BB962C8B-B14F-4D97-AF65-F5344CB8AC3E}">
        <p14:creationId xmlns:p14="http://schemas.microsoft.com/office/powerpoint/2010/main" val="3019823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
          <p:cNvSpPr txBox="1"/>
          <p:nvPr/>
        </p:nvSpPr>
        <p:spPr>
          <a:xfrm>
            <a:off x="7182866" y="1762641"/>
            <a:ext cx="1266154" cy="2081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altLang="ja-JP" sz="753" dirty="0">
                <a:solidFill>
                  <a:prstClr val="black"/>
                </a:solidFill>
                <a:latin typeface="Calibri"/>
                <a:ea typeface="ＭＳ Ｐゴシック" panose="020B0600070205080204" pitchFamily="50" charset="-128"/>
              </a:rPr>
              <a:t>※</a:t>
            </a:r>
            <a:r>
              <a:rPr lang="ja-JP" altLang="en-US" sz="753" dirty="0">
                <a:solidFill>
                  <a:prstClr val="black"/>
                </a:solidFill>
                <a:latin typeface="Calibri"/>
                <a:ea typeface="ＭＳ Ｐゴシック" panose="020B0600070205080204" pitchFamily="50" charset="-128"/>
              </a:rPr>
              <a:t>雇用環境・均等局調べ</a:t>
            </a:r>
          </a:p>
        </p:txBody>
      </p:sp>
      <p:sp>
        <p:nvSpPr>
          <p:cNvPr id="16" name="AutoShape 2"/>
          <p:cNvSpPr>
            <a:spLocks noChangeArrowheads="1"/>
          </p:cNvSpPr>
          <p:nvPr/>
        </p:nvSpPr>
        <p:spPr bwMode="auto">
          <a:xfrm>
            <a:off x="1331640" y="213676"/>
            <a:ext cx="5967980" cy="441870"/>
          </a:xfrm>
          <a:prstGeom prst="bevel">
            <a:avLst>
              <a:gd name="adj" fmla="val 12500"/>
            </a:avLst>
          </a:prstGeom>
          <a:solidFill>
            <a:srgbClr val="FFFF99"/>
          </a:solidFill>
          <a:ln w="9525">
            <a:solidFill>
              <a:srgbClr val="000000"/>
            </a:solidFill>
            <a:miter lim="800000"/>
            <a:headEnd/>
            <a:tailEnd/>
          </a:ln>
        </p:spPr>
        <p:txBody>
          <a:bodyPr wrap="square" lIns="54991" tIns="27496" rIns="54991" bIns="27496" anchor="ctr">
            <a:spAutoFit/>
          </a:bodyPr>
          <a:lstStyle/>
          <a:p>
            <a:pPr algn="ctr">
              <a:defRPr/>
            </a:pPr>
            <a:r>
              <a:rPr lang="ja-JP" altLang="en-US" b="1" dirty="0">
                <a:solidFill>
                  <a:prstClr val="black"/>
                </a:solidFill>
                <a:latin typeface="Calibri"/>
              </a:rPr>
              <a:t>障害者虐待事例への対応状況等（調査結果）経年比較</a:t>
            </a:r>
          </a:p>
        </p:txBody>
      </p:sp>
      <p:sp>
        <p:nvSpPr>
          <p:cNvPr id="17" name="テキスト ボックス 16"/>
          <p:cNvSpPr txBox="1"/>
          <p:nvPr/>
        </p:nvSpPr>
        <p:spPr>
          <a:xfrm>
            <a:off x="1227861" y="6579528"/>
            <a:ext cx="6431800" cy="227626"/>
          </a:xfrm>
          <a:prstGeom prst="rect">
            <a:avLst/>
          </a:prstGeom>
          <a:noFill/>
        </p:spPr>
        <p:txBody>
          <a:bodyPr wrap="square" rtlCol="0">
            <a:spAutoFit/>
          </a:bodyPr>
          <a:lstStyle/>
          <a:p>
            <a:pPr>
              <a:defRPr/>
            </a:pPr>
            <a:r>
              <a:rPr lang="ja-JP" altLang="en-US" sz="879" dirty="0">
                <a:solidFill>
                  <a:prstClr val="black"/>
                </a:solidFill>
                <a:latin typeface="Calibri"/>
              </a:rPr>
              <a:t>注：平成２４年度のデータは下半期のみのデータであり、経年比較としては平成２５年度から平成３０年度の６ヶ年分が対象。</a:t>
            </a:r>
          </a:p>
        </p:txBody>
      </p:sp>
      <p:graphicFrame>
        <p:nvGraphicFramePr>
          <p:cNvPr id="18" name="グラフ 17"/>
          <p:cNvGraphicFramePr/>
          <p:nvPr/>
        </p:nvGraphicFramePr>
        <p:xfrm>
          <a:off x="3071517" y="1427815"/>
          <a:ext cx="2854026" cy="502552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グラフ 19"/>
          <p:cNvGraphicFramePr/>
          <p:nvPr/>
        </p:nvGraphicFramePr>
        <p:xfrm>
          <a:off x="116854" y="1389165"/>
          <a:ext cx="2778010" cy="506417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グラフ 20"/>
          <p:cNvGraphicFramePr/>
          <p:nvPr/>
        </p:nvGraphicFramePr>
        <p:xfrm>
          <a:off x="6102196" y="1427814"/>
          <a:ext cx="2844558" cy="5025521"/>
        </p:xfrm>
        <a:graphic>
          <a:graphicData uri="http://schemas.openxmlformats.org/drawingml/2006/chart">
            <c:chart xmlns:c="http://schemas.openxmlformats.org/drawingml/2006/chart" xmlns:r="http://schemas.openxmlformats.org/officeDocument/2006/relationships" r:id="rId5"/>
          </a:graphicData>
        </a:graphic>
      </p:graphicFrame>
      <p:sp>
        <p:nvSpPr>
          <p:cNvPr id="12" name="角丸四角形 11"/>
          <p:cNvSpPr/>
          <p:nvPr/>
        </p:nvSpPr>
        <p:spPr>
          <a:xfrm>
            <a:off x="116854" y="1084896"/>
            <a:ext cx="2778009" cy="241173"/>
          </a:xfrm>
          <a:prstGeom prst="roundRect">
            <a:avLst/>
          </a:prstGeom>
        </p:spPr>
        <p:style>
          <a:lnRef idx="0">
            <a:schemeClr val="accent1"/>
          </a:lnRef>
          <a:fillRef idx="3">
            <a:schemeClr val="accent1"/>
          </a:fillRef>
          <a:effectRef idx="3">
            <a:schemeClr val="accent1"/>
          </a:effectRef>
          <a:fontRef idx="minor">
            <a:schemeClr val="lt1"/>
          </a:fontRef>
        </p:style>
        <p:txBody>
          <a:bodyPr lIns="54991" tIns="27496" rIns="54991" bIns="27496" rtlCol="0" anchor="ctr"/>
          <a:lstStyle/>
          <a:p>
            <a:pPr algn="ctr">
              <a:defRPr/>
            </a:pPr>
            <a:r>
              <a:rPr lang="ja-JP" altLang="en-US" sz="1200" b="1" dirty="0">
                <a:solidFill>
                  <a:prstClr val="white"/>
                </a:solidFill>
                <a:latin typeface="ＭＳ Ｐゴシック"/>
                <a:ea typeface="ＭＳ Ｐゴシック" panose="020B0600070205080204" pitchFamily="50" charset="-128"/>
              </a:rPr>
              <a:t>養護者による障害者虐待</a:t>
            </a:r>
            <a:endParaRPr lang="en-US" altLang="ja-JP" sz="1200" b="1" dirty="0">
              <a:solidFill>
                <a:prstClr val="white"/>
              </a:solidFill>
              <a:latin typeface="ＭＳ Ｐゴシック"/>
              <a:ea typeface="ＭＳ Ｐゴシック" panose="020B0600070205080204" pitchFamily="50" charset="-128"/>
            </a:endParaRPr>
          </a:p>
        </p:txBody>
      </p:sp>
      <p:sp>
        <p:nvSpPr>
          <p:cNvPr id="13" name="角丸四角形 12"/>
          <p:cNvSpPr/>
          <p:nvPr/>
        </p:nvSpPr>
        <p:spPr>
          <a:xfrm>
            <a:off x="3071517" y="1077176"/>
            <a:ext cx="2854026" cy="248893"/>
          </a:xfrm>
          <a:prstGeom prst="roundRect">
            <a:avLst/>
          </a:prstGeom>
          <a:solidFill>
            <a:schemeClr val="accent6">
              <a:lumMod val="75000"/>
            </a:schemeClr>
          </a:solidFill>
        </p:spPr>
        <p:style>
          <a:lnRef idx="0">
            <a:schemeClr val="accent1"/>
          </a:lnRef>
          <a:fillRef idx="3">
            <a:schemeClr val="accent1"/>
          </a:fillRef>
          <a:effectRef idx="3">
            <a:schemeClr val="accent1"/>
          </a:effectRef>
          <a:fontRef idx="minor">
            <a:schemeClr val="lt1"/>
          </a:fontRef>
        </p:style>
        <p:txBody>
          <a:bodyPr lIns="54991" tIns="27496" rIns="54991" bIns="27496" rtlCol="0" anchor="ctr"/>
          <a:lstStyle/>
          <a:p>
            <a:pPr algn="ctr">
              <a:defRPr/>
            </a:pPr>
            <a:r>
              <a:rPr lang="ja-JP" altLang="en-US" sz="1200" b="1" dirty="0">
                <a:solidFill>
                  <a:prstClr val="white"/>
                </a:solidFill>
                <a:latin typeface="ＭＳ Ｐゴシック"/>
                <a:ea typeface="ＭＳ Ｐゴシック" panose="020B0600070205080204" pitchFamily="50" charset="-128"/>
              </a:rPr>
              <a:t>障害福祉施設従事者等による障害者虐待</a:t>
            </a:r>
            <a:endParaRPr lang="en-US" altLang="ja-JP" sz="1200" b="1" dirty="0">
              <a:solidFill>
                <a:prstClr val="white"/>
              </a:solidFill>
              <a:latin typeface="ＭＳ Ｐゴシック"/>
              <a:ea typeface="ＭＳ Ｐゴシック" panose="020B0600070205080204" pitchFamily="50" charset="-128"/>
            </a:endParaRPr>
          </a:p>
        </p:txBody>
      </p:sp>
      <p:sp>
        <p:nvSpPr>
          <p:cNvPr id="14" name="角丸四角形 13"/>
          <p:cNvSpPr/>
          <p:nvPr/>
        </p:nvSpPr>
        <p:spPr>
          <a:xfrm>
            <a:off x="6092728" y="1093242"/>
            <a:ext cx="2854026" cy="248893"/>
          </a:xfrm>
          <a:prstGeom prst="roundRect">
            <a:avLst/>
          </a:prstGeom>
          <a:solidFill>
            <a:srgbClr val="00B050"/>
          </a:solidFill>
        </p:spPr>
        <p:style>
          <a:lnRef idx="0">
            <a:schemeClr val="accent1"/>
          </a:lnRef>
          <a:fillRef idx="3">
            <a:schemeClr val="accent1"/>
          </a:fillRef>
          <a:effectRef idx="3">
            <a:schemeClr val="accent1"/>
          </a:effectRef>
          <a:fontRef idx="minor">
            <a:schemeClr val="lt1"/>
          </a:fontRef>
        </p:style>
        <p:txBody>
          <a:bodyPr lIns="54991" tIns="27496" rIns="54991" bIns="27496" rtlCol="0" anchor="ctr"/>
          <a:lstStyle/>
          <a:p>
            <a:pPr algn="ctr">
              <a:defRPr/>
            </a:pPr>
            <a:r>
              <a:rPr lang="ja-JP" altLang="en-US" sz="1200" b="1" dirty="0">
                <a:solidFill>
                  <a:prstClr val="white"/>
                </a:solidFill>
                <a:latin typeface="ＭＳ Ｐゴシック"/>
                <a:ea typeface="ＭＳ Ｐゴシック" panose="020B0600070205080204" pitchFamily="50" charset="-128"/>
              </a:rPr>
              <a:t>使用者による障害者虐待</a:t>
            </a:r>
            <a:endParaRPr lang="en-US" altLang="ja-JP" sz="1200" b="1" dirty="0">
              <a:solidFill>
                <a:prstClr val="white"/>
              </a:solidFill>
              <a:latin typeface="ＭＳ Ｐゴシック"/>
              <a:ea typeface="ＭＳ Ｐゴシック" panose="020B0600070205080204" pitchFamily="50" charset="-128"/>
            </a:endParaRPr>
          </a:p>
        </p:txBody>
      </p:sp>
      <p:sp>
        <p:nvSpPr>
          <p:cNvPr id="2" name="スライド番号プレースホルダー 1"/>
          <p:cNvSpPr>
            <a:spLocks noGrp="1"/>
          </p:cNvSpPr>
          <p:nvPr>
            <p:ph type="sldNum" sz="quarter" idx="12"/>
          </p:nvPr>
        </p:nvSpPr>
        <p:spPr>
          <a:xfrm>
            <a:off x="6948264" y="6492875"/>
            <a:ext cx="2133600" cy="365125"/>
          </a:xfrm>
        </p:spPr>
        <p:txBody>
          <a:bodyPr/>
          <a:lstStyle/>
          <a:p>
            <a:pPr>
              <a:defRPr/>
            </a:pPr>
            <a:fld id="{70C69BF1-1699-43DD-BB4B-43B1F31C2959}" type="slidenum">
              <a:rPr lang="ja-JP" altLang="en-US" smtClean="0"/>
              <a:pPr>
                <a:defRPr/>
              </a:pPr>
              <a:t>4</a:t>
            </a:fld>
            <a:endParaRPr lang="ja-JP" altLang="en-US" dirty="0"/>
          </a:p>
        </p:txBody>
      </p:sp>
    </p:spTree>
    <p:extLst>
      <p:ext uri="{BB962C8B-B14F-4D97-AF65-F5344CB8AC3E}">
        <p14:creationId xmlns:p14="http://schemas.microsoft.com/office/powerpoint/2010/main" val="2418286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131864663"/>
              </p:ext>
            </p:extLst>
          </p:nvPr>
        </p:nvGraphicFramePr>
        <p:xfrm>
          <a:off x="196349" y="573948"/>
          <a:ext cx="8761536" cy="5893614"/>
        </p:xfrm>
        <a:graphic>
          <a:graphicData uri="http://schemas.openxmlformats.org/drawingml/2006/table">
            <a:tbl>
              <a:tblPr firstRow="1" bandRow="1">
                <a:tableStyleId>{93296810-A885-4BE3-A3E7-6D5BEEA58F35}</a:tableStyleId>
              </a:tblPr>
              <a:tblGrid>
                <a:gridCol w="1095192">
                  <a:extLst>
                    <a:ext uri="{9D8B030D-6E8A-4147-A177-3AD203B41FA5}">
                      <a16:colId xmlns:a16="http://schemas.microsoft.com/office/drawing/2014/main" val="1403705758"/>
                    </a:ext>
                  </a:extLst>
                </a:gridCol>
                <a:gridCol w="1095192">
                  <a:extLst>
                    <a:ext uri="{9D8B030D-6E8A-4147-A177-3AD203B41FA5}">
                      <a16:colId xmlns:a16="http://schemas.microsoft.com/office/drawing/2014/main" val="3714441578"/>
                    </a:ext>
                  </a:extLst>
                </a:gridCol>
                <a:gridCol w="1095192">
                  <a:extLst>
                    <a:ext uri="{9D8B030D-6E8A-4147-A177-3AD203B41FA5}">
                      <a16:colId xmlns:a16="http://schemas.microsoft.com/office/drawing/2014/main" val="1599864044"/>
                    </a:ext>
                  </a:extLst>
                </a:gridCol>
                <a:gridCol w="1095192">
                  <a:extLst>
                    <a:ext uri="{9D8B030D-6E8A-4147-A177-3AD203B41FA5}">
                      <a16:colId xmlns:a16="http://schemas.microsoft.com/office/drawing/2014/main" val="492891736"/>
                    </a:ext>
                  </a:extLst>
                </a:gridCol>
                <a:gridCol w="1095192">
                  <a:extLst>
                    <a:ext uri="{9D8B030D-6E8A-4147-A177-3AD203B41FA5}">
                      <a16:colId xmlns:a16="http://schemas.microsoft.com/office/drawing/2014/main" val="1039542112"/>
                    </a:ext>
                  </a:extLst>
                </a:gridCol>
                <a:gridCol w="1095192">
                  <a:extLst>
                    <a:ext uri="{9D8B030D-6E8A-4147-A177-3AD203B41FA5}">
                      <a16:colId xmlns:a16="http://schemas.microsoft.com/office/drawing/2014/main" val="3195208973"/>
                    </a:ext>
                  </a:extLst>
                </a:gridCol>
                <a:gridCol w="1095192">
                  <a:extLst>
                    <a:ext uri="{9D8B030D-6E8A-4147-A177-3AD203B41FA5}">
                      <a16:colId xmlns:a16="http://schemas.microsoft.com/office/drawing/2014/main" val="1620314784"/>
                    </a:ext>
                  </a:extLst>
                </a:gridCol>
                <a:gridCol w="1095192">
                  <a:extLst>
                    <a:ext uri="{9D8B030D-6E8A-4147-A177-3AD203B41FA5}">
                      <a16:colId xmlns:a16="http://schemas.microsoft.com/office/drawing/2014/main" val="3828489679"/>
                    </a:ext>
                  </a:extLst>
                </a:gridCol>
              </a:tblGrid>
              <a:tr h="654846">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身体的虐待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性的虐待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心理的虐待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放棄、放置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経済的虐待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4687500"/>
                  </a:ext>
                </a:extLst>
              </a:tr>
              <a:tr h="654846">
                <a:tc rowSpan="2">
                  <a:txBody>
                    <a:bodyPr/>
                    <a:lstStyle/>
                    <a:p>
                      <a:pPr algn="ctr"/>
                      <a:r>
                        <a:rPr kumimoji="1" lang="ja-JP" altLang="en-US" sz="1200" b="1" dirty="0">
                          <a:latin typeface="メイリオ" panose="020B0604030504040204" pitchFamily="50" charset="-128"/>
                          <a:ea typeface="メイリオ" panose="020B0604030504040204" pitchFamily="50" charset="-128"/>
                        </a:rPr>
                        <a:t>平成</a:t>
                      </a:r>
                      <a:r>
                        <a:rPr kumimoji="1" lang="en-US" altLang="ja-JP" sz="1200" b="1" dirty="0">
                          <a:latin typeface="メイリオ" panose="020B0604030504040204" pitchFamily="50" charset="-128"/>
                          <a:ea typeface="メイリオ" panose="020B0604030504040204" pitchFamily="50" charset="-128"/>
                        </a:rPr>
                        <a:t>27</a:t>
                      </a:r>
                      <a:r>
                        <a:rPr kumimoji="1" lang="ja-JP" altLang="en-US" sz="1200" b="1" dirty="0">
                          <a:latin typeface="メイリオ" panose="020B0604030504040204" pitchFamily="50" charset="-128"/>
                          <a:ea typeface="メイリオ"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９９３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６５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５０５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２５６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４０９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２，２２８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708669"/>
                  </a:ext>
                </a:extLst>
              </a:tr>
              <a:tr h="654846">
                <a:tc vMerge="1">
                  <a:txBody>
                    <a:bodyPr/>
                    <a:lstStyle/>
                    <a:p>
                      <a:endParaRPr kumimoji="1" lang="ja-JP" altLang="en-US" dirty="0"/>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構成割合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６２．３％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４．１％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３１．７％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１６．１％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２５．７％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1211602"/>
                  </a:ext>
                </a:extLst>
              </a:tr>
              <a:tr h="654846">
                <a:tc rowSpan="2">
                  <a:txBody>
                    <a:bodyPr/>
                    <a:lstStyle/>
                    <a:p>
                      <a:pPr algn="ctr"/>
                      <a:r>
                        <a:rPr kumimoji="1" lang="ja-JP" altLang="en-US" sz="1200" b="1" dirty="0">
                          <a:latin typeface="メイリオ" panose="020B0604030504040204" pitchFamily="50" charset="-128"/>
                          <a:ea typeface="メイリオ" panose="020B0604030504040204" pitchFamily="50" charset="-128"/>
                        </a:rPr>
                        <a:t>平成</a:t>
                      </a:r>
                      <a:r>
                        <a:rPr kumimoji="1" lang="en-US" altLang="ja-JP" sz="1200" b="1" dirty="0">
                          <a:latin typeface="メイリオ" panose="020B0604030504040204" pitchFamily="50" charset="-128"/>
                          <a:ea typeface="メイリオ" panose="020B0604030504040204" pitchFamily="50" charset="-128"/>
                        </a:rPr>
                        <a:t>28</a:t>
                      </a:r>
                      <a:r>
                        <a:rPr kumimoji="1" lang="ja-JP" altLang="en-US" sz="1200" b="1" dirty="0">
                          <a:latin typeface="メイリオ" panose="020B0604030504040204" pitchFamily="50" charset="-128"/>
                          <a:ea typeface="メイリオ"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９６４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６５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４８７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２４４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３７０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２，１３０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6532410"/>
                  </a:ext>
                </a:extLst>
              </a:tr>
              <a:tr h="654846">
                <a:tc vMerge="1">
                  <a:txBody>
                    <a:bodyPr/>
                    <a:lstStyle/>
                    <a:p>
                      <a:endParaRPr kumimoji="1" lang="ja-JP" altLang="en-US" dirty="0"/>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構成割合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６２．７％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４．２％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３１．７％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１５．９％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２４．１％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272390"/>
                  </a:ext>
                </a:extLst>
              </a:tr>
              <a:tr h="654846">
                <a:tc rowSpan="2">
                  <a:txBody>
                    <a:bodyPr/>
                    <a:lstStyle/>
                    <a:p>
                      <a:pPr algn="ctr"/>
                      <a:r>
                        <a:rPr kumimoji="1" lang="ja-JP" altLang="en-US" sz="1200" b="1" dirty="0">
                          <a:latin typeface="メイリオ" panose="020B0604030504040204" pitchFamily="50" charset="-128"/>
                          <a:ea typeface="メイリオ" panose="020B0604030504040204" pitchFamily="50" charset="-128"/>
                        </a:rPr>
                        <a:t>平成</a:t>
                      </a:r>
                      <a:r>
                        <a:rPr kumimoji="1" lang="en-US" altLang="ja-JP" sz="1200" b="1" dirty="0">
                          <a:latin typeface="メイリオ" panose="020B0604030504040204" pitchFamily="50" charset="-128"/>
                          <a:ea typeface="メイリオ" panose="020B0604030504040204" pitchFamily="50" charset="-128"/>
                        </a:rPr>
                        <a:t>29</a:t>
                      </a:r>
                      <a:r>
                        <a:rPr kumimoji="1" lang="ja-JP" altLang="en-US" sz="1200" b="1" dirty="0">
                          <a:latin typeface="メイリオ" panose="020B0604030504040204" pitchFamily="50" charset="-128"/>
                          <a:ea typeface="メイリオ"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９５３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５８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５１３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２５２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３５７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２，１３３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5294225"/>
                  </a:ext>
                </a:extLst>
              </a:tr>
              <a:tr h="654846">
                <a:tc vMerge="1">
                  <a:txBody>
                    <a:bodyPr/>
                    <a:lstStyle/>
                    <a:p>
                      <a:pPr algn="ctr"/>
                      <a:endParaRPr kumimoji="1" lang="ja-JP" altLang="en-US" sz="12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構成割合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６１．２％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３．７％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３２．９％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１６．２％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２２．９％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0200"/>
                  </a:ext>
                </a:extLst>
              </a:tr>
              <a:tr h="654846">
                <a:tc rowSpan="2">
                  <a:txBody>
                    <a:bodyPr/>
                    <a:lstStyle/>
                    <a:p>
                      <a:pPr algn="ctr"/>
                      <a:r>
                        <a:rPr kumimoji="1" lang="ja-JP" altLang="en-US" sz="1200" b="1" dirty="0">
                          <a:latin typeface="メイリオ" panose="020B0604030504040204" pitchFamily="50" charset="-128"/>
                          <a:ea typeface="メイリオ" panose="020B0604030504040204" pitchFamily="50" charset="-128"/>
                        </a:rPr>
                        <a:t>平成</a:t>
                      </a:r>
                      <a:r>
                        <a:rPr kumimoji="1" lang="en-US" altLang="ja-JP" sz="1200" b="1" dirty="0">
                          <a:latin typeface="メイリオ" panose="020B0604030504040204" pitchFamily="50" charset="-128"/>
                          <a:ea typeface="メイリオ" panose="020B0604030504040204" pitchFamily="50" charset="-128"/>
                        </a:rPr>
                        <a:t>30</a:t>
                      </a:r>
                      <a:r>
                        <a:rPr kumimoji="1" lang="ja-JP" altLang="en-US" sz="1200" b="1" dirty="0">
                          <a:latin typeface="メイリオ" panose="020B0604030504040204" pitchFamily="50" charset="-128"/>
                          <a:ea typeface="メイリオ"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件数</a:t>
                      </a:r>
                      <a:endParaRPr kumimoji="1" lang="en-US" altLang="ja-JP"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１，０２５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６５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４７４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２３６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３４２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２，１４２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7542169"/>
                  </a:ext>
                </a:extLst>
              </a:tr>
              <a:tr h="654846">
                <a:tc vMerge="1">
                  <a:txBody>
                    <a:bodyPr/>
                    <a:lstStyle/>
                    <a:p>
                      <a:pPr algn="ctr"/>
                      <a:endParaRPr kumimoji="1" lang="ja-JP" altLang="en-US" sz="12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構成割合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６３．６％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４．０％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２９．４％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１４．６％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２１．２％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4954233"/>
                  </a:ext>
                </a:extLst>
              </a:tr>
            </a:tbl>
          </a:graphicData>
        </a:graphic>
      </p:graphicFrame>
      <p:sp>
        <p:nvSpPr>
          <p:cNvPr id="4" name="テキスト ボックス 3"/>
          <p:cNvSpPr txBox="1"/>
          <p:nvPr/>
        </p:nvSpPr>
        <p:spPr>
          <a:xfrm>
            <a:off x="0" y="58441"/>
            <a:ext cx="9144000" cy="369332"/>
          </a:xfrm>
          <a:prstGeom prst="rect">
            <a:avLst/>
          </a:prstGeom>
          <a:solidFill>
            <a:schemeClr val="accent6">
              <a:lumMod val="20000"/>
              <a:lumOff val="8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障害者虐待対応状況調査「養護者による障害者虐待」虐待行為類型</a:t>
            </a:r>
          </a:p>
        </p:txBody>
      </p:sp>
      <p:sp>
        <p:nvSpPr>
          <p:cNvPr id="7" name="正方形/長方形 6"/>
          <p:cNvSpPr/>
          <p:nvPr/>
        </p:nvSpPr>
        <p:spPr>
          <a:xfrm>
            <a:off x="156071" y="6494737"/>
            <a:ext cx="8784976" cy="25391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構成割合は、虐待判断事例件数に対するもの。</a:t>
            </a:r>
          </a:p>
        </p:txBody>
      </p:sp>
      <p:sp>
        <p:nvSpPr>
          <p:cNvPr id="2" name="スライド番号プレースホルダー 1"/>
          <p:cNvSpPr>
            <a:spLocks noGrp="1"/>
          </p:cNvSpPr>
          <p:nvPr>
            <p:ph type="sldNum" sz="quarter" idx="12"/>
          </p:nvPr>
        </p:nvSpPr>
        <p:spPr>
          <a:xfrm>
            <a:off x="6553200" y="6440133"/>
            <a:ext cx="2387847" cy="365125"/>
          </a:xfrm>
        </p:spPr>
        <p:txBody>
          <a:bodyPr/>
          <a:lstStyle/>
          <a:p>
            <a:fld id="{9E2A29CB-BA86-48A6-80E1-CB8750A963B5}" type="slidenum">
              <a:rPr kumimoji="1" lang="ja-JP" altLang="en-US" smtClean="0"/>
              <a:t>5</a:t>
            </a:fld>
            <a:endParaRPr kumimoji="1" lang="ja-JP" altLang="en-US"/>
          </a:p>
        </p:txBody>
      </p:sp>
    </p:spTree>
    <p:extLst>
      <p:ext uri="{BB962C8B-B14F-4D97-AF65-F5344CB8AC3E}">
        <p14:creationId xmlns:p14="http://schemas.microsoft.com/office/powerpoint/2010/main" val="1653159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714509299"/>
              </p:ext>
            </p:extLst>
          </p:nvPr>
        </p:nvGraphicFramePr>
        <p:xfrm>
          <a:off x="266936" y="507013"/>
          <a:ext cx="8610128" cy="6015069"/>
        </p:xfrm>
        <a:graphic>
          <a:graphicData uri="http://schemas.openxmlformats.org/drawingml/2006/table">
            <a:tbl>
              <a:tblPr firstRow="1" bandRow="1">
                <a:tableStyleId>{5C22544A-7EE6-4342-B048-85BDC9FD1C3A}</a:tableStyleId>
              </a:tblPr>
              <a:tblGrid>
                <a:gridCol w="1076266">
                  <a:extLst>
                    <a:ext uri="{9D8B030D-6E8A-4147-A177-3AD203B41FA5}">
                      <a16:colId xmlns:a16="http://schemas.microsoft.com/office/drawing/2014/main" val="1403705758"/>
                    </a:ext>
                  </a:extLst>
                </a:gridCol>
                <a:gridCol w="1076266">
                  <a:extLst>
                    <a:ext uri="{9D8B030D-6E8A-4147-A177-3AD203B41FA5}">
                      <a16:colId xmlns:a16="http://schemas.microsoft.com/office/drawing/2014/main" val="3714441578"/>
                    </a:ext>
                  </a:extLst>
                </a:gridCol>
                <a:gridCol w="1076266">
                  <a:extLst>
                    <a:ext uri="{9D8B030D-6E8A-4147-A177-3AD203B41FA5}">
                      <a16:colId xmlns:a16="http://schemas.microsoft.com/office/drawing/2014/main" val="1599864044"/>
                    </a:ext>
                  </a:extLst>
                </a:gridCol>
                <a:gridCol w="1076266">
                  <a:extLst>
                    <a:ext uri="{9D8B030D-6E8A-4147-A177-3AD203B41FA5}">
                      <a16:colId xmlns:a16="http://schemas.microsoft.com/office/drawing/2014/main" val="492891736"/>
                    </a:ext>
                  </a:extLst>
                </a:gridCol>
                <a:gridCol w="1076266">
                  <a:extLst>
                    <a:ext uri="{9D8B030D-6E8A-4147-A177-3AD203B41FA5}">
                      <a16:colId xmlns:a16="http://schemas.microsoft.com/office/drawing/2014/main" val="1039542112"/>
                    </a:ext>
                  </a:extLst>
                </a:gridCol>
                <a:gridCol w="1076266">
                  <a:extLst>
                    <a:ext uri="{9D8B030D-6E8A-4147-A177-3AD203B41FA5}">
                      <a16:colId xmlns:a16="http://schemas.microsoft.com/office/drawing/2014/main" val="3195208973"/>
                    </a:ext>
                  </a:extLst>
                </a:gridCol>
                <a:gridCol w="1076266">
                  <a:extLst>
                    <a:ext uri="{9D8B030D-6E8A-4147-A177-3AD203B41FA5}">
                      <a16:colId xmlns:a16="http://schemas.microsoft.com/office/drawing/2014/main" val="1620314784"/>
                    </a:ext>
                  </a:extLst>
                </a:gridCol>
                <a:gridCol w="1076266">
                  <a:extLst>
                    <a:ext uri="{9D8B030D-6E8A-4147-A177-3AD203B41FA5}">
                      <a16:colId xmlns:a16="http://schemas.microsoft.com/office/drawing/2014/main" val="3828489679"/>
                    </a:ext>
                  </a:extLst>
                </a:gridCol>
              </a:tblGrid>
              <a:tr h="668341">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b="1" dirty="0">
                          <a:latin typeface="メイリオ" panose="020B0604030504040204" pitchFamily="50" charset="-128"/>
                          <a:ea typeface="メイリオ" panose="020B0604030504040204" pitchFamily="50" charset="-128"/>
                        </a:rPr>
                        <a:t>身体的虐待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b="1" dirty="0">
                          <a:latin typeface="メイリオ" panose="020B0604030504040204" pitchFamily="50" charset="-128"/>
                          <a:ea typeface="メイリオ" panose="020B0604030504040204" pitchFamily="50" charset="-128"/>
                        </a:rPr>
                        <a:t>性的虐待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心理的虐待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b="1" dirty="0">
                          <a:latin typeface="メイリオ" panose="020B0604030504040204" pitchFamily="50" charset="-128"/>
                          <a:ea typeface="メイリオ" panose="020B0604030504040204" pitchFamily="50" charset="-128"/>
                        </a:rPr>
                        <a:t>放棄、放置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b="1" dirty="0">
                          <a:latin typeface="メイリオ" panose="020B0604030504040204" pitchFamily="50" charset="-128"/>
                          <a:ea typeface="メイリオ" panose="020B0604030504040204" pitchFamily="50" charset="-128"/>
                        </a:rPr>
                        <a:t>経済的虐待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b="1" dirty="0">
                          <a:latin typeface="メイリオ" panose="020B0604030504040204" pitchFamily="50" charset="-128"/>
                          <a:ea typeface="メイリオ" panose="020B0604030504040204" pitchFamily="50" charset="-128"/>
                        </a:rPr>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94687500"/>
                  </a:ext>
                </a:extLst>
              </a:tr>
              <a:tr h="668341">
                <a:tc rowSpan="2">
                  <a:txBody>
                    <a:bodyPr/>
                    <a:lstStyle/>
                    <a:p>
                      <a:pPr algn="ctr"/>
                      <a:r>
                        <a:rPr kumimoji="1" lang="ja-JP" altLang="en-US" sz="1200" b="1" dirty="0">
                          <a:latin typeface="メイリオ" panose="020B0604030504040204" pitchFamily="50" charset="-128"/>
                          <a:ea typeface="メイリオ" panose="020B0604030504040204" pitchFamily="50" charset="-128"/>
                        </a:rPr>
                        <a:t>平成</a:t>
                      </a:r>
                      <a:r>
                        <a:rPr kumimoji="1" lang="en-US" altLang="ja-JP" sz="1200" b="1" dirty="0">
                          <a:latin typeface="メイリオ" panose="020B0604030504040204" pitchFamily="50" charset="-128"/>
                          <a:ea typeface="メイリオ" panose="020B0604030504040204" pitchFamily="50" charset="-128"/>
                        </a:rPr>
                        <a:t>27</a:t>
                      </a:r>
                      <a:r>
                        <a:rPr kumimoji="1" lang="ja-JP" altLang="en-US" sz="1200" b="1" dirty="0">
                          <a:latin typeface="メイリオ" panose="020B0604030504040204" pitchFamily="50" charset="-128"/>
                          <a:ea typeface="メイリオ"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b="1" dirty="0">
                          <a:latin typeface="メイリオ" panose="020B0604030504040204" pitchFamily="50" charset="-128"/>
                          <a:ea typeface="メイリオ" panose="020B0604030504040204" pitchFamily="50" charset="-128"/>
                        </a:rPr>
                        <a:t>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１９７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４８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１３９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４２８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4708669"/>
                  </a:ext>
                </a:extLst>
              </a:tr>
              <a:tr h="668341">
                <a:tc vMerge="1">
                  <a:txBody>
                    <a:bodyPr/>
                    <a:lstStyle/>
                    <a:p>
                      <a:endParaRPr kumimoji="1" lang="ja-JP" altLang="en-US" dirty="0"/>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構成割合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５８．１％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１４．２％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４１．０％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５．３％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７．７％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1211602"/>
                  </a:ext>
                </a:extLst>
              </a:tr>
              <a:tr h="668341">
                <a:tc rowSpan="2">
                  <a:txBody>
                    <a:bodyPr/>
                    <a:lstStyle/>
                    <a:p>
                      <a:pPr algn="ctr"/>
                      <a:r>
                        <a:rPr kumimoji="1" lang="ja-JP" altLang="en-US" sz="1200" b="1" dirty="0">
                          <a:latin typeface="メイリオ" panose="020B0604030504040204" pitchFamily="50" charset="-128"/>
                          <a:ea typeface="メイリオ" panose="020B0604030504040204" pitchFamily="50" charset="-128"/>
                        </a:rPr>
                        <a:t>平成</a:t>
                      </a:r>
                      <a:r>
                        <a:rPr kumimoji="1" lang="en-US" altLang="ja-JP" sz="1200" b="1" dirty="0">
                          <a:latin typeface="メイリオ" panose="020B0604030504040204" pitchFamily="50" charset="-128"/>
                          <a:ea typeface="メイリオ" panose="020B0604030504040204" pitchFamily="50" charset="-128"/>
                        </a:rPr>
                        <a:t>28</a:t>
                      </a:r>
                      <a:r>
                        <a:rPr kumimoji="1" lang="ja-JP" altLang="en-US" sz="1200" b="1" dirty="0">
                          <a:latin typeface="メイリオ" panose="020B0604030504040204" pitchFamily="50" charset="-128"/>
                          <a:ea typeface="メイリオ"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b="1" dirty="0">
                          <a:latin typeface="メイリオ" panose="020B0604030504040204" pitchFamily="50" charset="-128"/>
                          <a:ea typeface="メイリオ" panose="020B0604030504040204" pitchFamily="50" charset="-128"/>
                        </a:rPr>
                        <a:t>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２２９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４８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１６９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３８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５１０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6532410"/>
                  </a:ext>
                </a:extLst>
              </a:tr>
              <a:tr h="668341">
                <a:tc vMerge="1">
                  <a:txBody>
                    <a:bodyPr/>
                    <a:lstStyle/>
                    <a:p>
                      <a:endParaRPr kumimoji="1" lang="ja-JP" altLang="en-US" dirty="0"/>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構成割合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５７．１％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１２．０％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４２．１％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６．５％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９．５％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5272390"/>
                  </a:ext>
                </a:extLst>
              </a:tr>
              <a:tr h="6683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メイリオ" panose="020B0604030504040204" pitchFamily="50" charset="-128"/>
                          <a:ea typeface="メイリオ" panose="020B0604030504040204" pitchFamily="50" charset="-128"/>
                        </a:rPr>
                        <a:t>平成</a:t>
                      </a:r>
                      <a:r>
                        <a:rPr kumimoji="1" lang="en-US" altLang="ja-JP" sz="1200" b="1" dirty="0">
                          <a:latin typeface="メイリオ" panose="020B0604030504040204" pitchFamily="50" charset="-128"/>
                          <a:ea typeface="メイリオ" panose="020B0604030504040204" pitchFamily="50" charset="-128"/>
                        </a:rPr>
                        <a:t>29</a:t>
                      </a:r>
                      <a:r>
                        <a:rPr kumimoji="1" lang="ja-JP" altLang="en-US" sz="1200" b="1" dirty="0">
                          <a:latin typeface="メイリオ" panose="020B0604030504040204" pitchFamily="50" charset="-128"/>
                          <a:ea typeface="メイリオ"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b="1" dirty="0">
                          <a:latin typeface="メイリオ" panose="020B0604030504040204" pitchFamily="50" charset="-128"/>
                          <a:ea typeface="メイリオ" panose="020B0604030504040204" pitchFamily="50" charset="-128"/>
                        </a:rPr>
                        <a:t>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２６２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６６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１９６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３２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５８３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0212680"/>
                  </a:ext>
                </a:extLst>
              </a:tr>
              <a:tr h="668341">
                <a:tc vMerge="1">
                  <a:txBody>
                    <a:bodyPr/>
                    <a:lstStyle/>
                    <a:p>
                      <a:pPr algn="ctr"/>
                      <a:endParaRPr kumimoji="1" lang="ja-JP" altLang="en-US" sz="12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b="1" dirty="0">
                          <a:latin typeface="メイリオ" panose="020B0604030504040204" pitchFamily="50" charset="-128"/>
                          <a:ea typeface="メイリオ" panose="020B0604030504040204" pitchFamily="50" charset="-128"/>
                        </a:rPr>
                        <a:t>構成割合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５６．５％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１４．２％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４２．２％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６．９％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５．８％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400" b="1" dirty="0">
                          <a:latin typeface="メイリオ" panose="020B0604030504040204" pitchFamily="50" charset="-128"/>
                          <a:ea typeface="メイリオ" panose="020B0604030504040204" pitchFamily="50" charset="-128"/>
                        </a:rPr>
                        <a:t>-</a:t>
                      </a:r>
                    </a:p>
                    <a:p>
                      <a:pPr algn="ct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60042700"/>
                  </a:ext>
                </a:extLst>
              </a:tr>
              <a:tr h="6683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メイリオ" panose="020B0604030504040204" pitchFamily="50" charset="-128"/>
                          <a:ea typeface="メイリオ" panose="020B0604030504040204" pitchFamily="50" charset="-128"/>
                        </a:rPr>
                        <a:t>平成</a:t>
                      </a:r>
                      <a:r>
                        <a:rPr kumimoji="1" lang="en-US" altLang="ja-JP" sz="1200" b="1" dirty="0">
                          <a:latin typeface="メイリオ" panose="020B0604030504040204" pitchFamily="50" charset="-128"/>
                          <a:ea typeface="メイリオ" panose="020B0604030504040204" pitchFamily="50" charset="-128"/>
                        </a:rPr>
                        <a:t>30</a:t>
                      </a:r>
                      <a:r>
                        <a:rPr kumimoji="1" lang="ja-JP" altLang="en-US" sz="1200" b="1" dirty="0">
                          <a:latin typeface="メイリオ" panose="020B0604030504040204" pitchFamily="50" charset="-128"/>
                          <a:ea typeface="メイリオ"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b="1" dirty="0">
                          <a:latin typeface="メイリオ" panose="020B0604030504040204" pitchFamily="50" charset="-128"/>
                          <a:ea typeface="メイリオ" panose="020B0604030504040204" pitchFamily="50" charset="-128"/>
                        </a:rPr>
                        <a:t>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３０６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７９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２５２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３４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４２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７１３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15713052"/>
                  </a:ext>
                </a:extLst>
              </a:tr>
              <a:tr h="668341">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b="1" dirty="0">
                          <a:latin typeface="メイリオ" panose="020B0604030504040204" pitchFamily="50" charset="-128"/>
                          <a:ea typeface="メイリオ" panose="020B0604030504040204" pitchFamily="50" charset="-128"/>
                        </a:rPr>
                        <a:t>構成割合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５１．７％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１３．３％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４２．６％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５．７％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ja-JP" altLang="en-US" sz="1400" b="1" dirty="0">
                          <a:latin typeface="メイリオ" panose="020B0604030504040204" pitchFamily="50" charset="-128"/>
                          <a:ea typeface="メイリオ" panose="020B0604030504040204" pitchFamily="50" charset="-128"/>
                        </a:rPr>
                        <a:t>７．１％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400" b="1" dirty="0">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16697601"/>
                  </a:ext>
                </a:extLst>
              </a:tr>
            </a:tbl>
          </a:graphicData>
        </a:graphic>
      </p:graphicFrame>
      <p:sp>
        <p:nvSpPr>
          <p:cNvPr id="4" name="テキスト ボックス 3"/>
          <p:cNvSpPr txBox="1"/>
          <p:nvPr/>
        </p:nvSpPr>
        <p:spPr>
          <a:xfrm>
            <a:off x="0" y="66754"/>
            <a:ext cx="9144000" cy="369332"/>
          </a:xfrm>
          <a:prstGeom prst="rect">
            <a:avLst/>
          </a:prstGeom>
          <a:solidFill>
            <a:schemeClr val="accent5">
              <a:lumMod val="20000"/>
              <a:lumOff val="8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障害者虐待対応状況調査「障害者福祉施設従業者等による障害者虐待」虐待行為類型</a:t>
            </a:r>
          </a:p>
        </p:txBody>
      </p:sp>
      <p:sp>
        <p:nvSpPr>
          <p:cNvPr id="7" name="正方形/長方形 6"/>
          <p:cNvSpPr/>
          <p:nvPr/>
        </p:nvSpPr>
        <p:spPr>
          <a:xfrm>
            <a:off x="156071" y="6559460"/>
            <a:ext cx="8784976" cy="25391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構成割合は、虐待判断事例件数に対するもの。　　　　　　　　　　　　　（厚生労働省社会・援護局障害保健福祉部障害福祉課調べ）</a:t>
            </a:r>
          </a:p>
        </p:txBody>
      </p:sp>
      <p:sp>
        <p:nvSpPr>
          <p:cNvPr id="2" name="スライド番号プレースホルダー 1"/>
          <p:cNvSpPr>
            <a:spLocks noGrp="1"/>
          </p:cNvSpPr>
          <p:nvPr>
            <p:ph type="sldNum" sz="quarter" idx="12"/>
          </p:nvPr>
        </p:nvSpPr>
        <p:spPr>
          <a:xfrm>
            <a:off x="6797210" y="6423810"/>
            <a:ext cx="2133600" cy="365125"/>
          </a:xfrm>
        </p:spPr>
        <p:txBody>
          <a:bodyPr/>
          <a:lstStyle/>
          <a:p>
            <a:fld id="{9E2A29CB-BA86-48A6-80E1-CB8750A963B5}" type="slidenum">
              <a:rPr kumimoji="1" lang="ja-JP" altLang="en-US" smtClean="0"/>
              <a:t>6</a:t>
            </a:fld>
            <a:endParaRPr kumimoji="1" lang="ja-JP" altLang="en-US" dirty="0"/>
          </a:p>
        </p:txBody>
      </p:sp>
    </p:spTree>
    <p:extLst>
      <p:ext uri="{BB962C8B-B14F-4D97-AF65-F5344CB8AC3E}">
        <p14:creationId xmlns:p14="http://schemas.microsoft.com/office/powerpoint/2010/main" val="2488700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425466719"/>
              </p:ext>
            </p:extLst>
          </p:nvPr>
        </p:nvGraphicFramePr>
        <p:xfrm>
          <a:off x="280241" y="620688"/>
          <a:ext cx="8583517" cy="5971518"/>
        </p:xfrm>
        <a:graphic>
          <a:graphicData uri="http://schemas.openxmlformats.org/drawingml/2006/table">
            <a:tbl>
              <a:tblPr firstRow="1" bandRow="1">
                <a:tableStyleId>{21E4AEA4-8DFA-4A89-87EB-49C32662AFE0}</a:tableStyleId>
              </a:tblPr>
              <a:tblGrid>
                <a:gridCol w="1049655">
                  <a:extLst>
                    <a:ext uri="{9D8B030D-6E8A-4147-A177-3AD203B41FA5}">
                      <a16:colId xmlns:a16="http://schemas.microsoft.com/office/drawing/2014/main" val="1403705758"/>
                    </a:ext>
                  </a:extLst>
                </a:gridCol>
                <a:gridCol w="1076266">
                  <a:extLst>
                    <a:ext uri="{9D8B030D-6E8A-4147-A177-3AD203B41FA5}">
                      <a16:colId xmlns:a16="http://schemas.microsoft.com/office/drawing/2014/main" val="3714441578"/>
                    </a:ext>
                  </a:extLst>
                </a:gridCol>
                <a:gridCol w="1076266">
                  <a:extLst>
                    <a:ext uri="{9D8B030D-6E8A-4147-A177-3AD203B41FA5}">
                      <a16:colId xmlns:a16="http://schemas.microsoft.com/office/drawing/2014/main" val="1599864044"/>
                    </a:ext>
                  </a:extLst>
                </a:gridCol>
                <a:gridCol w="1076266">
                  <a:extLst>
                    <a:ext uri="{9D8B030D-6E8A-4147-A177-3AD203B41FA5}">
                      <a16:colId xmlns:a16="http://schemas.microsoft.com/office/drawing/2014/main" val="492891736"/>
                    </a:ext>
                  </a:extLst>
                </a:gridCol>
                <a:gridCol w="1076266">
                  <a:extLst>
                    <a:ext uri="{9D8B030D-6E8A-4147-A177-3AD203B41FA5}">
                      <a16:colId xmlns:a16="http://schemas.microsoft.com/office/drawing/2014/main" val="1039542112"/>
                    </a:ext>
                  </a:extLst>
                </a:gridCol>
                <a:gridCol w="1076266">
                  <a:extLst>
                    <a:ext uri="{9D8B030D-6E8A-4147-A177-3AD203B41FA5}">
                      <a16:colId xmlns:a16="http://schemas.microsoft.com/office/drawing/2014/main" val="3195208973"/>
                    </a:ext>
                  </a:extLst>
                </a:gridCol>
                <a:gridCol w="1076266">
                  <a:extLst>
                    <a:ext uri="{9D8B030D-6E8A-4147-A177-3AD203B41FA5}">
                      <a16:colId xmlns:a16="http://schemas.microsoft.com/office/drawing/2014/main" val="1620314784"/>
                    </a:ext>
                  </a:extLst>
                </a:gridCol>
                <a:gridCol w="1076266">
                  <a:extLst>
                    <a:ext uri="{9D8B030D-6E8A-4147-A177-3AD203B41FA5}">
                      <a16:colId xmlns:a16="http://schemas.microsoft.com/office/drawing/2014/main" val="3828489679"/>
                    </a:ext>
                  </a:extLst>
                </a:gridCol>
              </a:tblGrid>
              <a:tr h="663502">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身体的虐待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性的虐待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心理的虐待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放置等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経済的虐待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4687500"/>
                  </a:ext>
                </a:extLst>
              </a:tr>
              <a:tr h="663502">
                <a:tc rowSpan="2">
                  <a:txBody>
                    <a:bodyPr/>
                    <a:lstStyle/>
                    <a:p>
                      <a:pPr algn="ctr"/>
                      <a:r>
                        <a:rPr kumimoji="1" lang="ja-JP" altLang="en-US" sz="1200" b="1" dirty="0">
                          <a:latin typeface="メイリオ" panose="020B0604030504040204" pitchFamily="50" charset="-128"/>
                          <a:ea typeface="メイリオ" panose="020B0604030504040204" pitchFamily="50" charset="-128"/>
                        </a:rPr>
                        <a:t>平成</a:t>
                      </a:r>
                      <a:r>
                        <a:rPr kumimoji="1" lang="en-US" altLang="ja-JP" sz="1200" b="1" dirty="0">
                          <a:latin typeface="メイリオ" panose="020B0604030504040204" pitchFamily="50" charset="-128"/>
                          <a:ea typeface="メイリオ" panose="020B0604030504040204" pitchFamily="50" charset="-128"/>
                        </a:rPr>
                        <a:t>27</a:t>
                      </a:r>
                      <a:r>
                        <a:rPr kumimoji="1" lang="ja-JP" altLang="en-US" sz="1200" b="1" dirty="0">
                          <a:latin typeface="メイリオ" panose="020B0604030504040204" pitchFamily="50" charset="-128"/>
                          <a:ea typeface="メイリオ"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８７</a:t>
                      </a:r>
                      <a:endParaRPr kumimoji="1" lang="en-US" altLang="ja-JP"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８８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９８４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１，１８６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708669"/>
                  </a:ext>
                </a:extLst>
              </a:tr>
              <a:tr h="663502">
                <a:tc vMerge="1">
                  <a:txBody>
                    <a:bodyPr/>
                    <a:lstStyle/>
                    <a:p>
                      <a:endParaRPr kumimoji="1" lang="ja-JP" altLang="en-US" dirty="0"/>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構成割合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７．３％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０．９％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７．４％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８３．０％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1211602"/>
                  </a:ext>
                </a:extLst>
              </a:tr>
              <a:tr h="663502">
                <a:tc rowSpan="2">
                  <a:txBody>
                    <a:bodyPr/>
                    <a:lstStyle/>
                    <a:p>
                      <a:pPr algn="ctr"/>
                      <a:r>
                        <a:rPr kumimoji="1" lang="ja-JP" altLang="en-US" sz="1200" b="1" dirty="0">
                          <a:latin typeface="メイリオ" panose="020B0604030504040204" pitchFamily="50" charset="-128"/>
                          <a:ea typeface="メイリオ" panose="020B0604030504040204" pitchFamily="50" charset="-128"/>
                        </a:rPr>
                        <a:t>平成</a:t>
                      </a:r>
                      <a:r>
                        <a:rPr kumimoji="1" lang="en-US" altLang="ja-JP" sz="1200" b="1" dirty="0">
                          <a:latin typeface="メイリオ" panose="020B0604030504040204" pitchFamily="50" charset="-128"/>
                          <a:ea typeface="メイリオ" panose="020B0604030504040204" pitchFamily="50" charset="-128"/>
                        </a:rPr>
                        <a:t>28</a:t>
                      </a:r>
                      <a:r>
                        <a:rPr kumimoji="1" lang="ja-JP" altLang="en-US" sz="1200" b="1" dirty="0">
                          <a:latin typeface="メイリオ" panose="020B0604030504040204" pitchFamily="50" charset="-128"/>
                          <a:ea typeface="メイリオ"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５７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１１５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８５２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１，０４４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6532410"/>
                  </a:ext>
                </a:extLst>
              </a:tr>
              <a:tr h="663502">
                <a:tc vMerge="1">
                  <a:txBody>
                    <a:bodyPr/>
                    <a:lstStyle/>
                    <a:p>
                      <a:endParaRPr kumimoji="1" lang="ja-JP" altLang="en-US" dirty="0"/>
                    </a:p>
                  </a:txBody>
                  <a:tcPr/>
                </a:tc>
                <a:tc>
                  <a:txBody>
                    <a:bodyPr/>
                    <a:lstStyle/>
                    <a:p>
                      <a:pPr algn="ctr"/>
                      <a:r>
                        <a:rPr kumimoji="1" lang="ja-JP" altLang="en-US" sz="1400" b="1" dirty="0">
                          <a:latin typeface="メイリオ" panose="020B0604030504040204" pitchFamily="50" charset="-128"/>
                          <a:ea typeface="メイリオ" panose="020B0604030504040204" pitchFamily="50" charset="-128"/>
                        </a:rPr>
                        <a:t>構成割合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５．５％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０．６％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１１．０％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８１．６％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272390"/>
                  </a:ext>
                </a:extLst>
              </a:tr>
              <a:tr h="663502">
                <a:tc rowSpan="2">
                  <a:txBody>
                    <a:bodyPr/>
                    <a:lstStyle/>
                    <a:p>
                      <a:pPr algn="ctr"/>
                      <a:r>
                        <a:rPr kumimoji="1" lang="ja-JP" altLang="en-US" sz="1200" b="1" dirty="0">
                          <a:latin typeface="メイリオ" panose="020B0604030504040204" pitchFamily="50" charset="-128"/>
                          <a:ea typeface="メイリオ" panose="020B0604030504040204" pitchFamily="50" charset="-128"/>
                        </a:rPr>
                        <a:t>平成</a:t>
                      </a:r>
                      <a:r>
                        <a:rPr kumimoji="1" lang="en-US" altLang="ja-JP" sz="1200" b="1" dirty="0">
                          <a:latin typeface="メイリオ" panose="020B0604030504040204" pitchFamily="50" charset="-128"/>
                          <a:ea typeface="メイリオ" panose="020B0604030504040204" pitchFamily="50" charset="-128"/>
                        </a:rPr>
                        <a:t>29</a:t>
                      </a:r>
                      <a:r>
                        <a:rPr kumimoji="1" lang="ja-JP" altLang="en-US" sz="1200" b="1" dirty="0">
                          <a:latin typeface="メイリオ" panose="020B0604030504040204" pitchFamily="50" charset="-128"/>
                          <a:ea typeface="メイリオ"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８０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１１６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１，１６２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１，３９２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3962533"/>
                  </a:ext>
                </a:extLst>
              </a:tr>
              <a:tr h="663502">
                <a:tc vMerge="1">
                  <a:txBody>
                    <a:bodyPr/>
                    <a:lstStyle/>
                    <a:p>
                      <a:pPr algn="ctr"/>
                      <a:endParaRPr kumimoji="1" lang="ja-JP" altLang="en-US" sz="12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構成割合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５．７％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０．５％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８．３％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８３．５％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1" dirty="0">
                          <a:latin typeface="メイリオ" panose="020B0604030504040204" pitchFamily="50" charset="-128"/>
                          <a:ea typeface="メイリオ" panose="020B0604030504040204" pitchFamily="50" charset="-128"/>
                        </a:rPr>
                        <a:t>-</a:t>
                      </a: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2992184"/>
                  </a:ext>
                </a:extLst>
              </a:tr>
              <a:tr h="663502">
                <a:tc rowSpan="2">
                  <a:txBody>
                    <a:bodyPr/>
                    <a:lstStyle/>
                    <a:p>
                      <a:pPr algn="ctr"/>
                      <a:r>
                        <a:rPr kumimoji="1" lang="ja-JP" altLang="en-US" sz="1200" b="1" dirty="0">
                          <a:latin typeface="メイリオ" panose="020B0604030504040204" pitchFamily="50" charset="-128"/>
                          <a:ea typeface="メイリオ" panose="020B0604030504040204" pitchFamily="50" charset="-128"/>
                        </a:rPr>
                        <a:t>平成</a:t>
                      </a:r>
                      <a:r>
                        <a:rPr kumimoji="1" lang="en-US" altLang="ja-JP" sz="1200" b="1" dirty="0">
                          <a:latin typeface="メイリオ" panose="020B0604030504040204" pitchFamily="50" charset="-128"/>
                          <a:ea typeface="メイリオ" panose="020B0604030504040204" pitchFamily="50" charset="-128"/>
                        </a:rPr>
                        <a:t>30</a:t>
                      </a:r>
                      <a:r>
                        <a:rPr kumimoji="1" lang="ja-JP" altLang="en-US" sz="1200" b="1" dirty="0">
                          <a:latin typeface="メイリオ" panose="020B0604030504040204" pitchFamily="50" charset="-128"/>
                          <a:ea typeface="メイリオ"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４２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９２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１９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７９１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９５３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1580917"/>
                  </a:ext>
                </a:extLst>
              </a:tr>
              <a:tr h="663502">
                <a:tc vMerge="1">
                  <a:txBody>
                    <a:bodyPr/>
                    <a:lstStyle/>
                    <a:p>
                      <a:pPr algn="ctr"/>
                      <a:endParaRPr kumimoji="1" lang="ja-JP" altLang="en-US" sz="12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構成割合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４．４％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０．５％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９．７％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２．０％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400" b="1" dirty="0">
                          <a:latin typeface="メイリオ" panose="020B0604030504040204" pitchFamily="50" charset="-128"/>
                          <a:ea typeface="メイリオ" panose="020B0604030504040204" pitchFamily="50" charset="-128"/>
                        </a:rPr>
                        <a:t>８３．０％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1" dirty="0">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9767802"/>
                  </a:ext>
                </a:extLst>
              </a:tr>
            </a:tbl>
          </a:graphicData>
        </a:graphic>
      </p:graphicFrame>
      <p:sp>
        <p:nvSpPr>
          <p:cNvPr id="4" name="テキスト ボックス 3"/>
          <p:cNvSpPr txBox="1"/>
          <p:nvPr/>
        </p:nvSpPr>
        <p:spPr>
          <a:xfrm>
            <a:off x="0" y="66754"/>
            <a:ext cx="9144000" cy="369332"/>
          </a:xfrm>
          <a:prstGeom prst="rect">
            <a:avLst/>
          </a:prstGeom>
          <a:solidFill>
            <a:schemeClr val="accent2">
              <a:lumMod val="20000"/>
              <a:lumOff val="80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障害者虐待対応状況調査「使用者による障害者虐待」虐待行為類型</a:t>
            </a:r>
          </a:p>
        </p:txBody>
      </p:sp>
      <p:sp>
        <p:nvSpPr>
          <p:cNvPr id="2" name="スライド番号プレースホルダー 1"/>
          <p:cNvSpPr>
            <a:spLocks noGrp="1"/>
          </p:cNvSpPr>
          <p:nvPr>
            <p:ph type="sldNum" sz="quarter" idx="12"/>
          </p:nvPr>
        </p:nvSpPr>
        <p:spPr>
          <a:xfrm>
            <a:off x="6730158" y="6518778"/>
            <a:ext cx="2133600" cy="365125"/>
          </a:xfrm>
        </p:spPr>
        <p:txBody>
          <a:bodyPr/>
          <a:lstStyle/>
          <a:p>
            <a:fld id="{9E2A29CB-BA86-48A6-80E1-CB8750A963B5}" type="slidenum">
              <a:rPr kumimoji="1" lang="ja-JP" altLang="en-US" smtClean="0"/>
              <a:t>7</a:t>
            </a:fld>
            <a:endParaRPr kumimoji="1" lang="ja-JP" altLang="en-US" dirty="0"/>
          </a:p>
        </p:txBody>
      </p:sp>
    </p:spTree>
    <p:extLst>
      <p:ext uri="{BB962C8B-B14F-4D97-AF65-F5344CB8AC3E}">
        <p14:creationId xmlns:p14="http://schemas.microsoft.com/office/powerpoint/2010/main" val="9159601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1377</Words>
  <Application>Microsoft Office PowerPoint</Application>
  <PresentationFormat>画面に合わせる (4:3)</PresentationFormat>
  <Paragraphs>380</Paragraphs>
  <Slides>7</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7</vt:i4>
      </vt:variant>
    </vt:vector>
  </HeadingPairs>
  <TitlesOfParts>
    <vt:vector size="18" baseType="lpstr">
      <vt:lpstr>HGPｺﾞｼｯｸE</vt:lpstr>
      <vt:lpstr>HGSｺﾞｼｯｸM</vt:lpstr>
      <vt:lpstr>HGｺﾞｼｯｸM</vt:lpstr>
      <vt:lpstr>ＭＳ Ｐゴシック</vt:lpstr>
      <vt:lpstr>ＭＳ ゴシック</vt:lpstr>
      <vt:lpstr>メイリオ</vt:lpstr>
      <vt:lpstr>游ゴシック</vt:lpstr>
      <vt:lpstr>Arial</vt:lpstr>
      <vt:lpstr>Calibri</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2022-07-26T02:51:33Z</dcterms:created>
  <dcterms:modified xsi:type="dcterms:W3CDTF">2022-07-26T02:51:38Z</dcterms:modified>
</cp:coreProperties>
</file>