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56" r:id="rId6"/>
  </p:sldIdLst>
  <p:sldSz cx="9601200" cy="12801600" type="A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p:scale>
          <a:sx n="150" d="100"/>
          <a:sy n="150" d="100"/>
        </p:scale>
        <p:origin x="216" y="-7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530655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2423748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2502758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74373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3789534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362865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394878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219707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1984314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471754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8FAC18-1582-49B0-BF7C-645115EF8899}" type="datetimeFigureOut">
              <a:rPr kumimoji="1" lang="ja-JP" altLang="en-US" smtClean="0"/>
              <a:t>2022/7/19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1433165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808FAC18-1582-49B0-BF7C-645115EF8899}" type="datetimeFigureOut">
              <a:rPr kumimoji="1" lang="ja-JP" altLang="en-US" smtClean="0"/>
              <a:t>2022/7/19</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2F9E9A4C-2EE1-4F3D-9982-0881FFE8F773}" type="slidenum">
              <a:rPr kumimoji="1" lang="ja-JP" altLang="en-US" smtClean="0"/>
              <a:t>‹#›</a:t>
            </a:fld>
            <a:endParaRPr kumimoji="1" lang="ja-JP" altLang="en-US"/>
          </a:p>
        </p:txBody>
      </p:sp>
    </p:spTree>
    <p:extLst>
      <p:ext uri="{BB962C8B-B14F-4D97-AF65-F5344CB8AC3E}">
        <p14:creationId xmlns:p14="http://schemas.microsoft.com/office/powerpoint/2010/main" val="3260928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hyperlink" Target="https://lfb.mof.go.jp/tokai/kigyou/index-tainai.html" TargetMode="External"/><Relationship Id="rId18" Type="http://schemas.openxmlformats.org/officeDocument/2006/relationships/hyperlink" Target="https://lfb.mof.go.jp/fukuoka/html/kigyonaiyo/index-tainai.html" TargetMode="External"/><Relationship Id="rId3" Type="http://schemas.openxmlformats.org/officeDocument/2006/relationships/hyperlink" Target="mailto:monitoring-fipro@mof.go.jp" TargetMode="External"/><Relationship Id="rId7" Type="http://schemas.openxmlformats.org/officeDocument/2006/relationships/image" Target="../media/image4.png"/><Relationship Id="rId12" Type="http://schemas.openxmlformats.org/officeDocument/2006/relationships/hyperlink" Target="https://lfb.mof.go.jp/hokuriku/kigyouzaimu/index-tainai.html" TargetMode="External"/><Relationship Id="rId17" Type="http://schemas.openxmlformats.org/officeDocument/2006/relationships/hyperlink" Target="https://lfb.mof.go.jp/kyusyu/rizai/pageks_cnt_20220627001.html" TargetMode="External"/><Relationship Id="rId2" Type="http://schemas.openxmlformats.org/officeDocument/2006/relationships/hyperlink" Target="mailto:gaitame-fdi-1@mof.go.jp" TargetMode="External"/><Relationship Id="rId16" Type="http://schemas.openxmlformats.org/officeDocument/2006/relationships/hyperlink" Target="https://lfb.mof.go.jp/shikoku/disclosure/pagesk_cnt_20220627003.html" TargetMode="Externa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hyperlink" Target="https://lfb.mof.go.jp/kantou/disclo/index-tainai.html" TargetMode="External"/><Relationship Id="rId5" Type="http://schemas.openxmlformats.org/officeDocument/2006/relationships/image" Target="../media/image2.png"/><Relationship Id="rId15" Type="http://schemas.openxmlformats.org/officeDocument/2006/relationships/hyperlink" Target="https://lfb.mof.go.jp/chugoku/kigyouzaimu/rizai/indextainai.html" TargetMode="External"/><Relationship Id="rId10" Type="http://schemas.openxmlformats.org/officeDocument/2006/relationships/hyperlink" Target="https://lfb.mof.go.jp/tohoku/b8_rizai/index-tainai.html" TargetMode="External"/><Relationship Id="rId19" Type="http://schemas.openxmlformats.org/officeDocument/2006/relationships/hyperlink" Target="http://www.ogb.go.jp/zaimu/zaimu_tainaichokusetutoushi" TargetMode="External"/><Relationship Id="rId4" Type="http://schemas.openxmlformats.org/officeDocument/2006/relationships/image" Target="../media/image1.png"/><Relationship Id="rId9" Type="http://schemas.openxmlformats.org/officeDocument/2006/relationships/hyperlink" Target="https://lfb.mof.go.jp/hokkaido/kigyouzaimu/index-tainai.html" TargetMode="External"/><Relationship Id="rId14" Type="http://schemas.openxmlformats.org/officeDocument/2006/relationships/hyperlink" Target="https://lfb.mof.go.jp/kinki/content/017/index-tainai.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テキスト ボックス 88">
            <a:extLst>
              <a:ext uri="{FF2B5EF4-FFF2-40B4-BE49-F238E27FC236}">
                <a16:creationId xmlns:a16="http://schemas.microsoft.com/office/drawing/2014/main" id="{A4991767-96CB-4117-95D4-D2156F1F1298}"/>
              </a:ext>
            </a:extLst>
          </p:cNvPr>
          <p:cNvSpPr txBox="1"/>
          <p:nvPr/>
        </p:nvSpPr>
        <p:spPr>
          <a:xfrm>
            <a:off x="0" y="-15037"/>
            <a:ext cx="9601200" cy="12816000"/>
          </a:xfrm>
          <a:prstGeom prst="rect">
            <a:avLst/>
          </a:prstGeom>
          <a:solidFill>
            <a:schemeClr val="accent5">
              <a:lumMod val="20000"/>
              <a:lumOff val="80000"/>
            </a:schemeClr>
          </a:solidFill>
        </p:spPr>
        <p:txBody>
          <a:bodyPr wrap="square" rtlCol="0">
            <a:spAutoFit/>
          </a:bodyPr>
          <a:lstStyle/>
          <a:p>
            <a:endParaRPr kumimoji="1" lang="ja-JP" altLang="en-US" dirty="0"/>
          </a:p>
        </p:txBody>
      </p:sp>
      <p:sp>
        <p:nvSpPr>
          <p:cNvPr id="4" name="テキスト ボックス 3">
            <a:extLst>
              <a:ext uri="{FF2B5EF4-FFF2-40B4-BE49-F238E27FC236}">
                <a16:creationId xmlns:a16="http://schemas.microsoft.com/office/drawing/2014/main" id="{728E5C3A-7AED-41DE-8085-AC55DD6DC92D}"/>
              </a:ext>
            </a:extLst>
          </p:cNvPr>
          <p:cNvSpPr txBox="1"/>
          <p:nvPr/>
        </p:nvSpPr>
        <p:spPr>
          <a:xfrm>
            <a:off x="491415" y="584514"/>
            <a:ext cx="8788368" cy="2246769"/>
          </a:xfrm>
          <a:prstGeom prst="rect">
            <a:avLst/>
          </a:prstGeom>
          <a:noFill/>
        </p:spPr>
        <p:txBody>
          <a:bodyPr wrap="square" rtlCol="0">
            <a:spAutoFit/>
          </a:bodyPr>
          <a:lstStyle/>
          <a:p>
            <a:pPr algn="just"/>
            <a:r>
              <a:rPr kumimoji="1" lang="ja-JP" altLang="en-US" sz="2800" b="1" dirty="0">
                <a:latin typeface="ＤＦ特太ゴシック体" panose="020B0509000000000000" pitchFamily="49" charset="-128"/>
                <a:ea typeface="ＤＦ特太ゴシック体" panose="020B0509000000000000" pitchFamily="49" charset="-128"/>
              </a:rPr>
              <a:t>　</a:t>
            </a:r>
            <a:r>
              <a:rPr kumimoji="1" lang="ja-JP" altLang="en-US" sz="2800" b="1" dirty="0">
                <a:highlight>
                  <a:srgbClr val="FFFF00"/>
                </a:highlight>
                <a:latin typeface="ＤＦ特太ゴシック体" panose="020B0509000000000000" pitchFamily="49" charset="-128"/>
                <a:ea typeface="ＤＦ特太ゴシック体" panose="020B0509000000000000" pitchFamily="49" charset="-128"/>
              </a:rPr>
              <a:t>外国投資家は、</a:t>
            </a:r>
            <a:r>
              <a:rPr kumimoji="1" lang="ja-JP" altLang="en-US" sz="2800" b="1" dirty="0">
                <a:latin typeface="ＤＦ特太ゴシック体" panose="020B0509000000000000" pitchFamily="49" charset="-128"/>
                <a:ea typeface="ＤＦ特太ゴシック体" panose="020B0509000000000000" pitchFamily="49" charset="-128"/>
              </a:rPr>
              <a:t>一定の事業を営む</a:t>
            </a:r>
            <a:r>
              <a:rPr kumimoji="1" lang="ja-JP" altLang="en-US" sz="2800" b="1" dirty="0">
                <a:highlight>
                  <a:srgbClr val="FFFF00"/>
                </a:highlight>
                <a:latin typeface="ＤＦ特太ゴシック体" panose="020B0509000000000000" pitchFamily="49" charset="-128"/>
                <a:ea typeface="ＤＦ特太ゴシック体" panose="020B0509000000000000" pitchFamily="49" charset="-128"/>
              </a:rPr>
              <a:t>日本の企業に一定の投資を行う場合</a:t>
            </a:r>
            <a:r>
              <a:rPr kumimoji="1" lang="ja-JP" altLang="en-US" sz="2800" b="1" dirty="0">
                <a:latin typeface="ＤＦ特太ゴシック体" panose="020B0509000000000000" pitchFamily="49" charset="-128"/>
                <a:ea typeface="ＤＦ特太ゴシック体" panose="020B0509000000000000" pitchFamily="49" charset="-128"/>
              </a:rPr>
              <a:t>などには、</a:t>
            </a:r>
            <a:r>
              <a:rPr kumimoji="1" lang="ja-JP" altLang="en-US" sz="2800" b="1" dirty="0">
                <a:highlight>
                  <a:srgbClr val="FFFF00"/>
                </a:highlight>
                <a:latin typeface="ＤＦ特太ゴシック体" panose="020B0509000000000000" pitchFamily="49" charset="-128"/>
                <a:ea typeface="ＤＦ特太ゴシック体" panose="020B0509000000000000" pitchFamily="49" charset="-128"/>
              </a:rPr>
              <a:t>事前届出を提出する必要</a:t>
            </a:r>
            <a:r>
              <a:rPr kumimoji="1" lang="ja-JP" altLang="en-US" sz="2800" b="1" dirty="0">
                <a:latin typeface="ＤＦ特太ゴシック体" panose="020B0509000000000000" pitchFamily="49" charset="-128"/>
                <a:ea typeface="ＤＦ特太ゴシック体" panose="020B0509000000000000" pitchFamily="49" charset="-128"/>
              </a:rPr>
              <a:t>があります。</a:t>
            </a:r>
            <a:endParaRPr kumimoji="1" lang="en-US" altLang="ja-JP" sz="2800" b="1" dirty="0">
              <a:latin typeface="ＤＦ特太ゴシック体" panose="020B0509000000000000" pitchFamily="49" charset="-128"/>
              <a:ea typeface="ＤＦ特太ゴシック体" panose="020B0509000000000000" pitchFamily="49" charset="-128"/>
            </a:endParaRPr>
          </a:p>
          <a:p>
            <a:pPr algn="just">
              <a:spcAft>
                <a:spcPts val="600"/>
              </a:spcAft>
            </a:pPr>
            <a:r>
              <a:rPr kumimoji="1" lang="ja-JP" altLang="en-US" sz="2800" b="1" dirty="0">
                <a:latin typeface="ＤＦ特太ゴシック体" panose="020B0509000000000000" pitchFamily="49" charset="-128"/>
                <a:ea typeface="ＤＦ特太ゴシック体" panose="020B0509000000000000" pitchFamily="49" charset="-128"/>
              </a:rPr>
              <a:t>　外国投資家から出資を受ける場合は、</a:t>
            </a:r>
            <a:r>
              <a:rPr kumimoji="1" lang="ja-JP" altLang="en-US" sz="2800" b="1" dirty="0">
                <a:highlight>
                  <a:srgbClr val="FFFF00"/>
                </a:highlight>
                <a:latin typeface="ＤＦ特太ゴシック体" panose="020B0509000000000000" pitchFamily="49" charset="-128"/>
                <a:ea typeface="ＤＦ特太ゴシック体" panose="020B0509000000000000" pitchFamily="49" charset="-128"/>
              </a:rPr>
              <a:t>外国投資家にその旨をお伝えください。</a:t>
            </a:r>
            <a:endParaRPr kumimoji="1" lang="en-US" altLang="ja-JP" sz="2400" b="1" dirty="0">
              <a:latin typeface="ＤＦ特太ゴシック体" panose="020B0509000000000000" pitchFamily="49" charset="-128"/>
              <a:ea typeface="ＤＦ特太ゴシック体" panose="020B0509000000000000" pitchFamily="49" charset="-128"/>
            </a:endParaRPr>
          </a:p>
        </p:txBody>
      </p:sp>
      <p:sp>
        <p:nvSpPr>
          <p:cNvPr id="35" name="テキスト ボックス 34">
            <a:extLst>
              <a:ext uri="{FF2B5EF4-FFF2-40B4-BE49-F238E27FC236}">
                <a16:creationId xmlns:a16="http://schemas.microsoft.com/office/drawing/2014/main" id="{D54D60A4-4315-4766-AFA1-B3D6E2827726}"/>
              </a:ext>
            </a:extLst>
          </p:cNvPr>
          <p:cNvSpPr txBox="1"/>
          <p:nvPr/>
        </p:nvSpPr>
        <p:spPr>
          <a:xfrm>
            <a:off x="69998" y="153251"/>
            <a:ext cx="2280881" cy="369332"/>
          </a:xfrm>
          <a:prstGeom prst="rect">
            <a:avLst/>
          </a:prstGeom>
          <a:solidFill>
            <a:schemeClr val="bg1"/>
          </a:solidFill>
          <a:ln>
            <a:solidFill>
              <a:schemeClr val="tx1"/>
            </a:solidFill>
          </a:ln>
        </p:spPr>
        <p:txBody>
          <a:bodyPr wrap="square" rtlCol="0" anchor="ctr">
            <a:spAutoFit/>
          </a:bodyPr>
          <a:lstStyle/>
          <a:p>
            <a:pPr algn="ctr"/>
            <a:r>
              <a:rPr kumimoji="1" lang="ja-JP" altLang="en-US" b="1" dirty="0">
                <a:latin typeface="Meiryo UI" panose="020B0604030504040204" pitchFamily="50" charset="-128"/>
                <a:ea typeface="Meiryo UI" panose="020B0604030504040204" pitchFamily="50" charset="-128"/>
              </a:rPr>
              <a:t>企業（投資先）向け</a:t>
            </a:r>
          </a:p>
        </p:txBody>
      </p:sp>
      <p:sp>
        <p:nvSpPr>
          <p:cNvPr id="57" name="ValueChainHeader">
            <a:extLst>
              <a:ext uri="{FF2B5EF4-FFF2-40B4-BE49-F238E27FC236}">
                <a16:creationId xmlns:a16="http://schemas.microsoft.com/office/drawing/2014/main" id="{274B9F68-708B-4E31-8E4A-4655F074413F}"/>
              </a:ext>
            </a:extLst>
          </p:cNvPr>
          <p:cNvSpPr>
            <a:spLocks noChangeArrowheads="1"/>
          </p:cNvSpPr>
          <p:nvPr/>
        </p:nvSpPr>
        <p:spPr bwMode="gray">
          <a:xfrm>
            <a:off x="169997" y="9027009"/>
            <a:ext cx="382453" cy="3739512"/>
          </a:xfrm>
          <a:prstGeom prst="rect">
            <a:avLst/>
          </a:prstGeom>
          <a:solidFill>
            <a:schemeClr val="accent6"/>
          </a:solidFill>
          <a:ln w="9525" algn="ctr">
            <a:noFill/>
            <a:miter lim="800000"/>
            <a:headEnd/>
            <a:tailEnd/>
          </a:ln>
        </p:spPr>
        <p:txBody>
          <a:bodyPr vert="eaVert" lIns="90000" tIns="91440" bIns="91440" anchor="ctr"/>
          <a:lstStyle/>
          <a:p>
            <a:pPr marL="0" marR="0" lvl="0" indent="0" algn="ctr" defTabSz="914217" eaLnBrk="0" fontAlgn="auto" latinLnBrk="0" hangingPunct="0">
              <a:lnSpc>
                <a:spcPct val="100000"/>
              </a:lnSpc>
              <a:spcBef>
                <a:spcPts val="0"/>
              </a:spcBef>
              <a:spcAft>
                <a:spcPts val="0"/>
              </a:spcAft>
              <a:buClr>
                <a:srgbClr val="003793"/>
              </a:buClr>
              <a:buSzTx/>
              <a:buFontTx/>
              <a:buNone/>
              <a:tabLst/>
              <a:defRPr/>
            </a:pPr>
            <a:r>
              <a:rPr kumimoji="1" lang="ja-JP" altLang="en-US" sz="1600" b="0" i="0" u="none" strike="noStrike" kern="0" cap="none" spc="0" normalizeH="0" baseline="0" noProof="0" dirty="0">
                <a:ln>
                  <a:noFill/>
                </a:ln>
                <a:solidFill>
                  <a:srgbClr val="FFFFFF"/>
                </a:solidFill>
                <a:effectLst/>
                <a:uLnTx/>
                <a:uFillTx/>
                <a:latin typeface="Arial" pitchFamily="34" charset="0"/>
                <a:ea typeface="Meiryo UI"/>
                <a:cs typeface="Arial" pitchFamily="34" charset="0"/>
              </a:rPr>
              <a:t>お問合せ先</a:t>
            </a:r>
            <a:endParaRPr kumimoji="1" lang="en-US" sz="1600" b="0" i="0" u="none" strike="noStrike" kern="0" cap="none" spc="0" normalizeH="0" baseline="0" noProof="0" dirty="0">
              <a:ln>
                <a:noFill/>
              </a:ln>
              <a:solidFill>
                <a:srgbClr val="FFFFFF"/>
              </a:solidFill>
              <a:effectLst/>
              <a:uLnTx/>
              <a:uFillTx/>
              <a:latin typeface="Arial" pitchFamily="34" charset="0"/>
              <a:ea typeface="Meiryo UI"/>
              <a:cs typeface="Arial" pitchFamily="34" charset="0"/>
            </a:endParaRPr>
          </a:p>
        </p:txBody>
      </p:sp>
      <p:grpSp>
        <p:nvGrpSpPr>
          <p:cNvPr id="5" name="グループ化 4">
            <a:extLst>
              <a:ext uri="{FF2B5EF4-FFF2-40B4-BE49-F238E27FC236}">
                <a16:creationId xmlns:a16="http://schemas.microsoft.com/office/drawing/2014/main" id="{7179ABCD-F5F4-4F16-B50D-1A6320714703}"/>
              </a:ext>
            </a:extLst>
          </p:cNvPr>
          <p:cNvGrpSpPr/>
          <p:nvPr/>
        </p:nvGrpSpPr>
        <p:grpSpPr>
          <a:xfrm>
            <a:off x="564366" y="2942847"/>
            <a:ext cx="8846561" cy="2534867"/>
            <a:chOff x="564366" y="3263385"/>
            <a:chExt cx="8846561" cy="2534867"/>
          </a:xfrm>
        </p:grpSpPr>
        <p:sp>
          <p:nvSpPr>
            <p:cNvPr id="2" name="テキスト ボックス 1">
              <a:extLst>
                <a:ext uri="{FF2B5EF4-FFF2-40B4-BE49-F238E27FC236}">
                  <a16:creationId xmlns:a16="http://schemas.microsoft.com/office/drawing/2014/main" id="{612CFA06-BBD7-4BCD-B810-AF2A1E43D9D1}"/>
                </a:ext>
              </a:extLst>
            </p:cNvPr>
            <p:cNvSpPr txBox="1"/>
            <p:nvPr/>
          </p:nvSpPr>
          <p:spPr>
            <a:xfrm>
              <a:off x="564366" y="3263385"/>
              <a:ext cx="8429738" cy="2232000"/>
            </a:xfrm>
            <a:prstGeom prst="rect">
              <a:avLst/>
            </a:prstGeom>
            <a:solidFill>
              <a:schemeClr val="accent2">
                <a:lumMod val="20000"/>
                <a:lumOff val="80000"/>
              </a:schemeClr>
            </a:solidFill>
            <a:ln>
              <a:solidFill>
                <a:schemeClr val="tx1"/>
              </a:solidFill>
            </a:ln>
          </p:spPr>
          <p:txBody>
            <a:bodyPr wrap="square" rtlCol="0">
              <a:spAutoFit/>
            </a:bodyPr>
            <a:lstStyle/>
            <a:p>
              <a:pPr algn="just"/>
              <a:r>
                <a:rPr kumimoji="1" lang="ja-JP" altLang="en-US" sz="2400" b="1" dirty="0">
                  <a:solidFill>
                    <a:srgbClr val="FF0000"/>
                  </a:solidFill>
                  <a:latin typeface="Meiryo UI" panose="020B0604030504040204" pitchFamily="50" charset="-128"/>
                  <a:ea typeface="Meiryo UI" panose="020B0604030504040204" pitchFamily="50" charset="-128"/>
                </a:rPr>
                <a:t>　</a:t>
              </a:r>
              <a:r>
                <a:rPr kumimoji="1" lang="ja-JP" altLang="en-US" sz="2400" b="1" u="sng" dirty="0">
                  <a:solidFill>
                    <a:srgbClr val="FF0000"/>
                  </a:solidFill>
                  <a:latin typeface="Meiryo UI" panose="020B0604030504040204" pitchFamily="50" charset="-128"/>
                  <a:ea typeface="Meiryo UI" panose="020B0604030504040204" pitchFamily="50" charset="-128"/>
                </a:rPr>
                <a:t>事前届出が必要な場合の例</a:t>
              </a:r>
              <a:endParaRPr kumimoji="1" lang="en-US" altLang="ja-JP" sz="500" baseline="30000" dirty="0">
                <a:latin typeface="Meiryo UI" panose="020B0604030504040204" pitchFamily="50" charset="-128"/>
                <a:ea typeface="Meiryo UI" panose="020B0604030504040204" pitchFamily="50" charset="-128"/>
              </a:endParaRPr>
            </a:p>
            <a:p>
              <a:pPr algn="just"/>
              <a:endParaRPr kumimoji="1" lang="en-US" altLang="ja-JP" sz="1100" dirty="0">
                <a:latin typeface="Meiryo UI" panose="020B0604030504040204" pitchFamily="50" charset="-128"/>
                <a:ea typeface="Meiryo UI" panose="020B0604030504040204" pitchFamily="50" charset="-128"/>
              </a:endParaRPr>
            </a:p>
            <a:p>
              <a:pPr marL="285750" indent="-285750" algn="just">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①外国に在住する個人投資家が、②輸出規制の対象</a:t>
              </a:r>
              <a:r>
                <a:rPr kumimoji="1" lang="ja-JP" altLang="en-US" sz="2000" baseline="30000" dirty="0">
                  <a:latin typeface="Meiryo UI" panose="020B0604030504040204" pitchFamily="50" charset="-128"/>
                  <a:ea typeface="Meiryo UI" panose="020B0604030504040204" pitchFamily="50" charset="-128"/>
                </a:rPr>
                <a:t>（注）</a:t>
              </a:r>
              <a:r>
                <a:rPr kumimoji="1" lang="ja-JP" altLang="en-US" sz="2000" dirty="0">
                  <a:latin typeface="Meiryo UI" panose="020B0604030504040204" pitchFamily="50" charset="-128"/>
                  <a:ea typeface="Meiryo UI" panose="020B0604030504040204" pitchFamily="50" charset="-128"/>
                </a:rPr>
                <a:t>となる先端材料や防衛装備品の部品を製造する日本の非上場会社に対して、③１株（端株も含む）以上の株式取得を行う場合</a:t>
              </a:r>
              <a:endParaRPr kumimoji="1" lang="en-US" altLang="ja-JP" sz="2000" dirty="0">
                <a:latin typeface="Meiryo UI" panose="020B0604030504040204" pitchFamily="50" charset="-128"/>
                <a:ea typeface="Meiryo UI" panose="020B0604030504040204" pitchFamily="50" charset="-128"/>
              </a:endParaRPr>
            </a:p>
            <a:p>
              <a:pPr marL="285750" indent="-285750" algn="just">
                <a:buFont typeface="Arial" panose="020B0604020202020204" pitchFamily="34" charset="0"/>
                <a:buChar char="•"/>
              </a:pPr>
              <a:r>
                <a:rPr kumimoji="1" lang="ja-JP" altLang="en-US" sz="2000" dirty="0">
                  <a:latin typeface="Meiryo UI" panose="020B0604030504040204" pitchFamily="50" charset="-128"/>
                  <a:ea typeface="Meiryo UI" panose="020B0604030504040204" pitchFamily="50" charset="-128"/>
                </a:rPr>
                <a:t>①外国法人が、②ソフトウェアを開発する日本の企業に対して、③外国法人の関係者を役員として就任させることについて株主総会において同意する場合</a:t>
              </a:r>
              <a:endParaRPr kumimoji="1" lang="en-US" altLang="ja-JP" sz="2000" dirty="0">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AEDB6D10-C952-4522-87C2-B27E24C535EE}"/>
                </a:ext>
              </a:extLst>
            </p:cNvPr>
            <p:cNvSpPr txBox="1"/>
            <p:nvPr/>
          </p:nvSpPr>
          <p:spPr>
            <a:xfrm>
              <a:off x="610702" y="5521253"/>
              <a:ext cx="8800225" cy="276999"/>
            </a:xfrm>
            <a:prstGeom prst="rect">
              <a:avLst/>
            </a:prstGeom>
            <a:noFill/>
          </p:spPr>
          <p:txBody>
            <a:bodyPr wrap="square" rtlCol="0">
              <a:spAutoFit/>
            </a:bodyPr>
            <a:lstStyle/>
            <a:p>
              <a:pPr marL="84138" algn="just"/>
              <a:r>
                <a:rPr kumimoji="1" lang="ja-JP" altLang="en-US" sz="1200" dirty="0">
                  <a:latin typeface="Meiryo UI" panose="020B0604030504040204" pitchFamily="50" charset="-128"/>
                  <a:ea typeface="Meiryo UI" panose="020B0604030504040204" pitchFamily="50" charset="-128"/>
                </a:rPr>
                <a:t>（注）輸出に際し経済産業大臣の承認等が必要となる軍事転用可能な汎用貨物（輸出貿易管理令別表第一に掲げる貨物）。</a:t>
              </a:r>
            </a:p>
          </p:txBody>
        </p:sp>
      </p:grpSp>
      <p:sp>
        <p:nvSpPr>
          <p:cNvPr id="65" name="正方形/長方形 64">
            <a:extLst>
              <a:ext uri="{FF2B5EF4-FFF2-40B4-BE49-F238E27FC236}">
                <a16:creationId xmlns:a16="http://schemas.microsoft.com/office/drawing/2014/main" id="{D77C97E3-0FCD-4758-B2BA-ECC6BDDF5C6A}"/>
              </a:ext>
            </a:extLst>
          </p:cNvPr>
          <p:cNvSpPr/>
          <p:nvPr/>
        </p:nvSpPr>
        <p:spPr>
          <a:xfrm>
            <a:off x="552450" y="9029699"/>
            <a:ext cx="8915371" cy="37368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85738" indent="-185738">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財務省 国際局 調査課 投資企画審査室</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相談窓口</a:t>
            </a:r>
            <a:r>
              <a:rPr kumimoji="1" lang="en-US" altLang="ja-JP" sz="1400" dirty="0">
                <a:solidFill>
                  <a:schemeClr val="tx1"/>
                </a:solidFill>
                <a:latin typeface="Meiryo UI" panose="020B0604030504040204" pitchFamily="50" charset="-128"/>
                <a:ea typeface="Meiryo UI" panose="020B0604030504040204" pitchFamily="50" charset="-128"/>
              </a:rPr>
              <a:t>】</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電話：</a:t>
            </a:r>
            <a:r>
              <a:rPr kumimoji="1" lang="en-US" altLang="ja-JP" sz="1200" dirty="0">
                <a:solidFill>
                  <a:schemeClr val="tx1"/>
                </a:solidFill>
                <a:latin typeface="Meiryo UI" panose="020B0604030504040204" pitchFamily="50" charset="-128"/>
                <a:ea typeface="Meiryo UI" panose="020B0604030504040204" pitchFamily="50" charset="-128"/>
              </a:rPr>
              <a:t>03-3581-4111</a:t>
            </a:r>
            <a:r>
              <a:rPr kumimoji="1" lang="ja-JP" altLang="en-US" sz="1200" dirty="0">
                <a:solidFill>
                  <a:schemeClr val="tx1"/>
                </a:solidFill>
                <a:latin typeface="Meiryo UI" panose="020B0604030504040204" pitchFamily="50" charset="-128"/>
                <a:ea typeface="Meiryo UI" panose="020B0604030504040204" pitchFamily="50" charset="-128"/>
              </a:rPr>
              <a:t>（内線</a:t>
            </a:r>
            <a:r>
              <a:rPr kumimoji="1" lang="en-US" altLang="ja-JP" sz="1200" dirty="0">
                <a:solidFill>
                  <a:schemeClr val="tx1"/>
                </a:solidFill>
                <a:latin typeface="Meiryo UI" panose="020B0604030504040204" pitchFamily="50" charset="-128"/>
                <a:ea typeface="Meiryo UI" panose="020B0604030504040204" pitchFamily="50" charset="-128"/>
              </a:rPr>
              <a:t>2887</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   メール：</a:t>
            </a:r>
            <a:r>
              <a:rPr kumimoji="1" lang="en-US" altLang="ja-JP" sz="1200" dirty="0">
                <a:solidFill>
                  <a:schemeClr val="tx1"/>
                </a:solidFill>
                <a:latin typeface="Meiryo UI" panose="020B0604030504040204" pitchFamily="50" charset="-128"/>
                <a:ea typeface="Meiryo UI" panose="020B0604030504040204" pitchFamily="50" charset="-128"/>
                <a:hlinkClick r:id="rId2"/>
              </a:rPr>
              <a:t>gaitame-fdi-1@mof.go.jp</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en-US" altLang="ja-JP" sz="1400" dirty="0">
                <a:solidFill>
                  <a:schemeClr val="tx1"/>
                </a:solidFill>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情報提供窓口</a:t>
            </a:r>
            <a:r>
              <a:rPr kumimoji="1" lang="en-US" altLang="ja-JP" sz="1400" dirty="0">
                <a:solidFill>
                  <a:schemeClr val="tx1"/>
                </a:solidFill>
                <a:latin typeface="Meiryo UI" panose="020B0604030504040204" pitchFamily="50" charset="-128"/>
                <a:ea typeface="Meiryo UI" panose="020B0604030504040204" pitchFamily="50" charset="-128"/>
              </a:rPr>
              <a:t>】</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en-US" altLang="ja-JP" sz="1200" dirty="0">
                <a:solidFill>
                  <a:schemeClr val="tx1"/>
                </a:solidFill>
                <a:latin typeface="Meiryo UI" panose="020B0604030504040204" pitchFamily="50" charset="-128"/>
                <a:ea typeface="Meiryo UI" panose="020B0604030504040204" pitchFamily="50" charset="-128"/>
              </a:rPr>
              <a:t>   </a:t>
            </a:r>
            <a:r>
              <a:rPr kumimoji="1" lang="ja-JP" altLang="en-US" sz="1200" dirty="0">
                <a:solidFill>
                  <a:schemeClr val="tx1"/>
                </a:solidFill>
                <a:latin typeface="Meiryo UI" panose="020B0604030504040204" pitchFamily="50" charset="-128"/>
                <a:ea typeface="Meiryo UI" panose="020B0604030504040204" pitchFamily="50" charset="-128"/>
              </a:rPr>
              <a:t>メール：</a:t>
            </a:r>
            <a:r>
              <a:rPr kumimoji="1" lang="en-US" altLang="ja-JP" sz="1200" dirty="0">
                <a:solidFill>
                  <a:schemeClr val="tx1"/>
                </a:solidFill>
                <a:latin typeface="Meiryo UI" panose="020B0604030504040204" pitchFamily="50" charset="-128"/>
                <a:ea typeface="Meiryo UI" panose="020B0604030504040204" pitchFamily="50" charset="-128"/>
                <a:hlinkClick r:id="rId3"/>
              </a:rPr>
              <a:t>monitoring-fipro@mof.go.jp</a:t>
            </a:r>
            <a:endParaRPr kumimoji="1" lang="en-US" altLang="ja-JP" sz="1400" dirty="0">
              <a:solidFill>
                <a:schemeClr val="tx1"/>
              </a:solidFill>
              <a:latin typeface="Meiryo UI" panose="020B0604030504040204" pitchFamily="50" charset="-128"/>
              <a:ea typeface="Meiryo UI" panose="020B0604030504040204" pitchFamily="50" charset="-128"/>
            </a:endParaRPr>
          </a:p>
          <a:p>
            <a:endParaRPr kumimoji="1" lang="en-US" altLang="ja-JP" sz="8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　届出書の記載方法など、具体的な手続きに</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関することは、下記の日本銀行のお問合せ先</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までご連絡ください。</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185738" indent="-185738">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日本銀行 国際局 国際収支課</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外為法手続グループ </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400" dirty="0">
                <a:solidFill>
                  <a:schemeClr val="tx1"/>
                </a:solidFill>
                <a:latin typeface="Meiryo UI" panose="020B0604030504040204" pitchFamily="50" charset="-128"/>
                <a:ea typeface="Meiryo UI" panose="020B0604030504040204" pitchFamily="50" charset="-128"/>
              </a:rPr>
              <a:t>電話：</a:t>
            </a:r>
            <a:r>
              <a:rPr kumimoji="1" lang="en-US" altLang="ja-JP" sz="1400" dirty="0">
                <a:solidFill>
                  <a:schemeClr val="tx1"/>
                </a:solidFill>
                <a:latin typeface="Meiryo UI" panose="020B0604030504040204" pitchFamily="50" charset="-128"/>
                <a:ea typeface="Meiryo UI" panose="020B0604030504040204" pitchFamily="50" charset="-128"/>
              </a:rPr>
              <a:t>03-3277-2107</a:t>
            </a:r>
          </a:p>
          <a:p>
            <a:r>
              <a:rPr kumimoji="1" lang="ja-JP" altLang="en-US" sz="1400" dirty="0">
                <a:solidFill>
                  <a:schemeClr val="tx1"/>
                </a:solidFill>
                <a:latin typeface="Meiryo UI" panose="020B0604030504040204" pitchFamily="50" charset="-128"/>
                <a:ea typeface="Meiryo UI" panose="020B0604030504040204" pitchFamily="50" charset="-128"/>
              </a:rPr>
              <a:t>　事前届出の必要な業種に該当するかどうか</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不明な場合は、各業種の事業所管省庁まで</a:t>
            </a:r>
            <a:endParaRPr kumimoji="1" lang="en-US" altLang="ja-JP" sz="1400" dirty="0">
              <a:solidFill>
                <a:schemeClr val="tx1"/>
              </a:solidFill>
              <a:latin typeface="Meiryo UI" panose="020B0604030504040204" pitchFamily="50" charset="-128"/>
              <a:ea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rPr>
              <a:t>ご連絡ください。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400" dirty="0">
                <a:solidFill>
                  <a:schemeClr val="tx1"/>
                </a:solidFill>
                <a:latin typeface="Meiryo UI" panose="020B0604030504040204" pitchFamily="50" charset="-128"/>
                <a:ea typeface="Meiryo UI" panose="020B0604030504040204" pitchFamily="50" charset="-128"/>
              </a:rPr>
              <a:t>事業所管省庁照会先一覧</a:t>
            </a:r>
            <a:br>
              <a:rPr kumimoji="1" lang="en-US" altLang="ja-JP" sz="1400" dirty="0">
                <a:solidFill>
                  <a:schemeClr val="tx1"/>
                </a:solidFill>
                <a:latin typeface="Meiryo UI" panose="020B0604030504040204" pitchFamily="50" charset="-128"/>
                <a:ea typeface="Meiryo UI" panose="020B0604030504040204" pitchFamily="50" charset="-128"/>
              </a:rPr>
            </a:br>
            <a:r>
              <a:rPr kumimoji="1" lang="ja-JP" altLang="en-US" sz="1200" dirty="0">
                <a:solidFill>
                  <a:schemeClr val="tx1"/>
                </a:solidFill>
                <a:latin typeface="Meiryo UI" panose="020B0604030504040204" pitchFamily="50" charset="-128"/>
                <a:ea typeface="Meiryo UI" panose="020B0604030504040204" pitchFamily="50" charset="-128"/>
              </a:rPr>
              <a:t>（財務省</a:t>
            </a:r>
            <a:r>
              <a:rPr kumimoji="1" lang="en-US" altLang="ja-JP" sz="1200" dirty="0">
                <a:solidFill>
                  <a:schemeClr val="tx1"/>
                </a:solidFill>
                <a:latin typeface="Meiryo UI" panose="020B0604030504040204" pitchFamily="50" charset="-128"/>
                <a:ea typeface="Meiryo UI" panose="020B0604030504040204" pitchFamily="50" charset="-128"/>
              </a:rPr>
              <a:t>HP</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pic>
        <p:nvPicPr>
          <p:cNvPr id="6" name="図 5">
            <a:extLst>
              <a:ext uri="{FF2B5EF4-FFF2-40B4-BE49-F238E27FC236}">
                <a16:creationId xmlns:a16="http://schemas.microsoft.com/office/drawing/2014/main" id="{BCDC21C1-46DC-41F2-9760-B3195407A714}"/>
              </a:ext>
            </a:extLst>
          </p:cNvPr>
          <p:cNvPicPr>
            <a:picLocks noChangeAspect="1"/>
          </p:cNvPicPr>
          <p:nvPr/>
        </p:nvPicPr>
        <p:blipFill rotWithShape="1">
          <a:blip r:embed="rId4"/>
          <a:srcRect l="6259" t="5854" r="6018" b="5921"/>
          <a:stretch/>
        </p:blipFill>
        <p:spPr>
          <a:xfrm>
            <a:off x="3315444" y="11222735"/>
            <a:ext cx="468000" cy="470672"/>
          </a:xfrm>
          <a:prstGeom prst="rect">
            <a:avLst/>
          </a:prstGeom>
        </p:spPr>
      </p:pic>
      <p:pic>
        <p:nvPicPr>
          <p:cNvPr id="8" name="図 7">
            <a:extLst>
              <a:ext uri="{FF2B5EF4-FFF2-40B4-BE49-F238E27FC236}">
                <a16:creationId xmlns:a16="http://schemas.microsoft.com/office/drawing/2014/main" id="{F3CCE8B8-6FBD-40CC-98B2-3D436949E6B2}"/>
              </a:ext>
            </a:extLst>
          </p:cNvPr>
          <p:cNvPicPr>
            <a:picLocks noChangeAspect="1"/>
          </p:cNvPicPr>
          <p:nvPr/>
        </p:nvPicPr>
        <p:blipFill rotWithShape="1">
          <a:blip r:embed="rId5"/>
          <a:srcRect l="5208" t="4207" r="4631" b="3474"/>
          <a:stretch/>
        </p:blipFill>
        <p:spPr>
          <a:xfrm>
            <a:off x="3315444" y="12256684"/>
            <a:ext cx="457063" cy="468000"/>
          </a:xfrm>
          <a:prstGeom prst="rect">
            <a:avLst/>
          </a:prstGeom>
        </p:spPr>
      </p:pic>
      <p:sp>
        <p:nvSpPr>
          <p:cNvPr id="18" name="正方形/長方形 17">
            <a:extLst>
              <a:ext uri="{FF2B5EF4-FFF2-40B4-BE49-F238E27FC236}">
                <a16:creationId xmlns:a16="http://schemas.microsoft.com/office/drawing/2014/main" id="{FA9D8F53-AD48-42E0-967F-924A4949F0E5}"/>
              </a:ext>
            </a:extLst>
          </p:cNvPr>
          <p:cNvSpPr/>
          <p:nvPr/>
        </p:nvSpPr>
        <p:spPr>
          <a:xfrm>
            <a:off x="5839513" y="9114581"/>
            <a:ext cx="1826141" cy="338554"/>
          </a:xfrm>
          <a:prstGeom prst="rect">
            <a:avLst/>
          </a:prstGeom>
        </p:spPr>
        <p:txBody>
          <a:bodyPr wrap="none">
            <a:spAutoFit/>
          </a:bodyPr>
          <a:lstStyle/>
          <a:p>
            <a:r>
              <a:rPr lang="ja-JP" altLang="ja-JP" sz="1600" dirty="0">
                <a:latin typeface="Meiryo UI" panose="020B0604030504040204" pitchFamily="50" charset="-128"/>
                <a:ea typeface="Meiryo UI" panose="020B0604030504040204" pitchFamily="50" charset="-128"/>
                <a:cs typeface="Times New Roman" panose="02020603050405020304" pitchFamily="18" charset="0"/>
              </a:rPr>
              <a:t>財務局連絡先一覧</a:t>
            </a:r>
            <a:endParaRPr lang="ja-JP" altLang="en-US" sz="1600" dirty="0">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7FD0893F-3570-46F9-84BD-D50D1EAA975D}"/>
              </a:ext>
            </a:extLst>
          </p:cNvPr>
          <p:cNvGrpSpPr/>
          <p:nvPr/>
        </p:nvGrpSpPr>
        <p:grpSpPr>
          <a:xfrm>
            <a:off x="132152" y="5615874"/>
            <a:ext cx="9340076" cy="3352112"/>
            <a:chOff x="132152" y="5615874"/>
            <a:chExt cx="9340076" cy="3352112"/>
          </a:xfrm>
        </p:grpSpPr>
        <p:grpSp>
          <p:nvGrpSpPr>
            <p:cNvPr id="78" name="グループ化 77">
              <a:extLst>
                <a:ext uri="{FF2B5EF4-FFF2-40B4-BE49-F238E27FC236}">
                  <a16:creationId xmlns:a16="http://schemas.microsoft.com/office/drawing/2014/main" id="{92A451F6-6EAC-47C4-A8C2-DA148CA887AE}"/>
                </a:ext>
              </a:extLst>
            </p:cNvPr>
            <p:cNvGrpSpPr/>
            <p:nvPr/>
          </p:nvGrpSpPr>
          <p:grpSpPr>
            <a:xfrm>
              <a:off x="132152" y="5615874"/>
              <a:ext cx="9340076" cy="2449507"/>
              <a:chOff x="162761" y="2682773"/>
              <a:chExt cx="9340076" cy="2449507"/>
            </a:xfrm>
          </p:grpSpPr>
          <p:grpSp>
            <p:nvGrpSpPr>
              <p:cNvPr id="15" name="グループ化 14">
                <a:extLst>
                  <a:ext uri="{FF2B5EF4-FFF2-40B4-BE49-F238E27FC236}">
                    <a16:creationId xmlns:a16="http://schemas.microsoft.com/office/drawing/2014/main" id="{FA6168BE-4E90-47DC-8BB0-EB949319DD78}"/>
                  </a:ext>
                </a:extLst>
              </p:cNvPr>
              <p:cNvGrpSpPr/>
              <p:nvPr/>
            </p:nvGrpSpPr>
            <p:grpSpPr>
              <a:xfrm>
                <a:off x="162761" y="2682773"/>
                <a:ext cx="9340076" cy="2449507"/>
                <a:chOff x="-30165" y="2772736"/>
                <a:chExt cx="9340076" cy="2449507"/>
              </a:xfrm>
            </p:grpSpPr>
            <p:sp>
              <p:nvSpPr>
                <p:cNvPr id="7" name="矢印: 下 6">
                  <a:extLst>
                    <a:ext uri="{FF2B5EF4-FFF2-40B4-BE49-F238E27FC236}">
                      <a16:creationId xmlns:a16="http://schemas.microsoft.com/office/drawing/2014/main" id="{2CE5FBFB-8878-4792-BFBB-B751B9FEF165}"/>
                    </a:ext>
                  </a:extLst>
                </p:cNvPr>
                <p:cNvSpPr/>
                <p:nvPr/>
              </p:nvSpPr>
              <p:spPr>
                <a:xfrm rot="5400000">
                  <a:off x="2590100" y="3446871"/>
                  <a:ext cx="476030" cy="1431857"/>
                </a:xfrm>
                <a:prstGeom prst="downArrow">
                  <a:avLst>
                    <a:gd name="adj1" fmla="val 47985"/>
                    <a:gd name="adj2" fmla="val 370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グループ化 8">
                  <a:extLst>
                    <a:ext uri="{FF2B5EF4-FFF2-40B4-BE49-F238E27FC236}">
                      <a16:creationId xmlns:a16="http://schemas.microsoft.com/office/drawing/2014/main" id="{3D6B1D20-B19D-4C57-B9D1-D681CE6127DD}"/>
                    </a:ext>
                  </a:extLst>
                </p:cNvPr>
                <p:cNvGrpSpPr/>
                <p:nvPr/>
              </p:nvGrpSpPr>
              <p:grpSpPr>
                <a:xfrm>
                  <a:off x="-30165" y="2795414"/>
                  <a:ext cx="2192302" cy="2364385"/>
                  <a:chOff x="-30165" y="2795414"/>
                  <a:chExt cx="2192302" cy="2364385"/>
                </a:xfrm>
              </p:grpSpPr>
              <p:pic>
                <p:nvPicPr>
                  <p:cNvPr id="25" name="図 24">
                    <a:extLst>
                      <a:ext uri="{FF2B5EF4-FFF2-40B4-BE49-F238E27FC236}">
                        <a16:creationId xmlns:a16="http://schemas.microsoft.com/office/drawing/2014/main" id="{B79000FC-F766-4E78-9C29-8C05745DF14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165" y="2972791"/>
                    <a:ext cx="2187008" cy="2187008"/>
                  </a:xfrm>
                  <a:prstGeom prst="rect">
                    <a:avLst/>
                  </a:prstGeom>
                </p:spPr>
              </p:pic>
              <p:sp>
                <p:nvSpPr>
                  <p:cNvPr id="37" name="テキスト ボックス 36">
                    <a:extLst>
                      <a:ext uri="{FF2B5EF4-FFF2-40B4-BE49-F238E27FC236}">
                        <a16:creationId xmlns:a16="http://schemas.microsoft.com/office/drawing/2014/main" id="{E5AFB613-B5E3-4E87-9D97-ACC01862B1D6}"/>
                      </a:ext>
                    </a:extLst>
                  </p:cNvPr>
                  <p:cNvSpPr txBox="1"/>
                  <p:nvPr/>
                </p:nvSpPr>
                <p:spPr>
                  <a:xfrm>
                    <a:off x="159100" y="2795414"/>
                    <a:ext cx="2003037" cy="646331"/>
                  </a:xfrm>
                  <a:prstGeom prst="rect">
                    <a:avLst/>
                  </a:prstGeom>
                  <a:noFill/>
                </p:spPr>
                <p:txBody>
                  <a:bodyPr wrap="square" rtlCol="0">
                    <a:spAutoFit/>
                  </a:bodyPr>
                  <a:lstStyle/>
                  <a:p>
                    <a:pPr algn="ctr"/>
                    <a:r>
                      <a:rPr kumimoji="1" lang="ja-JP" altLang="en-US" b="1" dirty="0">
                        <a:latin typeface="Meiryo UI" panose="020B0604030504040204" pitchFamily="50" charset="-128"/>
                        <a:ea typeface="Meiryo UI" panose="020B0604030504040204" pitchFamily="50" charset="-128"/>
                      </a:rPr>
                      <a:t>事前届出の必要な</a:t>
                    </a:r>
                    <a:endParaRPr kumimoji="1" lang="en-US" altLang="ja-JP" b="1" dirty="0">
                      <a:latin typeface="Meiryo UI" panose="020B0604030504040204" pitchFamily="50" charset="-128"/>
                      <a:ea typeface="Meiryo UI" panose="020B0604030504040204" pitchFamily="50" charset="-128"/>
                    </a:endParaRPr>
                  </a:p>
                  <a:p>
                    <a:pPr algn="ctr"/>
                    <a:r>
                      <a:rPr kumimoji="1" lang="ja-JP" altLang="en-US" b="1" dirty="0">
                        <a:latin typeface="Meiryo UI" panose="020B0604030504040204" pitchFamily="50" charset="-128"/>
                        <a:ea typeface="Meiryo UI" panose="020B0604030504040204" pitchFamily="50" charset="-128"/>
                      </a:rPr>
                      <a:t>業種を営む企業</a:t>
                    </a:r>
                  </a:p>
                </p:txBody>
              </p:sp>
            </p:grpSp>
            <p:grpSp>
              <p:nvGrpSpPr>
                <p:cNvPr id="11" name="グループ化 10">
                  <a:extLst>
                    <a:ext uri="{FF2B5EF4-FFF2-40B4-BE49-F238E27FC236}">
                      <a16:creationId xmlns:a16="http://schemas.microsoft.com/office/drawing/2014/main" id="{6147041C-31FE-435F-991C-A8BC9943BDFD}"/>
                    </a:ext>
                  </a:extLst>
                </p:cNvPr>
                <p:cNvGrpSpPr/>
                <p:nvPr/>
              </p:nvGrpSpPr>
              <p:grpSpPr>
                <a:xfrm>
                  <a:off x="3381659" y="2772736"/>
                  <a:ext cx="1997242" cy="2119950"/>
                  <a:chOff x="3381659" y="2772736"/>
                  <a:chExt cx="1997242" cy="2119950"/>
                </a:xfrm>
              </p:grpSpPr>
              <p:pic>
                <p:nvPicPr>
                  <p:cNvPr id="23" name="図 22">
                    <a:extLst>
                      <a:ext uri="{FF2B5EF4-FFF2-40B4-BE49-F238E27FC236}">
                        <a16:creationId xmlns:a16="http://schemas.microsoft.com/office/drawing/2014/main" id="{F6D02FE6-A4F9-4A31-9833-14849F497E4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44044" y="3220214"/>
                    <a:ext cx="1672472" cy="1672472"/>
                  </a:xfrm>
                  <a:prstGeom prst="rect">
                    <a:avLst/>
                  </a:prstGeom>
                </p:spPr>
              </p:pic>
              <p:sp>
                <p:nvSpPr>
                  <p:cNvPr id="38" name="テキスト ボックス 37">
                    <a:extLst>
                      <a:ext uri="{FF2B5EF4-FFF2-40B4-BE49-F238E27FC236}">
                        <a16:creationId xmlns:a16="http://schemas.microsoft.com/office/drawing/2014/main" id="{8CDEB3A2-D95F-4B67-947E-318FFD52C8E8}"/>
                      </a:ext>
                    </a:extLst>
                  </p:cNvPr>
                  <p:cNvSpPr txBox="1"/>
                  <p:nvPr/>
                </p:nvSpPr>
                <p:spPr>
                  <a:xfrm>
                    <a:off x="3381659" y="2772736"/>
                    <a:ext cx="1997242" cy="584775"/>
                  </a:xfrm>
                  <a:prstGeom prst="rect">
                    <a:avLst/>
                  </a:prstGeom>
                  <a:noFill/>
                </p:spPr>
                <p:txBody>
                  <a:bodyPr wrap="square" rtlCol="0">
                    <a:spAutoFit/>
                  </a:bodyPr>
                  <a:lstStyle/>
                  <a:p>
                    <a:pPr algn="ctr"/>
                    <a:r>
                      <a:rPr kumimoji="1" lang="ja-JP" altLang="en-US" sz="2000" b="1" dirty="0">
                        <a:latin typeface="Meiryo UI" panose="020B0604030504040204" pitchFamily="50" charset="-128"/>
                        <a:ea typeface="Meiryo UI" panose="020B0604030504040204" pitchFamily="50" charset="-128"/>
                      </a:rPr>
                      <a:t>外国投資家</a:t>
                    </a:r>
                    <a:endParaRPr kumimoji="1" lang="en-US" altLang="ja-JP" sz="2000" b="1"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非居住者、外国会社等</a:t>
                    </a:r>
                  </a:p>
                </p:txBody>
              </p:sp>
            </p:grpSp>
            <p:grpSp>
              <p:nvGrpSpPr>
                <p:cNvPr id="13" name="グループ化 12">
                  <a:extLst>
                    <a:ext uri="{FF2B5EF4-FFF2-40B4-BE49-F238E27FC236}">
                      <a16:creationId xmlns:a16="http://schemas.microsoft.com/office/drawing/2014/main" id="{BE9E9132-0C4C-4376-AC36-1AF3ED1489D7}"/>
                    </a:ext>
                  </a:extLst>
                </p:cNvPr>
                <p:cNvGrpSpPr/>
                <p:nvPr/>
              </p:nvGrpSpPr>
              <p:grpSpPr>
                <a:xfrm>
                  <a:off x="6412194" y="2951183"/>
                  <a:ext cx="2897717" cy="2271060"/>
                  <a:chOff x="6412194" y="2951183"/>
                  <a:chExt cx="2897717" cy="2271060"/>
                </a:xfrm>
              </p:grpSpPr>
              <p:pic>
                <p:nvPicPr>
                  <p:cNvPr id="27" name="図 26">
                    <a:extLst>
                      <a:ext uri="{FF2B5EF4-FFF2-40B4-BE49-F238E27FC236}">
                        <a16:creationId xmlns:a16="http://schemas.microsoft.com/office/drawing/2014/main" id="{4D27BED3-F578-45EB-929C-0B589BE231D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767548" y="3035235"/>
                    <a:ext cx="2187008" cy="2187008"/>
                  </a:xfrm>
                  <a:prstGeom prst="rect">
                    <a:avLst/>
                  </a:prstGeom>
                </p:spPr>
              </p:pic>
              <p:sp>
                <p:nvSpPr>
                  <p:cNvPr id="39" name="テキスト ボックス 38">
                    <a:extLst>
                      <a:ext uri="{FF2B5EF4-FFF2-40B4-BE49-F238E27FC236}">
                        <a16:creationId xmlns:a16="http://schemas.microsoft.com/office/drawing/2014/main" id="{2598CE64-4728-4926-B1F1-E173F9F83CF3}"/>
                      </a:ext>
                    </a:extLst>
                  </p:cNvPr>
                  <p:cNvSpPr txBox="1"/>
                  <p:nvPr/>
                </p:nvSpPr>
                <p:spPr>
                  <a:xfrm>
                    <a:off x="6412194" y="2951183"/>
                    <a:ext cx="2897717" cy="400110"/>
                  </a:xfrm>
                  <a:prstGeom prst="rect">
                    <a:avLst/>
                  </a:prstGeom>
                  <a:noFill/>
                </p:spPr>
                <p:txBody>
                  <a:bodyPr wrap="square" rtlCol="0">
                    <a:spAutoFit/>
                  </a:bodyPr>
                  <a:lstStyle/>
                  <a:p>
                    <a:pPr algn="ctr"/>
                    <a:r>
                      <a:rPr kumimoji="1" lang="ja-JP" altLang="en-US" sz="2000" b="1" dirty="0">
                        <a:latin typeface="Meiryo UI" panose="020B0604030504040204" pitchFamily="50" charset="-128"/>
                        <a:ea typeface="Meiryo UI" panose="020B0604030504040204" pitchFamily="50" charset="-128"/>
                      </a:rPr>
                      <a:t>財務省・事業所管省庁</a:t>
                    </a:r>
                  </a:p>
                </p:txBody>
              </p:sp>
            </p:grpSp>
            <p:sp>
              <p:nvSpPr>
                <p:cNvPr id="40" name="テキスト ボックス 39">
                  <a:extLst>
                    <a:ext uri="{FF2B5EF4-FFF2-40B4-BE49-F238E27FC236}">
                      <a16:creationId xmlns:a16="http://schemas.microsoft.com/office/drawing/2014/main" id="{C52C465B-6C3D-44E0-810F-69F0F1B2B399}"/>
                    </a:ext>
                  </a:extLst>
                </p:cNvPr>
                <p:cNvSpPr txBox="1"/>
                <p:nvPr/>
              </p:nvSpPr>
              <p:spPr>
                <a:xfrm>
                  <a:off x="4917795" y="3366260"/>
                  <a:ext cx="2054578" cy="307777"/>
                </a:xfrm>
                <a:prstGeom prst="rect">
                  <a:avLst/>
                </a:prstGeom>
                <a:noFill/>
              </p:spPr>
              <p:txBody>
                <a:bodyPr wrap="square" rtlCol="0">
                  <a:spAutoFit/>
                </a:bodyPr>
                <a:lstStyle/>
                <a:p>
                  <a:pPr algn="ctr"/>
                  <a:r>
                    <a:rPr kumimoji="1" lang="ja-JP" altLang="en-US" sz="1400" dirty="0">
                      <a:solidFill>
                        <a:srgbClr val="FF0000"/>
                      </a:solidFill>
                      <a:highlight>
                        <a:srgbClr val="FFFF00"/>
                      </a:highlight>
                      <a:latin typeface="Meiryo UI" panose="020B0604030504040204" pitchFamily="50" charset="-128"/>
                      <a:ea typeface="Meiryo UI" panose="020B0604030504040204" pitchFamily="50" charset="-128"/>
                    </a:rPr>
                    <a:t>１．事前届出書の提出</a:t>
                  </a:r>
                  <a:endParaRPr kumimoji="1" lang="en-US" altLang="ja-JP" sz="14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F6D849C8-6A85-4B15-829E-24D73B1EB26A}"/>
                    </a:ext>
                  </a:extLst>
                </p:cNvPr>
                <p:cNvSpPr txBox="1"/>
                <p:nvPr/>
              </p:nvSpPr>
              <p:spPr>
                <a:xfrm>
                  <a:off x="5306884" y="4470147"/>
                  <a:ext cx="1532681" cy="307777"/>
                </a:xfrm>
                <a:prstGeom prst="rect">
                  <a:avLst/>
                </a:prstGeom>
                <a:noFill/>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２．審査終了</a:t>
                  </a:r>
                  <a:endParaRPr kumimoji="1" lang="en-US" altLang="ja-JP" sz="1400" dirty="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085BB404-AB58-4FCC-A188-2A49E87FEF35}"/>
                    </a:ext>
                  </a:extLst>
                </p:cNvPr>
                <p:cNvSpPr txBox="1"/>
                <p:nvPr/>
              </p:nvSpPr>
              <p:spPr>
                <a:xfrm>
                  <a:off x="2037860" y="3572265"/>
                  <a:ext cx="1600548" cy="307777"/>
                </a:xfrm>
                <a:prstGeom prst="rect">
                  <a:avLst/>
                </a:prstGeom>
                <a:noFill/>
              </p:spPr>
              <p:txBody>
                <a:bodyPr wrap="square" rtlCol="0">
                  <a:spAutoFit/>
                </a:bodyPr>
                <a:lstStyle/>
                <a:p>
                  <a:pPr algn="ctr"/>
                  <a:r>
                    <a:rPr kumimoji="1" lang="ja-JP" altLang="en-US" sz="1400" dirty="0">
                      <a:latin typeface="Meiryo UI" panose="020B0604030504040204" pitchFamily="50" charset="-128"/>
                      <a:ea typeface="Meiryo UI" panose="020B0604030504040204" pitchFamily="50" charset="-128"/>
                    </a:rPr>
                    <a:t>３．投資等</a:t>
                  </a:r>
                  <a:endParaRPr kumimoji="1" lang="en-US" altLang="ja-JP" sz="1400" dirty="0">
                    <a:latin typeface="Meiryo UI" panose="020B0604030504040204" pitchFamily="50" charset="-128"/>
                    <a:ea typeface="Meiryo UI" panose="020B0604030504040204" pitchFamily="50" charset="-128"/>
                  </a:endParaRPr>
                </a:p>
              </p:txBody>
            </p:sp>
          </p:grpSp>
          <p:sp>
            <p:nvSpPr>
              <p:cNvPr id="53" name="矢印: 下 52">
                <a:extLst>
                  <a:ext uri="{FF2B5EF4-FFF2-40B4-BE49-F238E27FC236}">
                    <a16:creationId xmlns:a16="http://schemas.microsoft.com/office/drawing/2014/main" id="{8417341D-8041-450E-AB96-28E62129556E}"/>
                  </a:ext>
                </a:extLst>
              </p:cNvPr>
              <p:cNvSpPr/>
              <p:nvPr/>
            </p:nvSpPr>
            <p:spPr>
              <a:xfrm rot="16200000">
                <a:off x="5888922" y="3183472"/>
                <a:ext cx="475200" cy="1313342"/>
              </a:xfrm>
              <a:prstGeom prst="downArrow">
                <a:avLst>
                  <a:gd name="adj1" fmla="val 29691"/>
                  <a:gd name="adj2" fmla="val 370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矢印: 下 54">
                <a:extLst>
                  <a:ext uri="{FF2B5EF4-FFF2-40B4-BE49-F238E27FC236}">
                    <a16:creationId xmlns:a16="http://schemas.microsoft.com/office/drawing/2014/main" id="{732BB7F9-4D92-461F-8ACC-DF5483371211}"/>
                  </a:ext>
                </a:extLst>
              </p:cNvPr>
              <p:cNvSpPr/>
              <p:nvPr/>
            </p:nvSpPr>
            <p:spPr>
              <a:xfrm rot="5400000">
                <a:off x="5856799" y="3530466"/>
                <a:ext cx="475200" cy="1313342"/>
              </a:xfrm>
              <a:prstGeom prst="downArrow">
                <a:avLst>
                  <a:gd name="adj1" fmla="val 29691"/>
                  <a:gd name="adj2" fmla="val 370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 name="正方形/長方形 13">
              <a:extLst>
                <a:ext uri="{FF2B5EF4-FFF2-40B4-BE49-F238E27FC236}">
                  <a16:creationId xmlns:a16="http://schemas.microsoft.com/office/drawing/2014/main" id="{0DBA5C7D-39EF-4A4B-B4B4-E44EEDA8B704}"/>
                </a:ext>
              </a:extLst>
            </p:cNvPr>
            <p:cNvSpPr/>
            <p:nvPr/>
          </p:nvSpPr>
          <p:spPr>
            <a:xfrm>
              <a:off x="431027" y="7767657"/>
              <a:ext cx="8926600" cy="1200329"/>
            </a:xfrm>
            <a:prstGeom prst="rect">
              <a:avLst/>
            </a:prstGeom>
          </p:spPr>
          <p:txBody>
            <a:bodyPr wrap="square">
              <a:spAutoFit/>
            </a:bodyPr>
            <a:lstStyle/>
            <a:p>
              <a:r>
                <a:rPr kumimoji="1" lang="ja-JP" altLang="en-US" sz="2400" b="1" dirty="0">
                  <a:latin typeface="ＤＦ特太ゴシック体" panose="020B0509000000000000" pitchFamily="49" charset="-128"/>
                  <a:ea typeface="ＤＦ特太ゴシック体" panose="020B0509000000000000" pitchFamily="49" charset="-128"/>
                </a:rPr>
                <a:t> 財務省（財務局）では、事前届出が必要となる場合の手続き等についての相談窓口、事前届出義務の違反が疑われる場合等の情報提供窓口を設置しております。</a:t>
              </a:r>
              <a:endParaRPr lang="ja-JP" altLang="en-US" sz="2400" dirty="0"/>
            </a:p>
          </p:txBody>
        </p:sp>
      </p:grpSp>
      <p:graphicFrame>
        <p:nvGraphicFramePr>
          <p:cNvPr id="3" name="表 2">
            <a:extLst>
              <a:ext uri="{FF2B5EF4-FFF2-40B4-BE49-F238E27FC236}">
                <a16:creationId xmlns:a16="http://schemas.microsoft.com/office/drawing/2014/main" id="{E75D8700-6652-4B53-84EB-72B53A0474B2}"/>
              </a:ext>
            </a:extLst>
          </p:cNvPr>
          <p:cNvGraphicFramePr>
            <a:graphicFrameLocks noGrp="1"/>
          </p:cNvGraphicFramePr>
          <p:nvPr>
            <p:extLst>
              <p:ext uri="{D42A27DB-BD31-4B8C-83A1-F6EECF244321}">
                <p14:modId xmlns:p14="http://schemas.microsoft.com/office/powerpoint/2010/main" val="1495010218"/>
              </p:ext>
            </p:extLst>
          </p:nvPr>
        </p:nvGraphicFramePr>
        <p:xfrm>
          <a:off x="4057621" y="9451575"/>
          <a:ext cx="5300006" cy="3219205"/>
        </p:xfrm>
        <a:graphic>
          <a:graphicData uri="http://schemas.openxmlformats.org/drawingml/2006/table">
            <a:tbl>
              <a:tblPr firstRow="1" firstCol="1" bandRow="1"/>
              <a:tblGrid>
                <a:gridCol w="1065422">
                  <a:extLst>
                    <a:ext uri="{9D8B030D-6E8A-4147-A177-3AD203B41FA5}">
                      <a16:colId xmlns:a16="http://schemas.microsoft.com/office/drawing/2014/main" val="1392220937"/>
                    </a:ext>
                  </a:extLst>
                </a:gridCol>
                <a:gridCol w="1409700">
                  <a:extLst>
                    <a:ext uri="{9D8B030D-6E8A-4147-A177-3AD203B41FA5}">
                      <a16:colId xmlns:a16="http://schemas.microsoft.com/office/drawing/2014/main" val="3766540326"/>
                    </a:ext>
                  </a:extLst>
                </a:gridCol>
                <a:gridCol w="1533451">
                  <a:extLst>
                    <a:ext uri="{9D8B030D-6E8A-4147-A177-3AD203B41FA5}">
                      <a16:colId xmlns:a16="http://schemas.microsoft.com/office/drawing/2014/main" val="2946835145"/>
                    </a:ext>
                  </a:extLst>
                </a:gridCol>
                <a:gridCol w="1291433">
                  <a:extLst>
                    <a:ext uri="{9D8B030D-6E8A-4147-A177-3AD203B41FA5}">
                      <a16:colId xmlns:a16="http://schemas.microsoft.com/office/drawing/2014/main" val="288244230"/>
                    </a:ext>
                  </a:extLst>
                </a:gridCol>
              </a:tblGrid>
              <a:tr h="201685">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 </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r>
                        <a:rPr lang="ja-JP" sz="900" kern="100" dirty="0">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相談窓口</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r>
                        <a:rPr lang="ja-JP" sz="900" kern="100" dirty="0">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情報提供窓口</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tc>
                  <a:txBody>
                    <a:bodyPr/>
                    <a:lstStyle/>
                    <a:p>
                      <a:pPr algn="ctr"/>
                      <a:r>
                        <a:rPr lang="ja-JP" sz="900" kern="100" dirty="0">
                          <a:solidFill>
                            <a:srgbClr val="000000"/>
                          </a:solidFill>
                          <a:effectLst/>
                          <a:latin typeface="Times New Roman" panose="02020603050405020304" pitchFamily="18" charset="0"/>
                          <a:ea typeface="ＭＳ 明朝" panose="02020609040205080304" pitchFamily="17" charset="-128"/>
                          <a:cs typeface="Times New Roman" panose="02020603050405020304" pitchFamily="18" charset="0"/>
                        </a:rPr>
                        <a:t>電話番号</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21707270"/>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9"/>
                        </a:rPr>
                        <a:t>北海道財務局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9"/>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9"/>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fdi-info@hk.lfb-mof.go.jp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fefta-info@hk.lfb-mof.go.jp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011-709-2311</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（内線</a:t>
                      </a:r>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4347</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6117824"/>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0"/>
                        </a:rPr>
                        <a:t>東北財務局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0"/>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0"/>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fdi-info@th.lfb-mof.go.jp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fefta-info@th.lfb-mof.go.jp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022-263-1111</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（内線</a:t>
                      </a:r>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3054)</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557427"/>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1"/>
                        </a:rPr>
                        <a:t>関東財務局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1"/>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1"/>
                        </a:rPr>
                        <a:t>理財部理財第一課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fdi-info@kt.lfb-mof.go.jp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fefta-info@kt.lfb-mof.go.jp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048-615-6116</a:t>
                      </a:r>
                      <a:r>
                        <a:rPr lang="ja-JP" sz="900" kern="100" dirty="0">
                          <a:effectLst/>
                          <a:latin typeface="Times New Roman" panose="02020603050405020304" pitchFamily="18" charset="0"/>
                          <a:ea typeface="ＭＳ 明朝" panose="02020609040205080304" pitchFamily="17" charset="-128"/>
                          <a:cs typeface="Times New Roman" panose="02020603050405020304" pitchFamily="18" charset="0"/>
                        </a:rPr>
                        <a:t>（直通）</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3551875"/>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2"/>
                        </a:rPr>
                        <a:t>北陸財務局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2"/>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2"/>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fdi-info@hr.lfb-mof.go.jp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fefta-info@hr.lfb-mof.go.jp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076-292-7852</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（直通）</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4303415"/>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3"/>
                        </a:rPr>
                        <a:t>東海財務局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3"/>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3"/>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fdi-info@tk.lfb-mof.go.jp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fefta-info@tk.lfb-mof.go.jp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052-951-1797</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（直通）</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648295"/>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4"/>
                        </a:rPr>
                        <a:t>近畿財務局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4"/>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4"/>
                        </a:rPr>
                        <a:t>理財部理財第一課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fdi-info@kk.lfb-mof.go.jp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fefta-info@kk.lfb-mof.go.jp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06-6949-6366</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（直通）</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9763019"/>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5"/>
                        </a:rPr>
                        <a:t>中国財務局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5"/>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5"/>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fdi-info@tg.lfb-mof.go.jp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fefta-info@tg.lfb-mof.go.jp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082-221-9207</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（直通）</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1663273"/>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6"/>
                        </a:rPr>
                        <a:t>四国財務局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6"/>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6"/>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fdi-info@sk.lfb-mof.go.jp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fefta-info@sk.lfb-mof.go.jp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087-811-7780</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（内線</a:t>
                      </a:r>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333</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7598509"/>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7"/>
                        </a:rPr>
                        <a:t>九州財務局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7"/>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7"/>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fdi-info@ks.lfb-mof.go.jp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fefta-info@ks.lfb-mof.go.jp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096-353-6351</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（内線</a:t>
                      </a:r>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3072</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7139137"/>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8"/>
                        </a:rPr>
                        <a:t>福岡財務支局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8"/>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8"/>
                        </a:rPr>
                        <a:t>理財部理財課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fdi-info@fo.lfb-mof.go.jp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fefta-info@fo.lfb-mof.go.jp</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a:effectLst/>
                          <a:latin typeface="Times New Roman" panose="02020603050405020304" pitchFamily="18" charset="0"/>
                          <a:ea typeface="ＭＳ 明朝" panose="02020609040205080304" pitchFamily="17" charset="-128"/>
                          <a:cs typeface="Times New Roman" panose="02020603050405020304" pitchFamily="18" charset="0"/>
                        </a:rPr>
                        <a:t>092-411-5075</a:t>
                      </a:r>
                      <a:r>
                        <a:rPr lang="ja-JP" sz="900" kern="100">
                          <a:effectLst/>
                          <a:latin typeface="Times New Roman" panose="02020603050405020304" pitchFamily="18" charset="0"/>
                          <a:ea typeface="ＭＳ 明朝" panose="02020609040205080304" pitchFamily="17" charset="-128"/>
                          <a:cs typeface="Times New Roman" panose="02020603050405020304" pitchFamily="18" charset="0"/>
                        </a:rPr>
                        <a:t>（直通）</a:t>
                      </a:r>
                      <a:endParaRPr lang="ja-JP" sz="9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4103891"/>
                  </a:ext>
                </a:extLst>
              </a:tr>
              <a:tr h="228600">
                <a:tc>
                  <a:txBody>
                    <a:bodyPr/>
                    <a:lstStyle/>
                    <a:p>
                      <a:pPr algn="l"/>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9"/>
                        </a:rPr>
                        <a:t>沖縄総合事務局</a:t>
                      </a:r>
                      <a:br>
                        <a:rPr lang="en-US" sz="900" u="sng" kern="100" dirty="0">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9"/>
                        </a:rPr>
                      </a:br>
                      <a:r>
                        <a:rPr lang="en-US" sz="900" u="sng" kern="100" dirty="0" err="1">
                          <a:solidFill>
                            <a:srgbClr val="0563C1"/>
                          </a:solidFill>
                          <a:effectLst/>
                          <a:latin typeface="ＭＳ 明朝" panose="02020609040205080304" pitchFamily="17" charset="-128"/>
                          <a:ea typeface="ＭＳ 明朝" panose="02020609040205080304" pitchFamily="17" charset="-128"/>
                          <a:cs typeface="Times New Roman" panose="02020603050405020304" pitchFamily="18" charset="0"/>
                          <a:hlinkClick r:id="rId19"/>
                        </a:rPr>
                        <a:t>財務部理財課</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fdi-info.z9s@ogb.cao.go.jp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fefta-info.q5i</a:t>
                      </a:r>
                      <a:r>
                        <a:rPr lang="en-US" altLang="ja-JP" sz="900" kern="100" dirty="0">
                          <a:effectLst/>
                          <a:latin typeface="Times New Roman" panose="02020603050405020304" pitchFamily="18" charset="0"/>
                          <a:ea typeface="ＭＳ 明朝" panose="02020609040205080304" pitchFamily="17" charset="-128"/>
                          <a:cs typeface="Times New Roman" panose="02020603050405020304" pitchFamily="18" charset="0"/>
                        </a:rPr>
                        <a:t>@</a:t>
                      </a:r>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ogb.cao.go.jp</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098-866-0031</a:t>
                      </a:r>
                      <a:r>
                        <a:rPr lang="ja-JP" sz="900" kern="100" dirty="0">
                          <a:effectLst/>
                          <a:latin typeface="Times New Roman" panose="02020603050405020304" pitchFamily="18" charset="0"/>
                          <a:ea typeface="ＭＳ 明朝" panose="02020609040205080304" pitchFamily="17" charset="-128"/>
                          <a:cs typeface="Times New Roman" panose="02020603050405020304" pitchFamily="18" charset="0"/>
                        </a:rPr>
                        <a:t>（内線</a:t>
                      </a:r>
                      <a:r>
                        <a:rPr lang="en-US" sz="900" kern="100" dirty="0">
                          <a:effectLst/>
                          <a:latin typeface="Times New Roman" panose="02020603050405020304" pitchFamily="18" charset="0"/>
                          <a:ea typeface="ＭＳ 明朝" panose="02020609040205080304" pitchFamily="17" charset="-128"/>
                          <a:cs typeface="Times New Roman" panose="02020603050405020304" pitchFamily="18" charset="0"/>
                        </a:rPr>
                        <a:t>82338</a:t>
                      </a:r>
                      <a:r>
                        <a:rPr lang="ja-JP" sz="900" kern="100" dirty="0">
                          <a:effectLst/>
                          <a:latin typeface="Times New Roman" panose="02020603050405020304" pitchFamily="18" charset="0"/>
                          <a:ea typeface="ＭＳ 明朝" panose="02020609040205080304" pitchFamily="17" charset="-128"/>
                          <a:cs typeface="Times New Roman" panose="02020603050405020304" pitchFamily="18" charset="0"/>
                        </a:rPr>
                        <a:t>）</a:t>
                      </a:r>
                      <a:endParaRPr 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912137"/>
                  </a:ext>
                </a:extLst>
              </a:tr>
            </a:tbl>
          </a:graphicData>
        </a:graphic>
      </p:graphicFrame>
    </p:spTree>
    <p:extLst>
      <p:ext uri="{BB962C8B-B14F-4D97-AF65-F5344CB8AC3E}">
        <p14:creationId xmlns:p14="http://schemas.microsoft.com/office/powerpoint/2010/main" val="3103361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テキスト ボックス 88">
            <a:extLst>
              <a:ext uri="{FF2B5EF4-FFF2-40B4-BE49-F238E27FC236}">
                <a16:creationId xmlns:a16="http://schemas.microsoft.com/office/drawing/2014/main" id="{A4991767-96CB-4117-95D4-D2156F1F1298}"/>
              </a:ext>
            </a:extLst>
          </p:cNvPr>
          <p:cNvSpPr txBox="1"/>
          <p:nvPr/>
        </p:nvSpPr>
        <p:spPr>
          <a:xfrm>
            <a:off x="0" y="-25203"/>
            <a:ext cx="9601200" cy="12816000"/>
          </a:xfrm>
          <a:prstGeom prst="rect">
            <a:avLst/>
          </a:prstGeom>
          <a:solidFill>
            <a:schemeClr val="accent5">
              <a:lumMod val="20000"/>
              <a:lumOff val="80000"/>
            </a:schemeClr>
          </a:solidFill>
        </p:spPr>
        <p:txBody>
          <a:bodyPr wrap="square" rtlCol="0">
            <a:spAutoFit/>
          </a:bodyPr>
          <a:lstStyle/>
          <a:p>
            <a:endParaRPr kumimoji="1" lang="ja-JP" altLang="en-US" dirty="0"/>
          </a:p>
        </p:txBody>
      </p:sp>
      <p:sp>
        <p:nvSpPr>
          <p:cNvPr id="61" name="正方形/長方形 60">
            <a:extLst>
              <a:ext uri="{FF2B5EF4-FFF2-40B4-BE49-F238E27FC236}">
                <a16:creationId xmlns:a16="http://schemas.microsoft.com/office/drawing/2014/main" id="{3FE4DF7C-7607-4D40-9E06-F59616D60181}"/>
              </a:ext>
            </a:extLst>
          </p:cNvPr>
          <p:cNvSpPr/>
          <p:nvPr/>
        </p:nvSpPr>
        <p:spPr>
          <a:xfrm>
            <a:off x="231766" y="2708693"/>
            <a:ext cx="9157374" cy="10024953"/>
          </a:xfrm>
          <a:prstGeom prst="rect">
            <a:avLst/>
          </a:prstGeom>
          <a:noFill/>
          <a:ln w="3810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a:extLst>
              <a:ext uri="{FF2B5EF4-FFF2-40B4-BE49-F238E27FC236}">
                <a16:creationId xmlns:a16="http://schemas.microsoft.com/office/drawing/2014/main" id="{C9061520-CC38-48C3-B9B4-154E6A49479A}"/>
              </a:ext>
            </a:extLst>
          </p:cNvPr>
          <p:cNvSpPr txBox="1"/>
          <p:nvPr/>
        </p:nvSpPr>
        <p:spPr>
          <a:xfrm>
            <a:off x="590549" y="4858806"/>
            <a:ext cx="8433786" cy="2277547"/>
          </a:xfrm>
          <a:prstGeom prst="rect">
            <a:avLst/>
          </a:prstGeom>
          <a:solidFill>
            <a:schemeClr val="bg1"/>
          </a:solidFill>
          <a:ln>
            <a:solidFill>
              <a:schemeClr val="tx1"/>
            </a:solidFill>
          </a:ln>
        </p:spPr>
        <p:txBody>
          <a:bodyPr wrap="square" rtlCol="0">
            <a:spAutoFit/>
          </a:bodyPr>
          <a:lstStyle/>
          <a:p>
            <a:pPr marL="95250" indent="-95250" algn="just"/>
            <a:r>
              <a:rPr kumimoji="1" lang="ja-JP" altLang="en-US" sz="2000" b="1" dirty="0">
                <a:solidFill>
                  <a:srgbClr val="FF0000"/>
                </a:solidFill>
                <a:latin typeface="Meiryo UI" panose="020B0604030504040204" pitchFamily="50" charset="-128"/>
                <a:ea typeface="Meiryo UI" panose="020B0604030504040204" pitchFamily="50" charset="-128"/>
              </a:rPr>
              <a:t>①事前届出の必要な投資家</a:t>
            </a:r>
            <a:endParaRPr kumimoji="1" lang="en-US" altLang="ja-JP" sz="2000" b="1" dirty="0">
              <a:solidFill>
                <a:srgbClr val="FF0000"/>
              </a:solidFill>
              <a:latin typeface="Meiryo UI" panose="020B0604030504040204" pitchFamily="50" charset="-128"/>
              <a:ea typeface="Meiryo UI" panose="020B0604030504040204" pitchFamily="50" charset="-128"/>
            </a:endParaRPr>
          </a:p>
          <a:p>
            <a:pPr marL="95250" indent="-95250" algn="just"/>
            <a:endParaRPr kumimoji="1" lang="en-US" altLang="ja-JP" sz="1400" dirty="0">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非居住者である個人</a:t>
            </a:r>
            <a:endParaRPr kumimoji="1" lang="en-US" altLang="ja-JP" dirty="0">
              <a:solidFill>
                <a:srgbClr val="FF0000"/>
              </a:solidFill>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外国法令に基づき設立された法人やその他団体</a:t>
            </a:r>
            <a:endParaRPr kumimoji="1" lang="en-US" altLang="ja-JP" dirty="0">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非居住者である個人又は外国法人により議決権の過半数以上を保有されている本邦の会社</a:t>
            </a:r>
            <a:endParaRPr kumimoji="1" lang="en-US" altLang="ja-JP" dirty="0">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非居住者である個人又は外国法人である者が</a:t>
            </a:r>
            <a:r>
              <a:rPr kumimoji="1" lang="en-US" altLang="ja-JP" dirty="0">
                <a:latin typeface="Meiryo UI" panose="020B0604030504040204" pitchFamily="50" charset="-128"/>
                <a:ea typeface="Meiryo UI" panose="020B0604030504040204" pitchFamily="50" charset="-128"/>
              </a:rPr>
              <a:t>50%</a:t>
            </a:r>
            <a:r>
              <a:rPr kumimoji="1" lang="ja-JP" altLang="en-US" dirty="0">
                <a:latin typeface="Meiryo UI" panose="020B0604030504040204" pitchFamily="50" charset="-128"/>
                <a:ea typeface="Meiryo UI" panose="020B0604030504040204" pitchFamily="50" charset="-128"/>
              </a:rPr>
              <a:t>以上出資する組合、又は業務執行組合員の過半数を占める組合　等</a:t>
            </a:r>
            <a:endParaRPr kumimoji="1" lang="en-US" altLang="ja-JP" dirty="0">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2D5CC7D4-AB90-47A3-89D4-B70B23131673}"/>
              </a:ext>
            </a:extLst>
          </p:cNvPr>
          <p:cNvSpPr txBox="1"/>
          <p:nvPr/>
        </p:nvSpPr>
        <p:spPr>
          <a:xfrm>
            <a:off x="400487" y="2924675"/>
            <a:ext cx="8800225" cy="1323439"/>
          </a:xfrm>
          <a:prstGeom prst="rect">
            <a:avLst/>
          </a:prstGeom>
          <a:noFill/>
        </p:spPr>
        <p:txBody>
          <a:bodyPr wrap="square" rtlCol="0">
            <a:spAutoFit/>
          </a:bodyPr>
          <a:lstStyle/>
          <a:p>
            <a:pPr indent="176213" algn="just"/>
            <a:r>
              <a:rPr kumimoji="1" lang="ja-JP" altLang="en-US" sz="2000" dirty="0">
                <a:latin typeface="Meiryo UI" panose="020B0604030504040204" pitchFamily="50" charset="-128"/>
                <a:ea typeface="Meiryo UI" panose="020B0604030504040204" pitchFamily="50" charset="-128"/>
              </a:rPr>
              <a:t>外為法に基づき、①</a:t>
            </a:r>
            <a:r>
              <a:rPr kumimoji="1" lang="ja-JP" altLang="en-US" sz="2000" b="1" u="sng" dirty="0">
                <a:solidFill>
                  <a:srgbClr val="FF0000"/>
                </a:solidFill>
                <a:latin typeface="Meiryo UI" panose="020B0604030504040204" pitchFamily="50" charset="-128"/>
                <a:ea typeface="Meiryo UI" panose="020B0604030504040204" pitchFamily="50" charset="-128"/>
              </a:rPr>
              <a:t>外国投資家</a:t>
            </a:r>
            <a:r>
              <a:rPr kumimoji="1" lang="ja-JP" altLang="en-US" sz="2000" dirty="0">
                <a:latin typeface="Meiryo UI" panose="020B0604030504040204" pitchFamily="50" charset="-128"/>
                <a:ea typeface="Meiryo UI" panose="020B0604030504040204" pitchFamily="50" charset="-128"/>
              </a:rPr>
              <a:t>（非居住者である個人、外国の会社、これらの者から</a:t>
            </a:r>
            <a:r>
              <a:rPr kumimoji="1" lang="en-US" altLang="ja-JP" sz="2000" dirty="0">
                <a:latin typeface="Meiryo UI" panose="020B0604030504040204" pitchFamily="50" charset="-128"/>
                <a:ea typeface="Meiryo UI" panose="020B0604030504040204" pitchFamily="50" charset="-128"/>
              </a:rPr>
              <a:t>50</a:t>
            </a:r>
            <a:r>
              <a:rPr kumimoji="1" lang="ja-JP" altLang="en-US" sz="2000" dirty="0">
                <a:latin typeface="Meiryo UI" panose="020B0604030504040204" pitchFamily="50" charset="-128"/>
                <a:ea typeface="Meiryo UI" panose="020B0604030504040204" pitchFamily="50" charset="-128"/>
              </a:rPr>
              <a:t>％以上出資を受けている本邦の会社等）</a:t>
            </a:r>
            <a:r>
              <a:rPr kumimoji="1" lang="ja-JP" altLang="en-US" sz="2000" u="sng" dirty="0">
                <a:latin typeface="Meiryo UI" panose="020B0604030504040204" pitchFamily="50" charset="-128"/>
                <a:ea typeface="Meiryo UI" panose="020B0604030504040204" pitchFamily="50" charset="-128"/>
              </a:rPr>
              <a:t>が</a:t>
            </a:r>
            <a:r>
              <a:rPr kumimoji="1" lang="ja-JP" altLang="en-US" sz="2000" dirty="0">
                <a:latin typeface="Meiryo UI" panose="020B0604030504040204" pitchFamily="50" charset="-128"/>
                <a:ea typeface="Meiryo UI" panose="020B0604030504040204" pitchFamily="50" charset="-128"/>
              </a:rPr>
              <a:t>、②国の安全等の観点から指定される</a:t>
            </a:r>
            <a:r>
              <a:rPr kumimoji="1" lang="ja-JP" altLang="en-US" sz="2000" b="1" u="sng" dirty="0">
                <a:solidFill>
                  <a:srgbClr val="00B050"/>
                </a:solidFill>
                <a:latin typeface="Meiryo UI" panose="020B0604030504040204" pitchFamily="50" charset="-128"/>
                <a:ea typeface="Meiryo UI" panose="020B0604030504040204" pitchFamily="50" charset="-128"/>
              </a:rPr>
              <a:t>事前届出の必要な業種</a:t>
            </a:r>
            <a:r>
              <a:rPr kumimoji="1" lang="ja-JP" altLang="en-US" sz="2000" u="sng" dirty="0">
                <a:latin typeface="Meiryo UI" panose="020B0604030504040204" pitchFamily="50" charset="-128"/>
                <a:ea typeface="Meiryo UI" panose="020B0604030504040204" pitchFamily="50" charset="-128"/>
              </a:rPr>
              <a:t>を営む企業に対して</a:t>
            </a:r>
            <a:r>
              <a:rPr kumimoji="1" lang="ja-JP" altLang="en-US" sz="2000" dirty="0">
                <a:latin typeface="Meiryo UI" panose="020B0604030504040204" pitchFamily="50" charset="-128"/>
                <a:ea typeface="Meiryo UI" panose="020B0604030504040204" pitchFamily="50" charset="-128"/>
              </a:rPr>
              <a:t>、③</a:t>
            </a:r>
            <a:r>
              <a:rPr kumimoji="1" lang="ja-JP" altLang="en-US" sz="2000" b="1" u="sng" dirty="0">
                <a:solidFill>
                  <a:srgbClr val="002060"/>
                </a:solidFill>
                <a:latin typeface="Meiryo UI" panose="020B0604030504040204" pitchFamily="50" charset="-128"/>
                <a:ea typeface="Meiryo UI" panose="020B0604030504040204" pitchFamily="50" charset="-128"/>
              </a:rPr>
              <a:t>投資等</a:t>
            </a:r>
            <a:r>
              <a:rPr kumimoji="1" lang="ja-JP" altLang="en-US" sz="2000" u="sng" dirty="0">
                <a:latin typeface="Meiryo UI" panose="020B0604030504040204" pitchFamily="50" charset="-128"/>
                <a:ea typeface="Meiryo UI" panose="020B0604030504040204" pitchFamily="50" charset="-128"/>
              </a:rPr>
              <a:t>を行う場合</a:t>
            </a:r>
            <a:r>
              <a:rPr kumimoji="1" lang="ja-JP" altLang="en-US" sz="2000" dirty="0">
                <a:latin typeface="Meiryo UI" panose="020B0604030504040204" pitchFamily="50" charset="-128"/>
                <a:ea typeface="Meiryo UI" panose="020B0604030504040204" pitchFamily="50" charset="-128"/>
              </a:rPr>
              <a:t>、</a:t>
            </a:r>
            <a:r>
              <a:rPr kumimoji="1" lang="ja-JP" altLang="en-US" sz="2000" u="sng" dirty="0">
                <a:latin typeface="Meiryo UI" panose="020B0604030504040204" pitchFamily="50" charset="-128"/>
                <a:ea typeface="Meiryo UI" panose="020B0604030504040204" pitchFamily="50" charset="-128"/>
              </a:rPr>
              <a:t>外国投資家は財務大臣及び事業所管大臣あてに事前届出を行う必要</a:t>
            </a:r>
            <a:r>
              <a:rPr kumimoji="1" lang="ja-JP" altLang="en-US" sz="2000" baseline="30000" dirty="0">
                <a:latin typeface="Meiryo UI" panose="020B0604030504040204" pitchFamily="50" charset="-128"/>
                <a:ea typeface="Meiryo UI" panose="020B0604030504040204" pitchFamily="50" charset="-128"/>
              </a:rPr>
              <a:t>（注）</a:t>
            </a:r>
            <a:r>
              <a:rPr kumimoji="1" lang="ja-JP" altLang="en-US" sz="2000" dirty="0">
                <a:latin typeface="Meiryo UI" panose="020B0604030504040204" pitchFamily="50" charset="-128"/>
                <a:ea typeface="Meiryo UI" panose="020B0604030504040204" pitchFamily="50" charset="-128"/>
              </a:rPr>
              <a:t>があります。</a:t>
            </a:r>
            <a:endParaRPr kumimoji="1" lang="en-US" altLang="ja-JP" sz="2000" dirty="0">
              <a:latin typeface="Meiryo UI" panose="020B0604030504040204" pitchFamily="50" charset="-128"/>
              <a:ea typeface="Meiryo UI" panose="020B0604030504040204" pitchFamily="50" charset="-128"/>
            </a:endParaRPr>
          </a:p>
        </p:txBody>
      </p:sp>
      <p:sp>
        <p:nvSpPr>
          <p:cNvPr id="64" name="テキスト ボックス 63">
            <a:extLst>
              <a:ext uri="{FF2B5EF4-FFF2-40B4-BE49-F238E27FC236}">
                <a16:creationId xmlns:a16="http://schemas.microsoft.com/office/drawing/2014/main" id="{A9ED5E43-B475-4982-8CB4-D91ADB9434F9}"/>
              </a:ext>
            </a:extLst>
          </p:cNvPr>
          <p:cNvSpPr txBox="1"/>
          <p:nvPr/>
        </p:nvSpPr>
        <p:spPr>
          <a:xfrm>
            <a:off x="231766" y="4305264"/>
            <a:ext cx="8800225" cy="461665"/>
          </a:xfrm>
          <a:prstGeom prst="rect">
            <a:avLst/>
          </a:prstGeom>
          <a:noFill/>
        </p:spPr>
        <p:txBody>
          <a:bodyPr wrap="square" rtlCol="0">
            <a:spAutoFit/>
          </a:bodyPr>
          <a:lstStyle/>
          <a:p>
            <a:pPr marL="457200" indent="-373063" algn="just"/>
            <a:r>
              <a:rPr kumimoji="1" lang="ja-JP" altLang="en-US" sz="1200" dirty="0">
                <a:latin typeface="Meiryo UI" panose="020B0604030504040204" pitchFamily="50" charset="-128"/>
                <a:ea typeface="Meiryo UI" panose="020B0604030504040204" pitchFamily="50" charset="-128"/>
              </a:rPr>
              <a:t>（注）一定の条件を満たす外国投資家について、役員に就任しない、非公開の技術関連情報にアクセスしないなどの一定の基準を遵守する場合には、事前届出の免除制度が利用が可能となる場合があります。なお、その場合は事後報告書を提出する必要があります。</a:t>
            </a:r>
            <a:endParaRPr kumimoji="1" lang="en-US" altLang="ja-JP" sz="1200"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ACAB5BF3-417C-4373-B2E0-7CD2E8B39036}"/>
              </a:ext>
            </a:extLst>
          </p:cNvPr>
          <p:cNvSpPr txBox="1"/>
          <p:nvPr/>
        </p:nvSpPr>
        <p:spPr>
          <a:xfrm>
            <a:off x="590549" y="7320106"/>
            <a:ext cx="8433786" cy="3385542"/>
          </a:xfrm>
          <a:prstGeom prst="rect">
            <a:avLst/>
          </a:prstGeom>
          <a:solidFill>
            <a:schemeClr val="bg1"/>
          </a:solidFill>
          <a:ln>
            <a:solidFill>
              <a:schemeClr val="tx1"/>
            </a:solidFill>
          </a:ln>
        </p:spPr>
        <p:txBody>
          <a:bodyPr wrap="square" rtlCol="0">
            <a:spAutoFit/>
          </a:bodyPr>
          <a:lstStyle/>
          <a:p>
            <a:pPr marL="95250" indent="-95250" algn="just"/>
            <a:r>
              <a:rPr kumimoji="1" lang="ja-JP" altLang="en-US" sz="2000" b="1" dirty="0">
                <a:solidFill>
                  <a:srgbClr val="00B050"/>
                </a:solidFill>
                <a:latin typeface="Meiryo UI" panose="020B0604030504040204" pitchFamily="50" charset="-128"/>
                <a:ea typeface="Meiryo UI" panose="020B0604030504040204" pitchFamily="50" charset="-128"/>
              </a:rPr>
              <a:t>②事前届出の必要な業種</a:t>
            </a:r>
            <a:endParaRPr kumimoji="1" lang="en-US" altLang="ja-JP" sz="2000" b="1" dirty="0">
              <a:solidFill>
                <a:srgbClr val="00B050"/>
              </a:solidFill>
              <a:latin typeface="Meiryo UI" panose="020B0604030504040204" pitchFamily="50" charset="-128"/>
              <a:ea typeface="Meiryo UI" panose="020B0604030504040204" pitchFamily="50" charset="-128"/>
            </a:endParaRPr>
          </a:p>
          <a:p>
            <a:pPr marL="95250" indent="-95250" algn="just"/>
            <a:endParaRPr kumimoji="1" lang="en-US" altLang="ja-JP" sz="1400" dirty="0">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武器・航空機・宇宙開発・原子力関連の製造業、及び、これらの業種に係る修理業、ソフトウェア業</a:t>
            </a: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軍事転用可能な汎用品の製造業</a:t>
            </a: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感染症に対する医薬品に係る製造業、高度管理医療機器に係る製造業</a:t>
            </a: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重要鉱物資源に係る金属鉱業等、特定離島港湾施設等の整備を行う建設業</a:t>
            </a:r>
            <a:endParaRPr kumimoji="1" lang="en-US" altLang="ja-JP" dirty="0">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サイバーセキュリティ関連業種（情報処理関連の機器・部品・ソフトウェア製造業種、情報サービス関連業種）</a:t>
            </a: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インフラ関連業種（電力業、ガス業、通信業、上水道、鉄道業、石油業、熱供給業、放送業、旅客運送）</a:t>
            </a: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警備業、農林水産業、皮革製品製造業、航空運輸業、海運業　　　　　　 　　　　　等</a:t>
            </a:r>
          </a:p>
        </p:txBody>
      </p:sp>
      <p:sp>
        <p:nvSpPr>
          <p:cNvPr id="66" name="テキスト ボックス 65">
            <a:extLst>
              <a:ext uri="{FF2B5EF4-FFF2-40B4-BE49-F238E27FC236}">
                <a16:creationId xmlns:a16="http://schemas.microsoft.com/office/drawing/2014/main" id="{DB394CC3-4A63-4576-99A6-6E1F1C27BE1E}"/>
              </a:ext>
            </a:extLst>
          </p:cNvPr>
          <p:cNvSpPr txBox="1"/>
          <p:nvPr/>
        </p:nvSpPr>
        <p:spPr>
          <a:xfrm>
            <a:off x="590549" y="10888651"/>
            <a:ext cx="8433786" cy="1661993"/>
          </a:xfrm>
          <a:prstGeom prst="rect">
            <a:avLst/>
          </a:prstGeom>
          <a:solidFill>
            <a:schemeClr val="bg1"/>
          </a:solidFill>
          <a:ln>
            <a:solidFill>
              <a:schemeClr val="tx1"/>
            </a:solidFill>
          </a:ln>
        </p:spPr>
        <p:txBody>
          <a:bodyPr wrap="square" rtlCol="0">
            <a:spAutoFit/>
          </a:bodyPr>
          <a:lstStyle/>
          <a:p>
            <a:pPr marL="95250" indent="-95250" algn="just"/>
            <a:r>
              <a:rPr kumimoji="1" lang="ja-JP" altLang="en-US" sz="2000" b="1" dirty="0">
                <a:solidFill>
                  <a:srgbClr val="002060"/>
                </a:solidFill>
                <a:latin typeface="Meiryo UI" panose="020B0604030504040204" pitchFamily="50" charset="-128"/>
                <a:ea typeface="Meiryo UI" panose="020B0604030504040204" pitchFamily="50" charset="-128"/>
              </a:rPr>
              <a:t>③事前届出の必要な投資等</a:t>
            </a:r>
            <a:endParaRPr kumimoji="1" lang="en-US" altLang="ja-JP" sz="2000" b="1" dirty="0">
              <a:solidFill>
                <a:srgbClr val="002060"/>
              </a:solidFill>
              <a:latin typeface="Meiryo UI" panose="020B0604030504040204" pitchFamily="50" charset="-128"/>
              <a:ea typeface="Meiryo UI" panose="020B0604030504040204" pitchFamily="50" charset="-128"/>
            </a:endParaRPr>
          </a:p>
          <a:p>
            <a:pPr marL="95250" indent="-95250" algn="just"/>
            <a:endParaRPr kumimoji="1" lang="en-US" altLang="ja-JP" sz="1400" dirty="0">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highlight>
                  <a:srgbClr val="FFFF00"/>
                </a:highlight>
                <a:latin typeface="Meiryo UI" panose="020B0604030504040204" pitchFamily="50" charset="-128"/>
                <a:ea typeface="Meiryo UI" panose="020B0604030504040204" pitchFamily="50" charset="-128"/>
              </a:rPr>
              <a:t>上場会社の１％以上の株式取得、非上場会社の１株</a:t>
            </a:r>
            <a:r>
              <a:rPr kumimoji="1" lang="en-US" altLang="ja-JP" baseline="30000" dirty="0">
                <a:highlight>
                  <a:srgbClr val="FFFF00"/>
                </a:highlight>
                <a:latin typeface="Meiryo UI" panose="020B0604030504040204" pitchFamily="50" charset="-128"/>
                <a:ea typeface="Meiryo UI" panose="020B0604030504040204" pitchFamily="50" charset="-128"/>
              </a:rPr>
              <a:t>※</a:t>
            </a:r>
            <a:r>
              <a:rPr kumimoji="1" lang="ja-JP" altLang="en-US" dirty="0">
                <a:highlight>
                  <a:srgbClr val="FFFF00"/>
                </a:highlight>
                <a:latin typeface="Meiryo UI" panose="020B0604030504040204" pitchFamily="50" charset="-128"/>
                <a:ea typeface="Meiryo UI" panose="020B0604030504040204" pitchFamily="50" charset="-128"/>
              </a:rPr>
              <a:t>以上の株式取得</a:t>
            </a:r>
            <a:endParaRPr kumimoji="1" lang="en-US" altLang="ja-JP" dirty="0">
              <a:highlight>
                <a:srgbClr val="FFFF00"/>
              </a:highlight>
              <a:latin typeface="Meiryo UI" panose="020B0604030504040204" pitchFamily="50" charset="-128"/>
              <a:ea typeface="Meiryo UI" panose="020B0604030504040204" pitchFamily="50" charset="-128"/>
            </a:endParaRPr>
          </a:p>
          <a:p>
            <a:pPr algn="r"/>
            <a:r>
              <a:rPr kumimoji="1" lang="en-US" altLang="ja-JP" sz="1400" dirty="0">
                <a:highlight>
                  <a:srgbClr val="FFFF00"/>
                </a:highlight>
                <a:latin typeface="Meiryo UI" panose="020B0604030504040204" pitchFamily="50" charset="-128"/>
                <a:ea typeface="Meiryo UI" panose="020B0604030504040204" pitchFamily="50" charset="-128"/>
              </a:rPr>
              <a:t>※</a:t>
            </a:r>
            <a:r>
              <a:rPr kumimoji="1" lang="ja-JP" altLang="en-US" sz="1400" dirty="0">
                <a:highlight>
                  <a:srgbClr val="FFFF00"/>
                </a:highlight>
                <a:latin typeface="Meiryo UI" panose="020B0604030504040204" pitchFamily="50" charset="-128"/>
                <a:ea typeface="Meiryo UI" panose="020B0604030504040204" pitchFamily="50" charset="-128"/>
              </a:rPr>
              <a:t>端株の取得も含む</a:t>
            </a:r>
            <a:endParaRPr kumimoji="1" lang="ja-JP" altLang="en-US" dirty="0">
              <a:highlight>
                <a:srgbClr val="FFFF00"/>
              </a:highlight>
              <a:latin typeface="Meiryo UI" panose="020B0604030504040204" pitchFamily="50" charset="-128"/>
              <a:ea typeface="Meiryo UI" panose="020B0604030504040204" pitchFamily="50" charset="-128"/>
            </a:endParaRP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外国投資家又はその関係者の取締役・監査役の就任への同意</a:t>
            </a:r>
          </a:p>
          <a:p>
            <a:pPr marL="342900" indent="-342900" algn="just">
              <a:buFont typeface="Wingdings" panose="05000000000000000000" pitchFamily="2" charset="2"/>
              <a:buChar char="n"/>
            </a:pPr>
            <a:r>
              <a:rPr kumimoji="1" lang="ja-JP" altLang="en-US" dirty="0">
                <a:latin typeface="Meiryo UI" panose="020B0604030504040204" pitchFamily="50" charset="-128"/>
                <a:ea typeface="Meiryo UI" panose="020B0604030504040204" pitchFamily="50" charset="-128"/>
              </a:rPr>
              <a:t>事前届出の必要な業種に属する事業の譲渡や廃止の提案・同意　　　　　　　　　　　等</a:t>
            </a:r>
          </a:p>
        </p:txBody>
      </p:sp>
      <p:sp>
        <p:nvSpPr>
          <p:cNvPr id="17" name="テキスト ボックス 16">
            <a:extLst>
              <a:ext uri="{FF2B5EF4-FFF2-40B4-BE49-F238E27FC236}">
                <a16:creationId xmlns:a16="http://schemas.microsoft.com/office/drawing/2014/main" id="{64CEB582-5984-47B3-B900-B40FA4275385}"/>
              </a:ext>
            </a:extLst>
          </p:cNvPr>
          <p:cNvSpPr txBox="1"/>
          <p:nvPr/>
        </p:nvSpPr>
        <p:spPr>
          <a:xfrm>
            <a:off x="400487" y="210783"/>
            <a:ext cx="8762563" cy="2092496"/>
          </a:xfrm>
          <a:prstGeom prst="rect">
            <a:avLst/>
          </a:prstGeom>
          <a:noFill/>
        </p:spPr>
        <p:txBody>
          <a:bodyPr wrap="square" rtlCol="0">
            <a:spAutoFit/>
          </a:bodyPr>
          <a:lstStyle/>
          <a:p>
            <a:pPr indent="176213" algn="just">
              <a:lnSpc>
                <a:spcPts val="3200"/>
              </a:lnSpc>
            </a:pPr>
            <a:r>
              <a:rPr kumimoji="1" lang="ja-JP" altLang="en-US" sz="2000" dirty="0">
                <a:latin typeface="Meiryo UI" panose="020B0604030504040204" pitchFamily="50" charset="-128"/>
                <a:ea typeface="Meiryo UI" panose="020B0604030504040204" pitchFamily="50" charset="-128"/>
              </a:rPr>
              <a:t>安全保障と経済を横断する領域で様々な課題が顕在化する中、政府全体として、経済安全保障の取組を強化していくことが必要となっています。</a:t>
            </a:r>
            <a:r>
              <a:rPr kumimoji="1" lang="ja-JP" altLang="en-US" sz="2000" u="sng" dirty="0">
                <a:latin typeface="Meiryo UI" panose="020B0604030504040204" pitchFamily="50" charset="-128"/>
                <a:ea typeface="Meiryo UI" panose="020B0604030504040204" pitchFamily="50" charset="-128"/>
              </a:rPr>
              <a:t>外国為替及び外国貿易法（外為法）では</a:t>
            </a:r>
            <a:r>
              <a:rPr kumimoji="1" lang="ja-JP" altLang="en-US" sz="2000" dirty="0">
                <a:latin typeface="Meiryo UI" panose="020B0604030504040204" pitchFamily="50" charset="-128"/>
                <a:ea typeface="Meiryo UI" panose="020B0604030504040204" pitchFamily="50" charset="-128"/>
              </a:rPr>
              <a:t>、健全な投資を一層促進しつつ、国の安全等に係る技術などが流出することなどを防ぐため、</a:t>
            </a:r>
            <a:r>
              <a:rPr kumimoji="1" lang="ja-JP" altLang="en-US" sz="2000" u="sng" dirty="0">
                <a:latin typeface="Meiryo UI" panose="020B0604030504040204" pitchFamily="50" charset="-128"/>
                <a:ea typeface="Meiryo UI" panose="020B0604030504040204" pitchFamily="50" charset="-128"/>
              </a:rPr>
              <a:t>外国投資家が一定の事業を営む日本の企業に対して一定の投資を行う場合に事前届出を求め、国の安全等の観点から審査を行っています</a:t>
            </a:r>
            <a:r>
              <a:rPr kumimoji="1" lang="ja-JP" altLang="en-US" sz="2000" dirty="0">
                <a:latin typeface="Meiryo UI" panose="020B0604030504040204" pitchFamily="50" charset="-128"/>
                <a:ea typeface="Meiryo UI" panose="020B0604030504040204" pitchFamily="50" charset="-128"/>
              </a:rPr>
              <a:t>。</a:t>
            </a:r>
          </a:p>
        </p:txBody>
      </p:sp>
      <p:sp>
        <p:nvSpPr>
          <p:cNvPr id="62" name="ValueChainHeader">
            <a:extLst>
              <a:ext uri="{FF2B5EF4-FFF2-40B4-BE49-F238E27FC236}">
                <a16:creationId xmlns:a16="http://schemas.microsoft.com/office/drawing/2014/main" id="{454657C9-DB7E-408D-89BC-496A96EFE1D0}"/>
              </a:ext>
            </a:extLst>
          </p:cNvPr>
          <p:cNvSpPr>
            <a:spLocks noChangeArrowheads="1"/>
          </p:cNvSpPr>
          <p:nvPr/>
        </p:nvSpPr>
        <p:spPr bwMode="gray">
          <a:xfrm>
            <a:off x="400487" y="2346195"/>
            <a:ext cx="2003962" cy="532541"/>
          </a:xfrm>
          <a:prstGeom prst="rect">
            <a:avLst/>
          </a:prstGeom>
          <a:solidFill>
            <a:srgbClr val="0000FF"/>
          </a:solidFill>
          <a:ln w="9525" algn="ctr">
            <a:noFill/>
            <a:miter lim="800000"/>
            <a:headEnd/>
            <a:tailEnd/>
          </a:ln>
        </p:spPr>
        <p:txBody>
          <a:bodyPr lIns="90000" tIns="91440" bIns="91440" anchor="ctr"/>
          <a:lstStyle/>
          <a:p>
            <a:pPr marL="0" marR="0" lvl="0" indent="0" algn="ctr" defTabSz="914217" eaLnBrk="0" fontAlgn="auto" latinLnBrk="0" hangingPunct="0">
              <a:lnSpc>
                <a:spcPct val="100000"/>
              </a:lnSpc>
              <a:spcBef>
                <a:spcPts val="0"/>
              </a:spcBef>
              <a:spcAft>
                <a:spcPts val="0"/>
              </a:spcAft>
              <a:buClr>
                <a:srgbClr val="003793"/>
              </a:buClr>
              <a:buSzTx/>
              <a:buFontTx/>
              <a:buNone/>
              <a:tabLst/>
              <a:defRPr/>
            </a:pPr>
            <a:r>
              <a:rPr kumimoji="1" lang="ja-JP" altLang="en-US" sz="2000" b="0" i="0" u="none" strike="noStrike" kern="0" cap="none" spc="0" normalizeH="0" baseline="0" noProof="0" dirty="0">
                <a:ln>
                  <a:noFill/>
                </a:ln>
                <a:solidFill>
                  <a:srgbClr val="FFFFFF"/>
                </a:solidFill>
                <a:effectLst/>
                <a:uLnTx/>
                <a:uFillTx/>
                <a:latin typeface="Arial" pitchFamily="34" charset="0"/>
                <a:ea typeface="Meiryo UI"/>
                <a:cs typeface="Arial" pitchFamily="34" charset="0"/>
              </a:rPr>
              <a:t>制度の</a:t>
            </a:r>
            <a:r>
              <a:rPr kumimoji="1" lang="ja-JP" altLang="en-US" sz="2000" kern="0" dirty="0">
                <a:solidFill>
                  <a:srgbClr val="FFFFFF"/>
                </a:solidFill>
                <a:latin typeface="Arial" pitchFamily="34" charset="0"/>
                <a:ea typeface="Meiryo UI"/>
                <a:cs typeface="Arial" pitchFamily="34" charset="0"/>
              </a:rPr>
              <a:t>概要</a:t>
            </a:r>
            <a:endParaRPr kumimoji="1" lang="en-US" sz="2000" b="0" i="0" u="none" strike="noStrike" kern="0" cap="none" spc="0" normalizeH="0" baseline="0" noProof="0" dirty="0">
              <a:ln>
                <a:noFill/>
              </a:ln>
              <a:solidFill>
                <a:srgbClr val="FFFFFF"/>
              </a:solidFill>
              <a:effectLst/>
              <a:uLnTx/>
              <a:uFillTx/>
              <a:latin typeface="Arial" pitchFamily="34" charset="0"/>
              <a:ea typeface="Meiryo UI"/>
              <a:cs typeface="Arial" pitchFamily="34" charset="0"/>
            </a:endParaRPr>
          </a:p>
        </p:txBody>
      </p:sp>
    </p:spTree>
    <p:extLst>
      <p:ext uri="{BB962C8B-B14F-4D97-AF65-F5344CB8AC3E}">
        <p14:creationId xmlns:p14="http://schemas.microsoft.com/office/powerpoint/2010/main" val="335882157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 xmlns="33c7ae8e-732a-459f-bc99-64b343c74e29" xsi:nil="true"/>
    <TaxCatchAll xmlns="b5471033-25ca-41e4-b4f9-0c69817a7d90" xsi:nil="true"/>
    <lcf76f155ced4ddcb4097134ff3c332f xmlns="33c7ae8e-732a-459f-bc99-64b343c74e29">
      <Terms xmlns="http://schemas.microsoft.com/office/infopath/2007/PartnerControls"/>
    </lcf76f155ced4ddcb4097134ff3c332f>
    <_Flow_SignoffStatus xmlns="33c7ae8e-732a-459f-bc99-64b343c74e2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0FA5BF7FED92024D87A72E0214CABB59" ma:contentTypeVersion="" ma:contentTypeDescription="新しいドキュメントを作成します。" ma:contentTypeScope="" ma:versionID="60b045fd0f94c0ec76ba19e4519574cb">
  <xsd:schema xmlns:xsd="http://www.w3.org/2001/XMLSchema" xmlns:xs="http://www.w3.org/2001/XMLSchema" xmlns:p="http://schemas.microsoft.com/office/2006/metadata/properties" xmlns:ns2="33c7ae8e-732a-459f-bc99-64b343c74e29" xmlns:ns3="0370d4ff-4c7f-4a12-ae72-a0f3fa290675" xmlns:ns4="b5471033-25ca-41e4-b4f9-0c69817a7d90" targetNamespace="http://schemas.microsoft.com/office/2006/metadata/properties" ma:root="true" ma:fieldsID="8c89b21dfb61a2e9c305f567b5586698" ns2:_="" ns3:_="" ns4:_="">
    <xsd:import namespace="33c7ae8e-732a-459f-bc99-64b343c74e29"/>
    <xsd:import namespace="0370d4ff-4c7f-4a12-ae72-a0f3fa290675"/>
    <xsd:import namespace="b5471033-25ca-41e4-b4f9-0c69817a7d9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Location" minOccurs="0"/>
                <xsd:element ref="ns2:a" minOccurs="0"/>
                <xsd:element ref="ns2:lcf76f155ced4ddcb4097134ff3c332f" minOccurs="0"/>
                <xsd:element ref="ns4:TaxCatchAll"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c7ae8e-732a-459f-bc99-64b343c74e2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a" ma:index="21" nillable="true" ma:displayName="a" ma:format="DateOnly" ma:internalName="a">
      <xsd:simpleType>
        <xsd:restriction base="dms:DateTime"/>
      </xsd:simpleType>
    </xsd:element>
    <xsd:element name="lcf76f155ced4ddcb4097134ff3c332f" ma:index="23" nillable="true" ma:taxonomy="true" ma:internalName="lcf76f155ced4ddcb4097134ff3c332f" ma:taxonomyFieldName="MediaServiceImageTags" ma:displayName="画像タグ" ma:readOnly="false" ma:fieldId="{5cf76f15-5ced-4ddc-b409-7134ff3c332f}" ma:taxonomyMulti="true" ma:sspId="ce83f49a-17f6-4149-80b6-ce68f1bc362b" ma:termSetId="09814cd3-568e-fe90-9814-8d621ff8fb84" ma:anchorId="fba54fb3-c3e1-fe81-a776-ca4b69148c4d" ma:open="true" ma:isKeyword="false">
      <xsd:complexType>
        <xsd:sequence>
          <xsd:element ref="pc:Terms" minOccurs="0" maxOccurs="1"/>
        </xsd:sequence>
      </xsd:complexType>
    </xsd:element>
    <xsd:element name="_Flow_SignoffStatus" ma:index="25" nillable="true" ma:displayName="承認の状態" ma:internalName="_x627f__x8a8d__x306e__x72b6__x614b_">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70d4ff-4c7f-4a12-ae72-a0f3fa290675"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5471033-25ca-41e4-b4f9-0c69817a7d90"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87134A80-C008-4E9F-B5C2-58252C509D1B}" ma:internalName="TaxCatchAll" ma:showField="CatchAllData" ma:web="{0370d4ff-4c7f-4a12-ae72-a0f3fa2906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8ADE840-DC44-482C-8D06-73A03C961E46}">
  <ds:schemaRefs>
    <ds:schemaRef ds:uri="http://purl.org/dc/dcmitype/"/>
    <ds:schemaRef ds:uri="http://purl.org/dc/terms/"/>
    <ds:schemaRef ds:uri="http://purl.org/dc/elements/1.1/"/>
    <ds:schemaRef ds:uri="http://schemas.microsoft.com/office/infopath/2007/PartnerControls"/>
    <ds:schemaRef ds:uri="http://schemas.microsoft.com/office/2006/documentManagement/types"/>
    <ds:schemaRef ds:uri="0370d4ff-4c7f-4a12-ae72-a0f3fa290675"/>
    <ds:schemaRef ds:uri="http://schemas.openxmlformats.org/package/2006/metadata/core-properties"/>
    <ds:schemaRef ds:uri="b5471033-25ca-41e4-b4f9-0c69817a7d90"/>
    <ds:schemaRef ds:uri="33c7ae8e-732a-459f-bc99-64b343c74e29"/>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6A7D8313-5D5B-4555-8B5A-20F71030704B}">
  <ds:schemaRefs>
    <ds:schemaRef ds:uri="http://schemas.microsoft.com/sharepoint/v3/contenttype/forms"/>
  </ds:schemaRefs>
</ds:datastoreItem>
</file>

<file path=customXml/itemProps3.xml><?xml version="1.0" encoding="utf-8"?>
<ds:datastoreItem xmlns:ds="http://schemas.openxmlformats.org/officeDocument/2006/customXml" ds:itemID="{444A4898-DF3F-41EC-8E7F-0D52693F7E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c7ae8e-732a-459f-bc99-64b343c74e29"/>
    <ds:schemaRef ds:uri="0370d4ff-4c7f-4a12-ae72-a0f3fa290675"/>
    <ds:schemaRef ds:uri="b5471033-25ca-41e4-b4f9-0c69817a7d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TotalTime>
  <Words>1214</Words>
  <Application>Microsoft Office PowerPoint</Application>
  <PresentationFormat>A3 297x420 mm</PresentationFormat>
  <Paragraphs>103</Paragraphs>
  <Slides>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ＤＦ特太ゴシック体</vt:lpstr>
      <vt:lpstr>Meiryo UI</vt:lpstr>
      <vt:lpstr>ＭＳ 明朝</vt:lpstr>
      <vt:lpstr>Arial</vt:lpstr>
      <vt:lpstr>Calibri</vt:lpstr>
      <vt:lpstr>Calibri Light</vt:lpstr>
      <vt:lpstr>Century</vt:lpstr>
      <vt:lpstr>Times New Roman</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宮島優一郎(Yuichiro MIYAJIMA)</cp:lastModifiedBy>
  <cp:revision>4</cp:revision>
  <cp:lastPrinted>2022-07-19T10:40:55Z</cp:lastPrinted>
  <dcterms:modified xsi:type="dcterms:W3CDTF">2022-07-19T10:43:45Z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2f34e32-958b-487a-9c8c-6e4d7ec18da9_Enabled">
    <vt:lpwstr>True</vt:lpwstr>
  </property>
  <property fmtid="{D5CDD505-2E9C-101B-9397-08002B2CF9AE}" pid="3" name="MSIP_Label_42f34e32-958b-487a-9c8c-6e4d7ec18da9_SiteId">
    <vt:lpwstr>64a63521-a0e2-49ac-a94b-330963422738</vt:lpwstr>
  </property>
  <property fmtid="{D5CDD505-2E9C-101B-9397-08002B2CF9AE}" pid="4" name="MSIP_Label_42f34e32-958b-487a-9c8c-6e4d7ec18da9_SetDate">
    <vt:lpwstr>2022-07-19T04:48:07Z</vt:lpwstr>
  </property>
  <property fmtid="{D5CDD505-2E9C-101B-9397-08002B2CF9AE}" pid="5" name="MSIP_Label_42f34e32-958b-487a-9c8c-6e4d7ec18da9_Name">
    <vt:lpwstr>暗号化</vt:lpwstr>
  </property>
  <property fmtid="{D5CDD505-2E9C-101B-9397-08002B2CF9AE}" pid="6" name="MediaServiceImageTags">
    <vt:lpwstr/>
  </property>
  <property fmtid="{D5CDD505-2E9C-101B-9397-08002B2CF9AE}" pid="7" name="ContentTypeId">
    <vt:lpwstr>0x0101000FA5BF7FED92024D87A72E0214CABB59</vt:lpwstr>
  </property>
</Properties>
</file>