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9601200" cy="12801600" type="A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4" autoAdjust="0"/>
    <p:restoredTop sz="94660"/>
  </p:normalViewPr>
  <p:slideViewPr>
    <p:cSldViewPr snapToGrid="0">
      <p:cViewPr>
        <p:scale>
          <a:sx n="100" d="100"/>
          <a:sy n="100" d="100"/>
        </p:scale>
        <p:origin x="2196" y="-17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ja-JP" altLang="en-US"/>
              <a:t>マスター タイトルの書式設定</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8FAC18-1582-49B0-BF7C-645115EF8899}" type="datetimeFigureOut">
              <a:rPr kumimoji="1" lang="ja-JP" altLang="en-US" smtClean="0"/>
              <a:t>2022/7/19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E9A4C-2EE1-4F3D-9982-0881FFE8F773}" type="slidenum">
              <a:rPr kumimoji="1" lang="ja-JP" altLang="en-US" smtClean="0"/>
              <a:t>‹#›</a:t>
            </a:fld>
            <a:endParaRPr kumimoji="1" lang="ja-JP" altLang="en-US"/>
          </a:p>
        </p:txBody>
      </p:sp>
    </p:spTree>
    <p:extLst>
      <p:ext uri="{BB962C8B-B14F-4D97-AF65-F5344CB8AC3E}">
        <p14:creationId xmlns:p14="http://schemas.microsoft.com/office/powerpoint/2010/main" val="53065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8FAC18-1582-49B0-BF7C-645115EF8899}" type="datetimeFigureOut">
              <a:rPr kumimoji="1" lang="ja-JP" altLang="en-US" smtClean="0"/>
              <a:t>2022/7/19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E9A4C-2EE1-4F3D-9982-0881FFE8F773}" type="slidenum">
              <a:rPr kumimoji="1" lang="ja-JP" altLang="en-US" smtClean="0"/>
              <a:t>‹#›</a:t>
            </a:fld>
            <a:endParaRPr kumimoji="1" lang="ja-JP" altLang="en-US"/>
          </a:p>
        </p:txBody>
      </p:sp>
    </p:spTree>
    <p:extLst>
      <p:ext uri="{BB962C8B-B14F-4D97-AF65-F5344CB8AC3E}">
        <p14:creationId xmlns:p14="http://schemas.microsoft.com/office/powerpoint/2010/main" val="242374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8FAC18-1582-49B0-BF7C-645115EF8899}" type="datetimeFigureOut">
              <a:rPr kumimoji="1" lang="ja-JP" altLang="en-US" smtClean="0"/>
              <a:t>2022/7/19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E9A4C-2EE1-4F3D-9982-0881FFE8F773}" type="slidenum">
              <a:rPr kumimoji="1" lang="ja-JP" altLang="en-US" smtClean="0"/>
              <a:t>‹#›</a:t>
            </a:fld>
            <a:endParaRPr kumimoji="1" lang="ja-JP" altLang="en-US"/>
          </a:p>
        </p:txBody>
      </p:sp>
    </p:spTree>
    <p:extLst>
      <p:ext uri="{BB962C8B-B14F-4D97-AF65-F5344CB8AC3E}">
        <p14:creationId xmlns:p14="http://schemas.microsoft.com/office/powerpoint/2010/main" val="250275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8FAC18-1582-49B0-BF7C-645115EF8899}" type="datetimeFigureOut">
              <a:rPr kumimoji="1" lang="ja-JP" altLang="en-US" smtClean="0"/>
              <a:t>2022/7/19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E9A4C-2EE1-4F3D-9982-0881FFE8F773}" type="slidenum">
              <a:rPr kumimoji="1" lang="ja-JP" altLang="en-US" smtClean="0"/>
              <a:t>‹#›</a:t>
            </a:fld>
            <a:endParaRPr kumimoji="1" lang="ja-JP" altLang="en-US"/>
          </a:p>
        </p:txBody>
      </p:sp>
    </p:spTree>
    <p:extLst>
      <p:ext uri="{BB962C8B-B14F-4D97-AF65-F5344CB8AC3E}">
        <p14:creationId xmlns:p14="http://schemas.microsoft.com/office/powerpoint/2010/main" val="74373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8FAC18-1582-49B0-BF7C-645115EF8899}" type="datetimeFigureOut">
              <a:rPr kumimoji="1" lang="ja-JP" altLang="en-US" smtClean="0"/>
              <a:t>2022/7/19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E9A4C-2EE1-4F3D-9982-0881FFE8F773}" type="slidenum">
              <a:rPr kumimoji="1" lang="ja-JP" altLang="en-US" smtClean="0"/>
              <a:t>‹#›</a:t>
            </a:fld>
            <a:endParaRPr kumimoji="1" lang="ja-JP" altLang="en-US"/>
          </a:p>
        </p:txBody>
      </p:sp>
    </p:spTree>
    <p:extLst>
      <p:ext uri="{BB962C8B-B14F-4D97-AF65-F5344CB8AC3E}">
        <p14:creationId xmlns:p14="http://schemas.microsoft.com/office/powerpoint/2010/main" val="378953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8FAC18-1582-49B0-BF7C-645115EF8899}" type="datetimeFigureOut">
              <a:rPr kumimoji="1" lang="ja-JP" altLang="en-US" smtClean="0"/>
              <a:t>2022/7/19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9E9A4C-2EE1-4F3D-9982-0881FFE8F773}" type="slidenum">
              <a:rPr kumimoji="1" lang="ja-JP" altLang="en-US" smtClean="0"/>
              <a:t>‹#›</a:t>
            </a:fld>
            <a:endParaRPr kumimoji="1" lang="ja-JP" altLang="en-US"/>
          </a:p>
        </p:txBody>
      </p:sp>
    </p:spTree>
    <p:extLst>
      <p:ext uri="{BB962C8B-B14F-4D97-AF65-F5344CB8AC3E}">
        <p14:creationId xmlns:p14="http://schemas.microsoft.com/office/powerpoint/2010/main" val="362865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61334" y="4676140"/>
            <a:ext cx="4061757"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4860608" y="4676140"/>
            <a:ext cx="4081761"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8FAC18-1582-49B0-BF7C-645115EF8899}" type="datetimeFigureOut">
              <a:rPr kumimoji="1" lang="ja-JP" altLang="en-US" smtClean="0"/>
              <a:t>2022/7/19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9E9A4C-2EE1-4F3D-9982-0881FFE8F773}" type="slidenum">
              <a:rPr kumimoji="1" lang="ja-JP" altLang="en-US" smtClean="0"/>
              <a:t>‹#›</a:t>
            </a:fld>
            <a:endParaRPr kumimoji="1" lang="ja-JP" altLang="en-US"/>
          </a:p>
        </p:txBody>
      </p:sp>
    </p:spTree>
    <p:extLst>
      <p:ext uri="{BB962C8B-B14F-4D97-AF65-F5344CB8AC3E}">
        <p14:creationId xmlns:p14="http://schemas.microsoft.com/office/powerpoint/2010/main" val="394878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8FAC18-1582-49B0-BF7C-645115EF8899}" type="datetimeFigureOut">
              <a:rPr kumimoji="1" lang="ja-JP" altLang="en-US" smtClean="0"/>
              <a:t>2022/7/19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9E9A4C-2EE1-4F3D-9982-0881FFE8F773}" type="slidenum">
              <a:rPr kumimoji="1" lang="ja-JP" altLang="en-US" smtClean="0"/>
              <a:t>‹#›</a:t>
            </a:fld>
            <a:endParaRPr kumimoji="1" lang="ja-JP" altLang="en-US"/>
          </a:p>
        </p:txBody>
      </p:sp>
    </p:spTree>
    <p:extLst>
      <p:ext uri="{BB962C8B-B14F-4D97-AF65-F5344CB8AC3E}">
        <p14:creationId xmlns:p14="http://schemas.microsoft.com/office/powerpoint/2010/main" val="21970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FAC18-1582-49B0-BF7C-645115EF8899}" type="datetimeFigureOut">
              <a:rPr kumimoji="1" lang="ja-JP" altLang="en-US" smtClean="0"/>
              <a:t>2022/7/19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9E9A4C-2EE1-4F3D-9982-0881FFE8F773}" type="slidenum">
              <a:rPr kumimoji="1" lang="ja-JP" altLang="en-US" smtClean="0"/>
              <a:t>‹#›</a:t>
            </a:fld>
            <a:endParaRPr kumimoji="1" lang="ja-JP" altLang="en-US"/>
          </a:p>
        </p:txBody>
      </p:sp>
    </p:spTree>
    <p:extLst>
      <p:ext uri="{BB962C8B-B14F-4D97-AF65-F5344CB8AC3E}">
        <p14:creationId xmlns:p14="http://schemas.microsoft.com/office/powerpoint/2010/main" val="198431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ja-JP" altLang="en-US"/>
              <a:t>マスター タイトルの書式設定</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8FAC18-1582-49B0-BF7C-645115EF8899}" type="datetimeFigureOut">
              <a:rPr kumimoji="1" lang="ja-JP" altLang="en-US" smtClean="0"/>
              <a:t>2022/7/19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9E9A4C-2EE1-4F3D-9982-0881FFE8F773}" type="slidenum">
              <a:rPr kumimoji="1" lang="ja-JP" altLang="en-US" smtClean="0"/>
              <a:t>‹#›</a:t>
            </a:fld>
            <a:endParaRPr kumimoji="1" lang="ja-JP" altLang="en-US"/>
          </a:p>
        </p:txBody>
      </p:sp>
    </p:spTree>
    <p:extLst>
      <p:ext uri="{BB962C8B-B14F-4D97-AF65-F5344CB8AC3E}">
        <p14:creationId xmlns:p14="http://schemas.microsoft.com/office/powerpoint/2010/main" val="47175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8FAC18-1582-49B0-BF7C-645115EF8899}" type="datetimeFigureOut">
              <a:rPr kumimoji="1" lang="ja-JP" altLang="en-US" smtClean="0"/>
              <a:t>2022/7/19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9E9A4C-2EE1-4F3D-9982-0881FFE8F773}" type="slidenum">
              <a:rPr kumimoji="1" lang="ja-JP" altLang="en-US" smtClean="0"/>
              <a:t>‹#›</a:t>
            </a:fld>
            <a:endParaRPr kumimoji="1" lang="ja-JP" altLang="en-US"/>
          </a:p>
        </p:txBody>
      </p:sp>
    </p:spTree>
    <p:extLst>
      <p:ext uri="{BB962C8B-B14F-4D97-AF65-F5344CB8AC3E}">
        <p14:creationId xmlns:p14="http://schemas.microsoft.com/office/powerpoint/2010/main" val="143316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808FAC18-1582-49B0-BF7C-645115EF8899}" type="datetimeFigureOut">
              <a:rPr kumimoji="1" lang="ja-JP" altLang="en-US" smtClean="0"/>
              <a:t>2022/7/19</a:t>
            </a:fld>
            <a:endParaRPr kumimoji="1" lang="ja-JP" altLang="en-US"/>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2F9E9A4C-2EE1-4F3D-9982-0881FFE8F773}" type="slidenum">
              <a:rPr kumimoji="1" lang="ja-JP" altLang="en-US" smtClean="0"/>
              <a:t>‹#›</a:t>
            </a:fld>
            <a:endParaRPr kumimoji="1" lang="ja-JP" altLang="en-US"/>
          </a:p>
        </p:txBody>
      </p:sp>
    </p:spTree>
    <p:extLst>
      <p:ext uri="{BB962C8B-B14F-4D97-AF65-F5344CB8AC3E}">
        <p14:creationId xmlns:p14="http://schemas.microsoft.com/office/powerpoint/2010/main" val="3260928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lfb.mof.go.jp/hokkaido/kigyouzaimu/index-tainai.html" TargetMode="External"/><Relationship Id="rId13" Type="http://schemas.openxmlformats.org/officeDocument/2006/relationships/hyperlink" Target="https://lfb.mof.go.jp/kinki/content/017/index-tainai.html" TargetMode="External"/><Relationship Id="rId18" Type="http://schemas.openxmlformats.org/officeDocument/2006/relationships/hyperlink" Target="http://www.ogb.go.jp/zaimu/zaimu_tainaichokusetutoushi" TargetMode="External"/><Relationship Id="rId3" Type="http://schemas.openxmlformats.org/officeDocument/2006/relationships/image" Target="../media/image5.emf"/><Relationship Id="rId7" Type="http://schemas.openxmlformats.org/officeDocument/2006/relationships/image" Target="../media/image7.png"/><Relationship Id="rId12" Type="http://schemas.openxmlformats.org/officeDocument/2006/relationships/hyperlink" Target="https://lfb.mof.go.jp/tokai/kigyou/index-tainai.html" TargetMode="External"/><Relationship Id="rId17" Type="http://schemas.openxmlformats.org/officeDocument/2006/relationships/hyperlink" Target="https://lfb.mof.go.jp/fukuoka/html/kigyonaiyo/index-tainai.html" TargetMode="External"/><Relationship Id="rId2" Type="http://schemas.openxmlformats.org/officeDocument/2006/relationships/image" Target="../media/image4.emf"/><Relationship Id="rId16" Type="http://schemas.openxmlformats.org/officeDocument/2006/relationships/hyperlink" Target="https://lfb.mof.go.jp/kyusyu/rizai/pageks_cnt_20220627001.html"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lfb.mof.go.jp/hokuriku/kigyouzaimu/index-tainai.html" TargetMode="External"/><Relationship Id="rId5" Type="http://schemas.openxmlformats.org/officeDocument/2006/relationships/hyperlink" Target="mailto:monitoring-fipro@mof.go.jp" TargetMode="External"/><Relationship Id="rId15" Type="http://schemas.openxmlformats.org/officeDocument/2006/relationships/hyperlink" Target="https://lfb.mof.go.jp/shikoku/disclosure/pagesk_cnt_20220627003.html" TargetMode="External"/><Relationship Id="rId10" Type="http://schemas.openxmlformats.org/officeDocument/2006/relationships/hyperlink" Target="https://lfb.mof.go.jp/kantou/disclo/index-tainai.html" TargetMode="External"/><Relationship Id="rId4" Type="http://schemas.openxmlformats.org/officeDocument/2006/relationships/hyperlink" Target="mailto:gaitame-fdi-1@mof.go.jp" TargetMode="External"/><Relationship Id="rId9" Type="http://schemas.openxmlformats.org/officeDocument/2006/relationships/hyperlink" Target="https://lfb.mof.go.jp/tohoku/b8_rizai/index-tainai.html" TargetMode="External"/><Relationship Id="rId14" Type="http://schemas.openxmlformats.org/officeDocument/2006/relationships/hyperlink" Target="https://lfb.mof.go.jp/chugoku/kigyouzaimu/rizai/indextainai.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テキスト ボックス 88">
            <a:extLst>
              <a:ext uri="{FF2B5EF4-FFF2-40B4-BE49-F238E27FC236}">
                <a16:creationId xmlns:a16="http://schemas.microsoft.com/office/drawing/2014/main" id="{A4991767-96CB-4117-95D4-D2156F1F1298}"/>
              </a:ext>
            </a:extLst>
          </p:cNvPr>
          <p:cNvSpPr txBox="1"/>
          <p:nvPr/>
        </p:nvSpPr>
        <p:spPr>
          <a:xfrm>
            <a:off x="0" y="0"/>
            <a:ext cx="9601200" cy="12852000"/>
          </a:xfrm>
          <a:prstGeom prst="rect">
            <a:avLst/>
          </a:prstGeom>
          <a:solidFill>
            <a:schemeClr val="accent4">
              <a:lumMod val="20000"/>
              <a:lumOff val="80000"/>
            </a:schemeClr>
          </a:solidFill>
        </p:spPr>
        <p:txBody>
          <a:bodyPr wrap="square" rtlCol="0">
            <a:spAutoFit/>
          </a:bodyPr>
          <a:lstStyle/>
          <a:p>
            <a:endParaRPr kumimoji="1" lang="ja-JP" altLang="en-US" dirty="0"/>
          </a:p>
        </p:txBody>
      </p:sp>
      <p:sp>
        <p:nvSpPr>
          <p:cNvPr id="91" name="正方形/長方形 90">
            <a:extLst>
              <a:ext uri="{FF2B5EF4-FFF2-40B4-BE49-F238E27FC236}">
                <a16:creationId xmlns:a16="http://schemas.microsoft.com/office/drawing/2014/main" id="{C11B09BB-4969-467E-BE81-E0B88A95BED5}"/>
              </a:ext>
            </a:extLst>
          </p:cNvPr>
          <p:cNvSpPr/>
          <p:nvPr/>
        </p:nvSpPr>
        <p:spPr>
          <a:xfrm>
            <a:off x="218145" y="10026659"/>
            <a:ext cx="2868478" cy="267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28E5C3A-7AED-41DE-8085-AC55DD6DC92D}"/>
              </a:ext>
            </a:extLst>
          </p:cNvPr>
          <p:cNvSpPr txBox="1"/>
          <p:nvPr/>
        </p:nvSpPr>
        <p:spPr>
          <a:xfrm>
            <a:off x="-13194" y="384170"/>
            <a:ext cx="9573120" cy="461665"/>
          </a:xfrm>
          <a:prstGeom prst="rect">
            <a:avLst/>
          </a:prstGeom>
          <a:noFill/>
        </p:spPr>
        <p:txBody>
          <a:bodyPr wrap="square" rtlCol="0">
            <a:spAutoFit/>
          </a:bodyPr>
          <a:lstStyle/>
          <a:p>
            <a:pPr algn="ctr"/>
            <a:r>
              <a:rPr kumimoji="1" lang="ja-JP" altLang="en-US" sz="2400" b="1" dirty="0">
                <a:solidFill>
                  <a:srgbClr val="002060"/>
                </a:solidFill>
                <a:latin typeface="ＤＦ特太ゴシック体" panose="020B0509000000000000" pitchFamily="49" charset="-128"/>
                <a:ea typeface="ＤＦ特太ゴシック体" panose="020B0509000000000000" pitchFamily="49" charset="-128"/>
              </a:rPr>
              <a:t>外国投資家による投資について</a:t>
            </a:r>
          </a:p>
        </p:txBody>
      </p:sp>
      <p:sp>
        <p:nvSpPr>
          <p:cNvPr id="47" name="ValueChainStarter">
            <a:extLst>
              <a:ext uri="{FF2B5EF4-FFF2-40B4-BE49-F238E27FC236}">
                <a16:creationId xmlns:a16="http://schemas.microsoft.com/office/drawing/2014/main" id="{7B8A5B31-9666-4AFF-ACE6-A39B2010FE71}"/>
              </a:ext>
            </a:extLst>
          </p:cNvPr>
          <p:cNvSpPr>
            <a:spLocks noChangeArrowheads="1"/>
          </p:cNvSpPr>
          <p:nvPr/>
        </p:nvSpPr>
        <p:spPr bwMode="gray">
          <a:xfrm>
            <a:off x="218145" y="9703034"/>
            <a:ext cx="2861913" cy="532541"/>
          </a:xfrm>
          <a:prstGeom prst="rect">
            <a:avLst/>
          </a:prstGeom>
          <a:solidFill>
            <a:srgbClr val="003793"/>
          </a:solidFill>
          <a:ln w="9525" algn="ctr">
            <a:noFill/>
            <a:miter lim="800000"/>
            <a:headEnd/>
            <a:tailEnd/>
          </a:ln>
          <a:extLst>
            <a:ext uri="{91240B29-F687-4F45-9708-019B960494DF}">
              <a14:hiddenLine xmlns:a14="http://schemas.microsoft.com/office/drawing/2010/main" w="9525" algn="ctr">
                <a:solidFill>
                  <a:schemeClr val="bg1"/>
                </a:solidFill>
                <a:miter lim="800000"/>
                <a:headEnd/>
                <a:tailEnd/>
              </a14:hiddenLine>
            </a:ext>
          </a:extLst>
        </p:spPr>
        <p:txBody>
          <a:bodyPr lIns="90000" tIns="91440" bIns="91440" anchor="ctr"/>
          <a:lstStyle/>
          <a:p>
            <a:pPr marL="0" marR="0" lvl="0" indent="0" algn="ctr" defTabSz="914217" eaLnBrk="0" fontAlgn="auto" latinLnBrk="0" hangingPunct="0">
              <a:lnSpc>
                <a:spcPct val="100000"/>
              </a:lnSpc>
              <a:spcBef>
                <a:spcPts val="0"/>
              </a:spcBef>
              <a:spcAft>
                <a:spcPts val="0"/>
              </a:spcAft>
              <a:buClr>
                <a:srgbClr val="003793"/>
              </a:buClr>
              <a:buSzTx/>
              <a:buFontTx/>
              <a:buNone/>
              <a:tabLst/>
              <a:defRPr/>
            </a:pPr>
            <a:r>
              <a:rPr kumimoji="1" lang="ja-JP" altLang="en-US" sz="1600" kern="0" dirty="0">
                <a:solidFill>
                  <a:srgbClr val="FFFFFF"/>
                </a:solidFill>
                <a:latin typeface="Arial" pitchFamily="34" charset="0"/>
                <a:ea typeface="Meiryo UI"/>
                <a:cs typeface="Arial" pitchFamily="34" charset="0"/>
              </a:rPr>
              <a:t>①事前届出の必要な投資家</a:t>
            </a:r>
            <a:endParaRPr kumimoji="1" lang="en-US" sz="1600" b="0" i="0" u="none" strike="noStrike" kern="0" cap="none" spc="0" normalizeH="0" baseline="0" noProof="0" dirty="0">
              <a:ln>
                <a:noFill/>
              </a:ln>
              <a:solidFill>
                <a:srgbClr val="FFFFFF"/>
              </a:solidFill>
              <a:effectLst/>
              <a:uLnTx/>
              <a:uFillTx/>
              <a:latin typeface="Arial" pitchFamily="34" charset="0"/>
              <a:ea typeface="Meiryo UI"/>
              <a:cs typeface="Arial" pitchFamily="34" charset="0"/>
            </a:endParaRPr>
          </a:p>
        </p:txBody>
      </p:sp>
      <p:sp>
        <p:nvSpPr>
          <p:cNvPr id="77" name="テキスト ボックス 76">
            <a:extLst>
              <a:ext uri="{FF2B5EF4-FFF2-40B4-BE49-F238E27FC236}">
                <a16:creationId xmlns:a16="http://schemas.microsoft.com/office/drawing/2014/main" id="{FD2F75C0-8B41-4A36-B4E0-1DED266EF465}"/>
              </a:ext>
            </a:extLst>
          </p:cNvPr>
          <p:cNvSpPr txBox="1"/>
          <p:nvPr/>
        </p:nvSpPr>
        <p:spPr>
          <a:xfrm>
            <a:off x="246300" y="10245197"/>
            <a:ext cx="2880000" cy="2246769"/>
          </a:xfrm>
          <a:prstGeom prst="rect">
            <a:avLst/>
          </a:prstGeom>
          <a:noFill/>
        </p:spPr>
        <p:txBody>
          <a:bodyPr wrap="square" rtlCol="0">
            <a:spAutoFit/>
          </a:bodyPr>
          <a:lstStyle/>
          <a:p>
            <a:pPr marL="95250" indent="-95250" algn="just"/>
            <a:r>
              <a:rPr kumimoji="1" lang="ja-JP" altLang="en-US" sz="1400" dirty="0">
                <a:latin typeface="Meiryo UI" panose="020B0604030504040204" pitchFamily="50" charset="-128"/>
                <a:ea typeface="Meiryo UI" panose="020B0604030504040204" pitchFamily="50" charset="-128"/>
              </a:rPr>
              <a:t>・非居住者である個人</a:t>
            </a:r>
            <a:endParaRPr kumimoji="1" lang="en-US" altLang="ja-JP" sz="1400" dirty="0">
              <a:solidFill>
                <a:srgbClr val="FF0000"/>
              </a:solidFill>
              <a:latin typeface="Meiryo UI" panose="020B0604030504040204" pitchFamily="50" charset="-128"/>
              <a:ea typeface="Meiryo UI" panose="020B0604030504040204" pitchFamily="50" charset="-128"/>
            </a:endParaRPr>
          </a:p>
          <a:p>
            <a:pPr marL="95250" indent="-95250" algn="just"/>
            <a:r>
              <a:rPr kumimoji="1" lang="ja-JP" altLang="en-US" sz="1400" dirty="0">
                <a:latin typeface="Meiryo UI" panose="020B0604030504040204" pitchFamily="50" charset="-128"/>
                <a:ea typeface="Meiryo UI" panose="020B0604030504040204" pitchFamily="50" charset="-128"/>
              </a:rPr>
              <a:t>・外国法令に基づき設立された法人やその他団体</a:t>
            </a:r>
            <a:endParaRPr kumimoji="1" lang="en-US" altLang="ja-JP" sz="1400" dirty="0">
              <a:latin typeface="Meiryo UI" panose="020B0604030504040204" pitchFamily="50" charset="-128"/>
              <a:ea typeface="Meiryo UI" panose="020B0604030504040204" pitchFamily="50" charset="-128"/>
            </a:endParaRPr>
          </a:p>
          <a:p>
            <a:pPr marL="95250" indent="-95250" algn="just"/>
            <a:r>
              <a:rPr kumimoji="1" lang="ja-JP" altLang="en-US" sz="1400" dirty="0">
                <a:latin typeface="Meiryo UI" panose="020B0604030504040204" pitchFamily="50" charset="-128"/>
                <a:ea typeface="Meiryo UI" panose="020B0604030504040204" pitchFamily="50" charset="-128"/>
              </a:rPr>
              <a:t>・非居住者である個人又は外国法人により議決権の過半数以上を保有されている本邦の会社</a:t>
            </a:r>
            <a:endParaRPr kumimoji="1" lang="en-US" altLang="ja-JP" sz="1400" dirty="0">
              <a:latin typeface="Meiryo UI" panose="020B0604030504040204" pitchFamily="50" charset="-128"/>
              <a:ea typeface="Meiryo UI" panose="020B0604030504040204" pitchFamily="50" charset="-128"/>
            </a:endParaRPr>
          </a:p>
          <a:p>
            <a:pPr marL="95250" indent="-95250" algn="just"/>
            <a:r>
              <a:rPr kumimoji="1" lang="ja-JP" altLang="en-US" sz="1400" dirty="0">
                <a:latin typeface="Meiryo UI" panose="020B0604030504040204" pitchFamily="50" charset="-128"/>
                <a:ea typeface="Meiryo UI" panose="020B0604030504040204" pitchFamily="50" charset="-128"/>
              </a:rPr>
              <a:t>・非居住者である個人又は外国法人である者が</a:t>
            </a:r>
            <a:r>
              <a:rPr kumimoji="1" lang="en-US" altLang="ja-JP" sz="1400" dirty="0">
                <a:latin typeface="Meiryo UI" panose="020B0604030504040204" pitchFamily="50" charset="-128"/>
                <a:ea typeface="Meiryo UI" panose="020B0604030504040204" pitchFamily="50" charset="-128"/>
              </a:rPr>
              <a:t>50%</a:t>
            </a:r>
            <a:r>
              <a:rPr kumimoji="1" lang="ja-JP" altLang="en-US" sz="1400" dirty="0">
                <a:latin typeface="Meiryo UI" panose="020B0604030504040204" pitchFamily="50" charset="-128"/>
                <a:ea typeface="Meiryo UI" panose="020B0604030504040204" pitchFamily="50" charset="-128"/>
              </a:rPr>
              <a:t>以上出資する組合、又は業務執行組合員の過半数を占める組合　　　　　　　　　　　　　　　等</a:t>
            </a:r>
            <a:endParaRPr kumimoji="1" lang="en-US" altLang="ja-JP" sz="1400"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00952E0D-4B3B-4F88-90C9-96D905D4C5A4}"/>
              </a:ext>
            </a:extLst>
          </p:cNvPr>
          <p:cNvGrpSpPr/>
          <p:nvPr/>
        </p:nvGrpSpPr>
        <p:grpSpPr>
          <a:xfrm>
            <a:off x="3152132" y="9712656"/>
            <a:ext cx="6230923" cy="2986797"/>
            <a:chOff x="3779670" y="10201818"/>
            <a:chExt cx="6230923" cy="2986797"/>
          </a:xfrm>
        </p:grpSpPr>
        <p:sp>
          <p:nvSpPr>
            <p:cNvPr id="90" name="正方形/長方形 89">
              <a:extLst>
                <a:ext uri="{FF2B5EF4-FFF2-40B4-BE49-F238E27FC236}">
                  <a16:creationId xmlns:a16="http://schemas.microsoft.com/office/drawing/2014/main" id="{92E6706C-1C8D-4B49-93BD-7F1D93A13BE2}"/>
                </a:ext>
              </a:extLst>
            </p:cNvPr>
            <p:cNvSpPr/>
            <p:nvPr/>
          </p:nvSpPr>
          <p:spPr>
            <a:xfrm>
              <a:off x="3831334" y="10453355"/>
              <a:ext cx="6179259" cy="2735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ValueChainStarter">
              <a:extLst>
                <a:ext uri="{FF2B5EF4-FFF2-40B4-BE49-F238E27FC236}">
                  <a16:creationId xmlns:a16="http://schemas.microsoft.com/office/drawing/2014/main" id="{C4A213D5-1687-48EF-9CFE-6AD81DB0A3D0}"/>
                </a:ext>
              </a:extLst>
            </p:cNvPr>
            <p:cNvSpPr>
              <a:spLocks noChangeArrowheads="1"/>
            </p:cNvSpPr>
            <p:nvPr/>
          </p:nvSpPr>
          <p:spPr bwMode="gray">
            <a:xfrm>
              <a:off x="3831334" y="10201818"/>
              <a:ext cx="6179259" cy="532541"/>
            </a:xfrm>
            <a:prstGeom prst="rect">
              <a:avLst/>
            </a:prstGeom>
            <a:solidFill>
              <a:srgbClr val="003793"/>
            </a:solidFill>
            <a:ln w="9525" algn="ctr">
              <a:noFill/>
              <a:miter lim="800000"/>
              <a:headEnd/>
              <a:tailEnd/>
            </a:ln>
            <a:extLst>
              <a:ext uri="{91240B29-F687-4F45-9708-019B960494DF}">
                <a14:hiddenLine xmlns:a14="http://schemas.microsoft.com/office/drawing/2010/main" w="9525" algn="ctr">
                  <a:solidFill>
                    <a:schemeClr val="bg1"/>
                  </a:solidFill>
                  <a:miter lim="800000"/>
                  <a:headEnd/>
                  <a:tailEnd/>
                </a14:hiddenLine>
              </a:ext>
            </a:extLst>
          </p:spPr>
          <p:txBody>
            <a:bodyPr lIns="90000" tIns="91440" bIns="91440" anchor="ctr"/>
            <a:lstStyle/>
            <a:p>
              <a:pPr marL="0" marR="0" lvl="0" indent="0" algn="ctr" defTabSz="914217" eaLnBrk="0" fontAlgn="auto" latinLnBrk="0" hangingPunct="0">
                <a:lnSpc>
                  <a:spcPct val="100000"/>
                </a:lnSpc>
                <a:spcBef>
                  <a:spcPts val="0"/>
                </a:spcBef>
                <a:spcAft>
                  <a:spcPts val="0"/>
                </a:spcAft>
                <a:buClr>
                  <a:srgbClr val="003793"/>
                </a:buClr>
                <a:buSzTx/>
                <a:buFontTx/>
                <a:buNone/>
                <a:tabLst/>
                <a:defRPr/>
              </a:pPr>
              <a:r>
                <a:rPr kumimoji="1" lang="ja-JP" altLang="en-US" sz="1600" kern="0" dirty="0">
                  <a:solidFill>
                    <a:srgbClr val="FFFFFF"/>
                  </a:solidFill>
                  <a:latin typeface="Arial" pitchFamily="34" charset="0"/>
                  <a:ea typeface="Meiryo UI"/>
                  <a:cs typeface="Arial" pitchFamily="34" charset="0"/>
                </a:rPr>
                <a:t>②事前届出の必要な業種</a:t>
              </a:r>
              <a:endParaRPr kumimoji="1" lang="en-US" sz="1600" b="0" i="0" u="none" strike="noStrike" kern="0" cap="none" spc="0" normalizeH="0" baseline="0" noProof="0" dirty="0">
                <a:ln>
                  <a:noFill/>
                </a:ln>
                <a:solidFill>
                  <a:srgbClr val="FFFFFF"/>
                </a:solidFill>
                <a:effectLst/>
                <a:uLnTx/>
                <a:uFillTx/>
                <a:latin typeface="Arial" pitchFamily="34" charset="0"/>
                <a:ea typeface="Meiryo UI"/>
                <a:cs typeface="Arial" pitchFamily="34" charset="0"/>
              </a:endParaRPr>
            </a:p>
          </p:txBody>
        </p:sp>
        <p:sp>
          <p:nvSpPr>
            <p:cNvPr id="80" name="テキスト ボックス 79">
              <a:extLst>
                <a:ext uri="{FF2B5EF4-FFF2-40B4-BE49-F238E27FC236}">
                  <a16:creationId xmlns:a16="http://schemas.microsoft.com/office/drawing/2014/main" id="{667223A9-5961-43A3-BB61-45576623BD86}"/>
                </a:ext>
              </a:extLst>
            </p:cNvPr>
            <p:cNvSpPr txBox="1"/>
            <p:nvPr/>
          </p:nvSpPr>
          <p:spPr>
            <a:xfrm>
              <a:off x="3779670" y="10766908"/>
              <a:ext cx="3254207" cy="1815882"/>
            </a:xfrm>
            <a:prstGeom prst="rect">
              <a:avLst/>
            </a:prstGeom>
            <a:noFill/>
          </p:spPr>
          <p:txBody>
            <a:bodyPr wrap="square" rtlCol="0">
              <a:spAutoFit/>
            </a:bodyPr>
            <a:lstStyle/>
            <a:p>
              <a:pPr marL="95250" indent="-95250" algn="just"/>
              <a:r>
                <a:rPr kumimoji="1" lang="ja-JP" altLang="en-US" sz="1400" dirty="0">
                  <a:latin typeface="Meiryo UI" panose="020B0604030504040204" pitchFamily="50" charset="-128"/>
                  <a:ea typeface="Meiryo UI" panose="020B0604030504040204" pitchFamily="50" charset="-128"/>
                </a:rPr>
                <a:t>・武器・航空機・宇宙開発・原子力関連の製造業、及び、これらの業種に係る修理業、ソフトウェア業</a:t>
              </a:r>
              <a:endParaRPr kumimoji="1" lang="en-US" altLang="ja-JP" sz="1400" dirty="0">
                <a:latin typeface="Meiryo UI" panose="020B0604030504040204" pitchFamily="50" charset="-128"/>
                <a:ea typeface="Meiryo UI" panose="020B0604030504040204" pitchFamily="50" charset="-128"/>
              </a:endParaRPr>
            </a:p>
            <a:p>
              <a:pPr marL="95250" indent="-95250" algn="just"/>
              <a:r>
                <a:rPr kumimoji="1" lang="ja-JP" altLang="en-US" sz="1400" dirty="0">
                  <a:latin typeface="Meiryo UI" panose="020B0604030504040204" pitchFamily="50" charset="-128"/>
                  <a:ea typeface="Meiryo UI" panose="020B0604030504040204" pitchFamily="50" charset="-128"/>
                </a:rPr>
                <a:t>・軍事転用可能な汎用品の製造業</a:t>
              </a:r>
              <a:endParaRPr kumimoji="1" lang="en-US" altLang="ja-JP" sz="1400" dirty="0">
                <a:latin typeface="Meiryo UI" panose="020B0604030504040204" pitchFamily="50" charset="-128"/>
                <a:ea typeface="Meiryo UI" panose="020B0604030504040204" pitchFamily="50" charset="-128"/>
              </a:endParaRPr>
            </a:p>
            <a:p>
              <a:pPr marL="95250" indent="-95250" algn="just"/>
              <a:r>
                <a:rPr kumimoji="1" lang="ja-JP" altLang="en-US" sz="1400" dirty="0">
                  <a:latin typeface="Meiryo UI" panose="020B0604030504040204" pitchFamily="50" charset="-128"/>
                  <a:ea typeface="Meiryo UI" panose="020B0604030504040204" pitchFamily="50" charset="-128"/>
                </a:rPr>
                <a:t>・感染症に対する医薬品に係る製造業、高度管理医療機器に係る製造業</a:t>
              </a:r>
              <a:endParaRPr kumimoji="1" lang="en-US" altLang="ja-JP" sz="1400" dirty="0">
                <a:latin typeface="Meiryo UI" panose="020B0604030504040204" pitchFamily="50" charset="-128"/>
                <a:ea typeface="Meiryo UI" panose="020B0604030504040204" pitchFamily="50" charset="-128"/>
              </a:endParaRPr>
            </a:p>
            <a:p>
              <a:pPr marL="95250" indent="-95250" algn="just"/>
              <a:r>
                <a:rPr kumimoji="1" lang="ja-JP" altLang="en-US" sz="1400" dirty="0">
                  <a:latin typeface="Meiryo UI" panose="020B0604030504040204" pitchFamily="50" charset="-128"/>
                  <a:ea typeface="Meiryo UI" panose="020B0604030504040204" pitchFamily="50" charset="-128"/>
                </a:rPr>
                <a:t>・重要鉱物資源に係る金属鉱業等、特定離島港湾施設等の整備を行う建設業</a:t>
              </a:r>
              <a:endParaRPr kumimoji="1" lang="en-US" altLang="ja-JP" sz="1400" dirty="0">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649A819F-AB26-4E8D-9F2B-35B6CB8E9F9C}"/>
                </a:ext>
              </a:extLst>
            </p:cNvPr>
            <p:cNvSpPr txBox="1"/>
            <p:nvPr/>
          </p:nvSpPr>
          <p:spPr>
            <a:xfrm>
              <a:off x="6960623" y="10761964"/>
              <a:ext cx="3049970" cy="1908215"/>
            </a:xfrm>
            <a:prstGeom prst="rect">
              <a:avLst/>
            </a:prstGeom>
            <a:noFill/>
          </p:spPr>
          <p:txBody>
            <a:bodyPr wrap="square" rtlCol="0">
              <a:spAutoFit/>
            </a:bodyPr>
            <a:lstStyle/>
            <a:p>
              <a:pPr marL="95250" indent="-95250" algn="just"/>
              <a:r>
                <a:rPr kumimoji="1" lang="ja-JP" altLang="en-US" sz="1400" dirty="0">
                  <a:latin typeface="Meiryo UI" panose="020B0604030504040204" pitchFamily="50" charset="-128"/>
                  <a:ea typeface="Meiryo UI" panose="020B0604030504040204" pitchFamily="50" charset="-128"/>
                </a:rPr>
                <a:t>・サイバーセキュリティ関連業種</a:t>
              </a:r>
              <a:r>
                <a:rPr kumimoji="1" lang="ja-JP" altLang="en-US" sz="1200" dirty="0">
                  <a:latin typeface="Meiryo UI" panose="020B0604030504040204" pitchFamily="50" charset="-128"/>
                  <a:ea typeface="Meiryo UI" panose="020B0604030504040204" pitchFamily="50" charset="-128"/>
                </a:rPr>
                <a:t>（情報処理関連の機器・部品・ソフトウェア製造業種、情報サービス関連業種）</a:t>
              </a:r>
              <a:endParaRPr kumimoji="1" lang="en-US" altLang="ja-JP" sz="1400" dirty="0">
                <a:latin typeface="Meiryo UI" panose="020B0604030504040204" pitchFamily="50" charset="-128"/>
                <a:ea typeface="Meiryo UI" panose="020B0604030504040204" pitchFamily="50" charset="-128"/>
              </a:endParaRPr>
            </a:p>
            <a:p>
              <a:pPr marL="95250" indent="-95250" algn="just"/>
              <a:r>
                <a:rPr kumimoji="1" lang="ja-JP" altLang="en-US" sz="1400" dirty="0">
                  <a:latin typeface="Meiryo UI" panose="020B0604030504040204" pitchFamily="50" charset="-128"/>
                  <a:ea typeface="Meiryo UI" panose="020B0604030504040204" pitchFamily="50" charset="-128"/>
                </a:rPr>
                <a:t>・インフラ関連業種</a:t>
              </a:r>
              <a:r>
                <a:rPr kumimoji="1" lang="ja-JP" altLang="en-US" sz="1200" dirty="0">
                  <a:latin typeface="Meiryo UI" panose="020B0604030504040204" pitchFamily="50" charset="-128"/>
                  <a:ea typeface="Meiryo UI" panose="020B0604030504040204" pitchFamily="50" charset="-128"/>
                </a:rPr>
                <a:t>（電力業、ガス業、通信業、上水道、鉄道業、石油業、熱供給業、放送業、旅客運送）</a:t>
              </a:r>
              <a:endParaRPr kumimoji="1" lang="en-US" altLang="ja-JP" sz="1400" dirty="0">
                <a:latin typeface="Meiryo UI" panose="020B0604030504040204" pitchFamily="50" charset="-128"/>
                <a:ea typeface="Meiryo UI" panose="020B0604030504040204" pitchFamily="50" charset="-128"/>
              </a:endParaRPr>
            </a:p>
            <a:p>
              <a:pPr marL="95250" indent="-95250" algn="just"/>
              <a:r>
                <a:rPr kumimoji="1" lang="ja-JP" altLang="en-US" sz="1400" dirty="0">
                  <a:latin typeface="Meiryo UI" panose="020B0604030504040204" pitchFamily="50" charset="-128"/>
                  <a:ea typeface="Meiryo UI" panose="020B0604030504040204" pitchFamily="50" charset="-128"/>
                </a:rPr>
                <a:t>・警備業、農林水産業、皮革製品製造業、航空運輸業、海運業</a:t>
              </a:r>
              <a:endParaRPr kumimoji="1" lang="en-US" altLang="ja-JP" sz="1400" dirty="0">
                <a:latin typeface="Meiryo UI" panose="020B0604030504040204" pitchFamily="50" charset="-128"/>
                <a:ea typeface="Meiryo UI" panose="020B0604030504040204" pitchFamily="50" charset="-128"/>
              </a:endParaRPr>
            </a:p>
            <a:p>
              <a:pPr algn="r"/>
              <a:r>
                <a:rPr kumimoji="1" lang="ja-JP" altLang="en-US" sz="1400" dirty="0">
                  <a:latin typeface="Meiryo UI" panose="020B0604030504040204" pitchFamily="50" charset="-128"/>
                  <a:ea typeface="Meiryo UI" panose="020B0604030504040204" pitchFamily="50" charset="-128"/>
                </a:rPr>
                <a:t>等</a:t>
              </a:r>
              <a:endParaRPr kumimoji="1" lang="en-US" altLang="ja-JP" sz="1400" dirty="0">
                <a:latin typeface="Meiryo UI" panose="020B0604030504040204" pitchFamily="50" charset="-128"/>
                <a:ea typeface="Meiryo UI" panose="020B0604030504040204" pitchFamily="50" charset="-128"/>
              </a:endParaRPr>
            </a:p>
          </p:txBody>
        </p:sp>
      </p:grpSp>
      <p:grpSp>
        <p:nvGrpSpPr>
          <p:cNvPr id="5" name="グループ化 4">
            <a:extLst>
              <a:ext uri="{FF2B5EF4-FFF2-40B4-BE49-F238E27FC236}">
                <a16:creationId xmlns:a16="http://schemas.microsoft.com/office/drawing/2014/main" id="{125200D5-6EA5-4527-8321-B1A300425849}"/>
              </a:ext>
            </a:extLst>
          </p:cNvPr>
          <p:cNvGrpSpPr/>
          <p:nvPr/>
        </p:nvGrpSpPr>
        <p:grpSpPr>
          <a:xfrm>
            <a:off x="162761" y="2157773"/>
            <a:ext cx="9340076" cy="7265628"/>
            <a:chOff x="162761" y="2157773"/>
            <a:chExt cx="9340076" cy="7265628"/>
          </a:xfrm>
        </p:grpSpPr>
        <p:sp>
          <p:nvSpPr>
            <p:cNvPr id="17" name="正方形/長方形 16">
              <a:extLst>
                <a:ext uri="{FF2B5EF4-FFF2-40B4-BE49-F238E27FC236}">
                  <a16:creationId xmlns:a16="http://schemas.microsoft.com/office/drawing/2014/main" id="{178A1782-988E-4CF9-86AC-5A3D0539EED0}"/>
                </a:ext>
              </a:extLst>
            </p:cNvPr>
            <p:cNvSpPr/>
            <p:nvPr/>
          </p:nvSpPr>
          <p:spPr>
            <a:xfrm>
              <a:off x="227258" y="2417084"/>
              <a:ext cx="9157374" cy="6943873"/>
            </a:xfrm>
            <a:prstGeom prst="rect">
              <a:avLst/>
            </a:prstGeom>
            <a:solidFill>
              <a:schemeClr val="bg1"/>
            </a:solid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ValueChainHeader">
              <a:extLst>
                <a:ext uri="{FF2B5EF4-FFF2-40B4-BE49-F238E27FC236}">
                  <a16:creationId xmlns:a16="http://schemas.microsoft.com/office/drawing/2014/main" id="{A6D146CD-0DCB-4B9C-AE83-A3E59B26B0E3}"/>
                </a:ext>
              </a:extLst>
            </p:cNvPr>
            <p:cNvSpPr>
              <a:spLocks noChangeArrowheads="1"/>
            </p:cNvSpPr>
            <p:nvPr/>
          </p:nvSpPr>
          <p:spPr bwMode="gray">
            <a:xfrm>
              <a:off x="385524" y="2157773"/>
              <a:ext cx="2003962" cy="532541"/>
            </a:xfrm>
            <a:prstGeom prst="rect">
              <a:avLst/>
            </a:prstGeom>
            <a:solidFill>
              <a:srgbClr val="0000FF"/>
            </a:solidFill>
            <a:ln w="9525" algn="ctr">
              <a:noFill/>
              <a:miter lim="800000"/>
              <a:headEnd/>
              <a:tailEnd/>
            </a:ln>
          </p:spPr>
          <p:txBody>
            <a:bodyPr lIns="90000" tIns="91440" bIns="91440" anchor="ctr"/>
            <a:lstStyle/>
            <a:p>
              <a:pPr marL="0" marR="0" lvl="0" indent="0" algn="ctr" defTabSz="914217" eaLnBrk="0" fontAlgn="auto" latinLnBrk="0" hangingPunct="0">
                <a:lnSpc>
                  <a:spcPct val="100000"/>
                </a:lnSpc>
                <a:spcBef>
                  <a:spcPts val="0"/>
                </a:spcBef>
                <a:spcAft>
                  <a:spcPts val="0"/>
                </a:spcAft>
                <a:buClr>
                  <a:srgbClr val="003793"/>
                </a:buClr>
                <a:buSzTx/>
                <a:buFontTx/>
                <a:buNone/>
                <a:tabLst/>
                <a:defRPr/>
              </a:pPr>
              <a:r>
                <a:rPr kumimoji="1" lang="ja-JP" altLang="en-US" sz="2000" b="0" i="0" u="none" strike="noStrike" kern="0" cap="none" spc="0" normalizeH="0" baseline="0" noProof="0" dirty="0">
                  <a:ln>
                    <a:noFill/>
                  </a:ln>
                  <a:solidFill>
                    <a:srgbClr val="FFFFFF"/>
                  </a:solidFill>
                  <a:effectLst/>
                  <a:uLnTx/>
                  <a:uFillTx/>
                  <a:latin typeface="Arial" pitchFamily="34" charset="0"/>
                  <a:ea typeface="Meiryo UI"/>
                  <a:cs typeface="Arial" pitchFamily="34" charset="0"/>
                </a:rPr>
                <a:t>制度の</a:t>
              </a:r>
              <a:r>
                <a:rPr kumimoji="1" lang="ja-JP" altLang="en-US" sz="2000" kern="0" dirty="0">
                  <a:solidFill>
                    <a:srgbClr val="FFFFFF"/>
                  </a:solidFill>
                  <a:latin typeface="Arial" pitchFamily="34" charset="0"/>
                  <a:ea typeface="Meiryo UI"/>
                  <a:cs typeface="Arial" pitchFamily="34" charset="0"/>
                </a:rPr>
                <a:t>概要</a:t>
              </a:r>
              <a:endParaRPr kumimoji="1" lang="en-US" sz="2000" b="0" i="0" u="none" strike="noStrike" kern="0" cap="none" spc="0" normalizeH="0" baseline="0" noProof="0" dirty="0">
                <a:ln>
                  <a:noFill/>
                </a:ln>
                <a:solidFill>
                  <a:srgbClr val="FFFFFF"/>
                </a:solidFill>
                <a:effectLst/>
                <a:uLnTx/>
                <a:uFillTx/>
                <a:latin typeface="Arial" pitchFamily="34" charset="0"/>
                <a:ea typeface="Meiryo UI"/>
                <a:cs typeface="Arial" pitchFamily="34" charset="0"/>
              </a:endParaRPr>
            </a:p>
          </p:txBody>
        </p:sp>
        <p:grpSp>
          <p:nvGrpSpPr>
            <p:cNvPr id="78" name="グループ化 77">
              <a:extLst>
                <a:ext uri="{FF2B5EF4-FFF2-40B4-BE49-F238E27FC236}">
                  <a16:creationId xmlns:a16="http://schemas.microsoft.com/office/drawing/2014/main" id="{92A451F6-6EAC-47C4-A8C2-DA148CA887AE}"/>
                </a:ext>
              </a:extLst>
            </p:cNvPr>
            <p:cNvGrpSpPr/>
            <p:nvPr/>
          </p:nvGrpSpPr>
          <p:grpSpPr>
            <a:xfrm>
              <a:off x="162761" y="6973894"/>
              <a:ext cx="9340076" cy="2449507"/>
              <a:chOff x="162761" y="2682773"/>
              <a:chExt cx="9340076" cy="2449507"/>
            </a:xfrm>
          </p:grpSpPr>
          <p:grpSp>
            <p:nvGrpSpPr>
              <p:cNvPr id="15" name="グループ化 14">
                <a:extLst>
                  <a:ext uri="{FF2B5EF4-FFF2-40B4-BE49-F238E27FC236}">
                    <a16:creationId xmlns:a16="http://schemas.microsoft.com/office/drawing/2014/main" id="{FA6168BE-4E90-47DC-8BB0-EB949319DD78}"/>
                  </a:ext>
                </a:extLst>
              </p:cNvPr>
              <p:cNvGrpSpPr/>
              <p:nvPr/>
            </p:nvGrpSpPr>
            <p:grpSpPr>
              <a:xfrm>
                <a:off x="162761" y="2682773"/>
                <a:ext cx="9340076" cy="2449507"/>
                <a:chOff x="-30165" y="2772736"/>
                <a:chExt cx="9340076" cy="2449507"/>
              </a:xfrm>
            </p:grpSpPr>
            <p:sp>
              <p:nvSpPr>
                <p:cNvPr id="7" name="矢印: 下 6">
                  <a:extLst>
                    <a:ext uri="{FF2B5EF4-FFF2-40B4-BE49-F238E27FC236}">
                      <a16:creationId xmlns:a16="http://schemas.microsoft.com/office/drawing/2014/main" id="{2CE5FBFB-8878-4792-BFBB-B751B9FEF165}"/>
                    </a:ext>
                  </a:extLst>
                </p:cNvPr>
                <p:cNvSpPr/>
                <p:nvPr/>
              </p:nvSpPr>
              <p:spPr>
                <a:xfrm rot="5400000">
                  <a:off x="2590100" y="3446871"/>
                  <a:ext cx="476030" cy="1431857"/>
                </a:xfrm>
                <a:prstGeom prst="downArrow">
                  <a:avLst>
                    <a:gd name="adj1" fmla="val 47985"/>
                    <a:gd name="adj2" fmla="val 37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3D6B1D20-B19D-4C57-B9D1-D681CE6127DD}"/>
                    </a:ext>
                  </a:extLst>
                </p:cNvPr>
                <p:cNvGrpSpPr/>
                <p:nvPr/>
              </p:nvGrpSpPr>
              <p:grpSpPr>
                <a:xfrm>
                  <a:off x="-30165" y="2795414"/>
                  <a:ext cx="2192302" cy="2364385"/>
                  <a:chOff x="-30165" y="2795414"/>
                  <a:chExt cx="2192302" cy="2364385"/>
                </a:xfrm>
              </p:grpSpPr>
              <p:pic>
                <p:nvPicPr>
                  <p:cNvPr id="25" name="図 24">
                    <a:extLst>
                      <a:ext uri="{FF2B5EF4-FFF2-40B4-BE49-F238E27FC236}">
                        <a16:creationId xmlns:a16="http://schemas.microsoft.com/office/drawing/2014/main" id="{B79000FC-F766-4E78-9C29-8C05745DF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5" y="2972791"/>
                    <a:ext cx="2187008" cy="2187008"/>
                  </a:xfrm>
                  <a:prstGeom prst="rect">
                    <a:avLst/>
                  </a:prstGeom>
                </p:spPr>
              </p:pic>
              <p:sp>
                <p:nvSpPr>
                  <p:cNvPr id="37" name="テキスト ボックス 36">
                    <a:extLst>
                      <a:ext uri="{FF2B5EF4-FFF2-40B4-BE49-F238E27FC236}">
                        <a16:creationId xmlns:a16="http://schemas.microsoft.com/office/drawing/2014/main" id="{E5AFB613-B5E3-4E87-9D97-ACC01862B1D6}"/>
                      </a:ext>
                    </a:extLst>
                  </p:cNvPr>
                  <p:cNvSpPr txBox="1"/>
                  <p:nvPr/>
                </p:nvSpPr>
                <p:spPr>
                  <a:xfrm>
                    <a:off x="159100" y="2795414"/>
                    <a:ext cx="2003037"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事前届出の必要な</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業種を営む企業</a:t>
                    </a:r>
                  </a:p>
                </p:txBody>
              </p:sp>
            </p:grpSp>
            <p:grpSp>
              <p:nvGrpSpPr>
                <p:cNvPr id="11" name="グループ化 10">
                  <a:extLst>
                    <a:ext uri="{FF2B5EF4-FFF2-40B4-BE49-F238E27FC236}">
                      <a16:creationId xmlns:a16="http://schemas.microsoft.com/office/drawing/2014/main" id="{6147041C-31FE-435F-991C-A8BC9943BDFD}"/>
                    </a:ext>
                  </a:extLst>
                </p:cNvPr>
                <p:cNvGrpSpPr/>
                <p:nvPr/>
              </p:nvGrpSpPr>
              <p:grpSpPr>
                <a:xfrm>
                  <a:off x="3381659" y="2772736"/>
                  <a:ext cx="1997242" cy="2119950"/>
                  <a:chOff x="3381659" y="2772736"/>
                  <a:chExt cx="1997242" cy="2119950"/>
                </a:xfrm>
              </p:grpSpPr>
              <p:pic>
                <p:nvPicPr>
                  <p:cNvPr id="23" name="図 22">
                    <a:extLst>
                      <a:ext uri="{FF2B5EF4-FFF2-40B4-BE49-F238E27FC236}">
                        <a16:creationId xmlns:a16="http://schemas.microsoft.com/office/drawing/2014/main" id="{F6D02FE6-A4F9-4A31-9833-14849F497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044" y="3220214"/>
                    <a:ext cx="1672472" cy="1672472"/>
                  </a:xfrm>
                  <a:prstGeom prst="rect">
                    <a:avLst/>
                  </a:prstGeom>
                </p:spPr>
              </p:pic>
              <p:sp>
                <p:nvSpPr>
                  <p:cNvPr id="38" name="テキスト ボックス 37">
                    <a:extLst>
                      <a:ext uri="{FF2B5EF4-FFF2-40B4-BE49-F238E27FC236}">
                        <a16:creationId xmlns:a16="http://schemas.microsoft.com/office/drawing/2014/main" id="{8CDEB3A2-D95F-4B67-947E-318FFD52C8E8}"/>
                      </a:ext>
                    </a:extLst>
                  </p:cNvPr>
                  <p:cNvSpPr txBox="1"/>
                  <p:nvPr/>
                </p:nvSpPr>
                <p:spPr>
                  <a:xfrm>
                    <a:off x="3381659" y="2772736"/>
                    <a:ext cx="1997242" cy="584775"/>
                  </a:xfrm>
                  <a:prstGeom prst="rect">
                    <a:avLst/>
                  </a:prstGeom>
                  <a:noFill/>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外国投資家</a:t>
                    </a:r>
                    <a:endParaRPr kumimoji="1" lang="en-US" altLang="ja-JP" sz="2000" b="1"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非居住者、外国会社等</a:t>
                    </a:r>
                  </a:p>
                </p:txBody>
              </p:sp>
            </p:grpSp>
            <p:grpSp>
              <p:nvGrpSpPr>
                <p:cNvPr id="13" name="グループ化 12">
                  <a:extLst>
                    <a:ext uri="{FF2B5EF4-FFF2-40B4-BE49-F238E27FC236}">
                      <a16:creationId xmlns:a16="http://schemas.microsoft.com/office/drawing/2014/main" id="{BE9E9132-0C4C-4376-AC36-1AF3ED1489D7}"/>
                    </a:ext>
                  </a:extLst>
                </p:cNvPr>
                <p:cNvGrpSpPr/>
                <p:nvPr/>
              </p:nvGrpSpPr>
              <p:grpSpPr>
                <a:xfrm>
                  <a:off x="6412194" y="2951183"/>
                  <a:ext cx="2897717" cy="2271060"/>
                  <a:chOff x="6412194" y="2951183"/>
                  <a:chExt cx="2897717" cy="2271060"/>
                </a:xfrm>
              </p:grpSpPr>
              <p:pic>
                <p:nvPicPr>
                  <p:cNvPr id="27" name="図 26">
                    <a:extLst>
                      <a:ext uri="{FF2B5EF4-FFF2-40B4-BE49-F238E27FC236}">
                        <a16:creationId xmlns:a16="http://schemas.microsoft.com/office/drawing/2014/main" id="{4D27BED3-F578-45EB-929C-0B589BE23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548" y="3035235"/>
                    <a:ext cx="2187008" cy="2187008"/>
                  </a:xfrm>
                  <a:prstGeom prst="rect">
                    <a:avLst/>
                  </a:prstGeom>
                </p:spPr>
              </p:pic>
              <p:sp>
                <p:nvSpPr>
                  <p:cNvPr id="39" name="テキスト ボックス 38">
                    <a:extLst>
                      <a:ext uri="{FF2B5EF4-FFF2-40B4-BE49-F238E27FC236}">
                        <a16:creationId xmlns:a16="http://schemas.microsoft.com/office/drawing/2014/main" id="{2598CE64-4728-4926-B1F1-E173F9F83CF3}"/>
                      </a:ext>
                    </a:extLst>
                  </p:cNvPr>
                  <p:cNvSpPr txBox="1"/>
                  <p:nvPr/>
                </p:nvSpPr>
                <p:spPr>
                  <a:xfrm>
                    <a:off x="6412194" y="2951183"/>
                    <a:ext cx="2897717" cy="400110"/>
                  </a:xfrm>
                  <a:prstGeom prst="rect">
                    <a:avLst/>
                  </a:prstGeom>
                  <a:noFill/>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財務省・事業所管省庁</a:t>
                    </a:r>
                  </a:p>
                </p:txBody>
              </p:sp>
            </p:grpSp>
            <p:sp>
              <p:nvSpPr>
                <p:cNvPr id="40" name="テキスト ボックス 39">
                  <a:extLst>
                    <a:ext uri="{FF2B5EF4-FFF2-40B4-BE49-F238E27FC236}">
                      <a16:creationId xmlns:a16="http://schemas.microsoft.com/office/drawing/2014/main" id="{C52C465B-6C3D-44E0-810F-69F0F1B2B399}"/>
                    </a:ext>
                  </a:extLst>
                </p:cNvPr>
                <p:cNvSpPr txBox="1"/>
                <p:nvPr/>
              </p:nvSpPr>
              <p:spPr>
                <a:xfrm>
                  <a:off x="4917795" y="3366260"/>
                  <a:ext cx="205457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１．事前届出書の提出</a:t>
                  </a:r>
                  <a:endParaRPr kumimoji="1" lang="en-US" altLang="ja-JP" sz="14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F6D849C8-6A85-4B15-829E-24D73B1EB26A}"/>
                    </a:ext>
                  </a:extLst>
                </p:cNvPr>
                <p:cNvSpPr txBox="1"/>
                <p:nvPr/>
              </p:nvSpPr>
              <p:spPr>
                <a:xfrm>
                  <a:off x="5306884" y="4470147"/>
                  <a:ext cx="1532681"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２．審査終了</a:t>
                  </a:r>
                  <a:endParaRPr kumimoji="1" lang="en-US" altLang="ja-JP" sz="140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085BB404-AB58-4FCC-A188-2A49E87FEF35}"/>
                    </a:ext>
                  </a:extLst>
                </p:cNvPr>
                <p:cNvSpPr txBox="1"/>
                <p:nvPr/>
              </p:nvSpPr>
              <p:spPr>
                <a:xfrm>
                  <a:off x="2037860" y="3572265"/>
                  <a:ext cx="1600548"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３．投資等</a:t>
                  </a:r>
                  <a:endParaRPr kumimoji="1" lang="en-US" altLang="ja-JP" sz="1400" dirty="0">
                    <a:latin typeface="Meiryo UI" panose="020B0604030504040204" pitchFamily="50" charset="-128"/>
                    <a:ea typeface="Meiryo UI" panose="020B0604030504040204" pitchFamily="50" charset="-128"/>
                  </a:endParaRPr>
                </a:p>
              </p:txBody>
            </p:sp>
          </p:grpSp>
          <p:sp>
            <p:nvSpPr>
              <p:cNvPr id="53" name="矢印: 下 52">
                <a:extLst>
                  <a:ext uri="{FF2B5EF4-FFF2-40B4-BE49-F238E27FC236}">
                    <a16:creationId xmlns:a16="http://schemas.microsoft.com/office/drawing/2014/main" id="{8417341D-8041-450E-AB96-28E62129556E}"/>
                  </a:ext>
                </a:extLst>
              </p:cNvPr>
              <p:cNvSpPr/>
              <p:nvPr/>
            </p:nvSpPr>
            <p:spPr>
              <a:xfrm rot="16200000">
                <a:off x="5888922" y="3183472"/>
                <a:ext cx="475200" cy="1313342"/>
              </a:xfrm>
              <a:prstGeom prst="downArrow">
                <a:avLst>
                  <a:gd name="adj1" fmla="val 29691"/>
                  <a:gd name="adj2" fmla="val 37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下 54">
                <a:extLst>
                  <a:ext uri="{FF2B5EF4-FFF2-40B4-BE49-F238E27FC236}">
                    <a16:creationId xmlns:a16="http://schemas.microsoft.com/office/drawing/2014/main" id="{732BB7F9-4D92-461F-8ACC-DF5483371211}"/>
                  </a:ext>
                </a:extLst>
              </p:cNvPr>
              <p:cNvSpPr/>
              <p:nvPr/>
            </p:nvSpPr>
            <p:spPr>
              <a:xfrm rot="5400000">
                <a:off x="5856799" y="3530466"/>
                <a:ext cx="475200" cy="1313342"/>
              </a:xfrm>
              <a:prstGeom prst="downArrow">
                <a:avLst>
                  <a:gd name="adj1" fmla="val 29691"/>
                  <a:gd name="adj2" fmla="val 37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9" name="テキスト ボックス 78">
              <a:extLst>
                <a:ext uri="{FF2B5EF4-FFF2-40B4-BE49-F238E27FC236}">
                  <a16:creationId xmlns:a16="http://schemas.microsoft.com/office/drawing/2014/main" id="{3C4BB844-190A-49FF-A757-87952069A728}"/>
                </a:ext>
              </a:extLst>
            </p:cNvPr>
            <p:cNvSpPr txBox="1"/>
            <p:nvPr/>
          </p:nvSpPr>
          <p:spPr>
            <a:xfrm>
              <a:off x="347257" y="2706937"/>
              <a:ext cx="8800225" cy="1200329"/>
            </a:xfrm>
            <a:prstGeom prst="rect">
              <a:avLst/>
            </a:prstGeom>
            <a:noFill/>
          </p:spPr>
          <p:txBody>
            <a:bodyPr wrap="square" rtlCol="0">
              <a:spAutoFit/>
            </a:bodyPr>
            <a:lstStyle/>
            <a:p>
              <a:pPr indent="176213" algn="just"/>
              <a:r>
                <a:rPr kumimoji="1" lang="ja-JP" altLang="en-US" dirty="0">
                  <a:latin typeface="Meiryo UI" panose="020B0604030504040204" pitchFamily="50" charset="-128"/>
                  <a:ea typeface="Meiryo UI" panose="020B0604030504040204" pitchFamily="50" charset="-128"/>
                </a:rPr>
                <a:t>外為法に基づき、①</a:t>
              </a:r>
              <a:r>
                <a:rPr kumimoji="1" lang="ja-JP" altLang="en-US" u="sng" dirty="0">
                  <a:latin typeface="Meiryo UI" panose="020B0604030504040204" pitchFamily="50" charset="-128"/>
                  <a:ea typeface="Meiryo UI" panose="020B0604030504040204" pitchFamily="50" charset="-128"/>
                </a:rPr>
                <a:t>外国投資家</a:t>
              </a:r>
              <a:r>
                <a:rPr kumimoji="1" lang="ja-JP" altLang="en-US" dirty="0">
                  <a:latin typeface="Meiryo UI" panose="020B0604030504040204" pitchFamily="50" charset="-128"/>
                  <a:ea typeface="Meiryo UI" panose="020B0604030504040204" pitchFamily="50" charset="-128"/>
                </a:rPr>
                <a:t>（非居住者である個人、外国の会社、これらの者から</a:t>
              </a:r>
              <a:r>
                <a:rPr kumimoji="1" lang="en-US" altLang="ja-JP" dirty="0">
                  <a:latin typeface="Meiryo UI" panose="020B0604030504040204" pitchFamily="50" charset="-128"/>
                  <a:ea typeface="Meiryo UI" panose="020B0604030504040204" pitchFamily="50" charset="-128"/>
                </a:rPr>
                <a:t>50</a:t>
              </a:r>
              <a:r>
                <a:rPr kumimoji="1" lang="ja-JP" altLang="en-US" dirty="0">
                  <a:latin typeface="Meiryo UI" panose="020B0604030504040204" pitchFamily="50" charset="-128"/>
                  <a:ea typeface="Meiryo UI" panose="020B0604030504040204" pitchFamily="50" charset="-128"/>
                </a:rPr>
                <a:t>％以上出資を受けている本邦の会社等）</a:t>
              </a:r>
              <a:r>
                <a:rPr kumimoji="1" lang="ja-JP" altLang="en-US" u="sng" dirty="0">
                  <a:latin typeface="Meiryo UI" panose="020B0604030504040204" pitchFamily="50" charset="-128"/>
                  <a:ea typeface="Meiryo UI" panose="020B0604030504040204" pitchFamily="50" charset="-128"/>
                </a:rPr>
                <a:t>が</a:t>
              </a:r>
              <a:r>
                <a:rPr kumimoji="1" lang="ja-JP" altLang="en-US" dirty="0">
                  <a:latin typeface="Meiryo UI" panose="020B0604030504040204" pitchFamily="50" charset="-128"/>
                  <a:ea typeface="Meiryo UI" panose="020B0604030504040204" pitchFamily="50" charset="-128"/>
                </a:rPr>
                <a:t>、②国の安全等の観点から指定される</a:t>
              </a:r>
              <a:r>
                <a:rPr kumimoji="1" lang="ja-JP" altLang="en-US" u="sng" dirty="0">
                  <a:latin typeface="Meiryo UI" panose="020B0604030504040204" pitchFamily="50" charset="-128"/>
                  <a:ea typeface="Meiryo UI" panose="020B0604030504040204" pitchFamily="50" charset="-128"/>
                </a:rPr>
                <a:t>事前届出の必要な業種を営む企業に対して</a:t>
              </a:r>
              <a:r>
                <a:rPr kumimoji="1" lang="ja-JP" altLang="en-US" dirty="0">
                  <a:latin typeface="Meiryo UI" panose="020B0604030504040204" pitchFamily="50" charset="-128"/>
                  <a:ea typeface="Meiryo UI" panose="020B0604030504040204" pitchFamily="50" charset="-128"/>
                </a:rPr>
                <a:t>、③</a:t>
              </a:r>
              <a:r>
                <a:rPr kumimoji="1" lang="ja-JP" altLang="en-US" u="sng" dirty="0">
                  <a:latin typeface="Meiryo UI" panose="020B0604030504040204" pitchFamily="50" charset="-128"/>
                  <a:ea typeface="Meiryo UI" panose="020B0604030504040204" pitchFamily="50" charset="-128"/>
                </a:rPr>
                <a:t>投資等を行う場合</a:t>
              </a:r>
              <a:r>
                <a:rPr kumimoji="1" lang="ja-JP" altLang="en-US" dirty="0">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外国投資家は財務大臣及び事業所管大臣あてに事前届出を行う必要</a:t>
              </a:r>
              <a:r>
                <a:rPr kumimoji="1" lang="ja-JP" altLang="en-US" baseline="30000" dirty="0">
                  <a:latin typeface="Meiryo UI" panose="020B0604030504040204" pitchFamily="50" charset="-128"/>
                  <a:ea typeface="Meiryo UI" panose="020B0604030504040204" pitchFamily="50" charset="-128"/>
                </a:rPr>
                <a:t>（注１）</a:t>
              </a:r>
              <a:r>
                <a:rPr kumimoji="1" lang="ja-JP" altLang="en-US" dirty="0">
                  <a:latin typeface="Meiryo UI" panose="020B0604030504040204" pitchFamily="50" charset="-128"/>
                  <a:ea typeface="Meiryo UI" panose="020B0604030504040204" pitchFamily="50" charset="-128"/>
                </a:rPr>
                <a:t>があります。</a:t>
              </a:r>
              <a:endParaRPr kumimoji="1" lang="en-US" altLang="ja-JP"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12CFA06-BBD7-4BCD-B810-AF2A1E43D9D1}"/>
                </a:ext>
              </a:extLst>
            </p:cNvPr>
            <p:cNvSpPr txBox="1"/>
            <p:nvPr/>
          </p:nvSpPr>
          <p:spPr>
            <a:xfrm>
              <a:off x="510352" y="4041323"/>
              <a:ext cx="8637130" cy="2000548"/>
            </a:xfrm>
            <a:prstGeom prst="rect">
              <a:avLst/>
            </a:prstGeom>
            <a:solidFill>
              <a:schemeClr val="accent2">
                <a:lumMod val="20000"/>
                <a:lumOff val="80000"/>
              </a:schemeClr>
            </a:solidFill>
            <a:ln>
              <a:solidFill>
                <a:schemeClr val="tx1"/>
              </a:solidFill>
            </a:ln>
          </p:spPr>
          <p:txBody>
            <a:bodyPr wrap="square" rtlCol="0">
              <a:spAutoFit/>
            </a:bodyPr>
            <a:lstStyle/>
            <a:p>
              <a:pPr algn="just"/>
              <a:r>
                <a:rPr kumimoji="1" lang="ja-JP" altLang="en-US" b="1" dirty="0">
                  <a:solidFill>
                    <a:srgbClr val="FF0000"/>
                  </a:solidFill>
                  <a:latin typeface="Meiryo UI" panose="020B0604030504040204" pitchFamily="50" charset="-128"/>
                  <a:ea typeface="Meiryo UI" panose="020B0604030504040204" pitchFamily="50" charset="-128"/>
                </a:rPr>
                <a:t>　</a:t>
              </a:r>
              <a:r>
                <a:rPr kumimoji="1" lang="ja-JP" altLang="en-US" b="1" u="sng" dirty="0">
                  <a:solidFill>
                    <a:srgbClr val="FF0000"/>
                  </a:solidFill>
                  <a:latin typeface="Meiryo UI" panose="020B0604030504040204" pitchFamily="50" charset="-128"/>
                  <a:ea typeface="Meiryo UI" panose="020B0604030504040204" pitchFamily="50" charset="-128"/>
                </a:rPr>
                <a:t>事前届出が必要な場合の例</a:t>
              </a:r>
              <a:endParaRPr kumimoji="1" lang="en-US" altLang="ja-JP" sz="300" baseline="30000" dirty="0">
                <a:latin typeface="Meiryo UI" panose="020B0604030504040204" pitchFamily="50" charset="-128"/>
                <a:ea typeface="Meiryo UI" panose="020B0604030504040204" pitchFamily="50" charset="-128"/>
              </a:endParaRPr>
            </a:p>
            <a:p>
              <a:pPr algn="just"/>
              <a:endParaRPr kumimoji="1" lang="en-US" altLang="ja-JP" sz="1000" dirty="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①外国に在住する個人投資家が、②輸出規制の対象</a:t>
              </a:r>
              <a:r>
                <a:rPr kumimoji="1" lang="ja-JP" altLang="en-US" sz="1600" baseline="30000" dirty="0">
                  <a:latin typeface="Meiryo UI" panose="020B0604030504040204" pitchFamily="50" charset="-128"/>
                  <a:ea typeface="Meiryo UI" panose="020B0604030504040204" pitchFamily="50" charset="-128"/>
                </a:rPr>
                <a:t>（注２）</a:t>
              </a:r>
              <a:r>
                <a:rPr kumimoji="1" lang="ja-JP" altLang="en-US" sz="1600" dirty="0">
                  <a:latin typeface="Meiryo UI" panose="020B0604030504040204" pitchFamily="50" charset="-128"/>
                  <a:ea typeface="Meiryo UI" panose="020B0604030504040204" pitchFamily="50" charset="-128"/>
                </a:rPr>
                <a:t>となる先端材料や防衛装備品の部品を製造する日本の非上場会社に対して、③１株（端株も含む）以上の株式取得を行う場合</a:t>
              </a:r>
              <a:endParaRPr kumimoji="1" lang="en-US" altLang="ja-JP" sz="1600" dirty="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endParaRPr kumimoji="1" lang="en-US" altLang="ja-JP" sz="1600" dirty="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①外国法人が、②ソフトウェアを開発する日本の企業に対して、③外国法人の関係者を役員として就任させることについて株主総会において同意する場合</a:t>
              </a:r>
              <a:endParaRPr kumimoji="1" lang="en-US" altLang="ja-JP" sz="1600" dirty="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endParaRPr kumimoji="1" lang="en-US" altLang="ja-JP" sz="1600" dirty="0">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7E728F9C-6042-4DB5-98E9-64A91EA6FD00}"/>
                </a:ext>
              </a:extLst>
            </p:cNvPr>
            <p:cNvSpPr txBox="1"/>
            <p:nvPr/>
          </p:nvSpPr>
          <p:spPr>
            <a:xfrm>
              <a:off x="239329" y="6186662"/>
              <a:ext cx="8800225" cy="646331"/>
            </a:xfrm>
            <a:prstGeom prst="rect">
              <a:avLst/>
            </a:prstGeom>
            <a:noFill/>
          </p:spPr>
          <p:txBody>
            <a:bodyPr wrap="square" rtlCol="0">
              <a:spAutoFit/>
            </a:bodyPr>
            <a:lstStyle/>
            <a:p>
              <a:pPr marL="711200" indent="-627063" algn="just"/>
              <a:r>
                <a:rPr kumimoji="1" lang="ja-JP" altLang="en-US" sz="1200" dirty="0">
                  <a:latin typeface="Meiryo UI" panose="020B0604030504040204" pitchFamily="50" charset="-128"/>
                  <a:ea typeface="Meiryo UI" panose="020B0604030504040204" pitchFamily="50" charset="-128"/>
                </a:rPr>
                <a:t>（注１）一定の条件を満たす外国投資家について、役員に就任しない、非公開の技術関連情報にアクセスしないなどの一定の基準を遵守する場合には、事前届出の免除制度が利用が可能となる場合があります。なお、その場合は事後報告書を提出する必要があります。</a:t>
              </a:r>
              <a:endParaRPr kumimoji="1" lang="en-US" altLang="ja-JP" sz="1200" dirty="0">
                <a:latin typeface="Meiryo UI" panose="020B0604030504040204" pitchFamily="50" charset="-128"/>
                <a:ea typeface="Meiryo UI" panose="020B0604030504040204" pitchFamily="50" charset="-128"/>
              </a:endParaRPr>
            </a:p>
            <a:p>
              <a:pPr marL="84138" algn="just"/>
              <a:r>
                <a:rPr kumimoji="1" lang="ja-JP" altLang="en-US" sz="1200" dirty="0">
                  <a:latin typeface="Meiryo UI" panose="020B0604030504040204" pitchFamily="50" charset="-128"/>
                  <a:ea typeface="Meiryo UI" panose="020B0604030504040204" pitchFamily="50" charset="-128"/>
                </a:rPr>
                <a:t>（注２）輸出に際し経済産業大臣の承認等が必要となる軍事転用可能な汎用貨物（輸出貿易管理令別表第一に掲げる貨物）。</a:t>
              </a:r>
            </a:p>
          </p:txBody>
        </p:sp>
      </p:grpSp>
      <p:sp>
        <p:nvSpPr>
          <p:cNvPr id="34" name="テキスト ボックス 33">
            <a:extLst>
              <a:ext uri="{FF2B5EF4-FFF2-40B4-BE49-F238E27FC236}">
                <a16:creationId xmlns:a16="http://schemas.microsoft.com/office/drawing/2014/main" id="{153F335B-AAAF-4725-AC02-7306564E019B}"/>
              </a:ext>
            </a:extLst>
          </p:cNvPr>
          <p:cNvSpPr txBox="1"/>
          <p:nvPr/>
        </p:nvSpPr>
        <p:spPr>
          <a:xfrm>
            <a:off x="239329" y="965695"/>
            <a:ext cx="9109348" cy="1077218"/>
          </a:xfrm>
          <a:prstGeom prst="rect">
            <a:avLst/>
          </a:prstGeom>
          <a:noFill/>
        </p:spPr>
        <p:txBody>
          <a:bodyPr wrap="square" rtlCol="0">
            <a:spAutoFit/>
          </a:bodyPr>
          <a:lstStyle/>
          <a:p>
            <a:pPr indent="176213" algn="just"/>
            <a:r>
              <a:rPr kumimoji="1" lang="ja-JP" altLang="en-US" sz="1600" dirty="0">
                <a:latin typeface="Meiryo UI" panose="020B0604030504040204" pitchFamily="50" charset="-128"/>
                <a:ea typeface="Meiryo UI" panose="020B0604030504040204" pitchFamily="50" charset="-128"/>
              </a:rPr>
              <a:t>安全保障と経済を横断する領域で様々な課題が顕在化する中、政府全体として、経済安全保障の取組を強化していくことが必要となっています。外国為替及び外国貿易法（外為法）では、健全な投資を一層促進しつつ、国の安全等に係る技術などの流出することなどを防ぐため、外国投資家が一定の事業を営む日本の企業に対して一定の投資を行う場合に事前届出を求め、国の安全等の観点から審査を行っています。</a:t>
            </a:r>
          </a:p>
        </p:txBody>
      </p:sp>
      <p:sp>
        <p:nvSpPr>
          <p:cNvPr id="35" name="テキスト ボックス 34">
            <a:extLst>
              <a:ext uri="{FF2B5EF4-FFF2-40B4-BE49-F238E27FC236}">
                <a16:creationId xmlns:a16="http://schemas.microsoft.com/office/drawing/2014/main" id="{71EC0057-C121-435E-A0CB-03B30F945A91}"/>
              </a:ext>
            </a:extLst>
          </p:cNvPr>
          <p:cNvSpPr txBox="1"/>
          <p:nvPr/>
        </p:nvSpPr>
        <p:spPr>
          <a:xfrm>
            <a:off x="239329" y="102147"/>
            <a:ext cx="1615239" cy="646331"/>
          </a:xfrm>
          <a:prstGeom prst="rect">
            <a:avLst/>
          </a:prstGeom>
          <a:solidFill>
            <a:schemeClr val="bg1"/>
          </a:solidFill>
          <a:ln>
            <a:solidFill>
              <a:schemeClr val="tx1"/>
            </a:solidFill>
          </a:ln>
        </p:spPr>
        <p:txBody>
          <a:bodyPr wrap="square" rtlCol="0" anchor="ctr">
            <a:spAutoFit/>
          </a:bodyPr>
          <a:lstStyle/>
          <a:p>
            <a:pPr algn="ctr"/>
            <a:r>
              <a:rPr kumimoji="1" lang="ja-JP" altLang="en-US" b="1" dirty="0">
                <a:latin typeface="Meiryo UI" panose="020B0604030504040204" pitchFamily="50" charset="-128"/>
                <a:ea typeface="Meiryo UI" panose="020B0604030504040204" pitchFamily="50" charset="-128"/>
              </a:rPr>
              <a:t>金融機関・</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関係者向け</a:t>
            </a:r>
          </a:p>
        </p:txBody>
      </p:sp>
    </p:spTree>
    <p:extLst>
      <p:ext uri="{BB962C8B-B14F-4D97-AF65-F5344CB8AC3E}">
        <p14:creationId xmlns:p14="http://schemas.microsoft.com/office/powerpoint/2010/main" val="335882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テキスト ボックス 88">
            <a:extLst>
              <a:ext uri="{FF2B5EF4-FFF2-40B4-BE49-F238E27FC236}">
                <a16:creationId xmlns:a16="http://schemas.microsoft.com/office/drawing/2014/main" id="{A4991767-96CB-4117-95D4-D2156F1F1298}"/>
              </a:ext>
            </a:extLst>
          </p:cNvPr>
          <p:cNvSpPr txBox="1"/>
          <p:nvPr/>
        </p:nvSpPr>
        <p:spPr>
          <a:xfrm>
            <a:off x="0" y="-50800"/>
            <a:ext cx="9601200" cy="12852000"/>
          </a:xfrm>
          <a:prstGeom prst="rect">
            <a:avLst/>
          </a:prstGeom>
          <a:solidFill>
            <a:schemeClr val="accent4">
              <a:lumMod val="20000"/>
              <a:lumOff val="80000"/>
            </a:schemeClr>
          </a:solidFill>
        </p:spPr>
        <p:txBody>
          <a:bodyPr wrap="square" rtlCol="0">
            <a:spAutoFit/>
          </a:bodyPr>
          <a:lstStyle/>
          <a:p>
            <a:endParaRPr kumimoji="1" lang="ja-JP" altLang="en-US" dirty="0"/>
          </a:p>
        </p:txBody>
      </p:sp>
      <p:grpSp>
        <p:nvGrpSpPr>
          <p:cNvPr id="8" name="グループ化 7">
            <a:extLst>
              <a:ext uri="{FF2B5EF4-FFF2-40B4-BE49-F238E27FC236}">
                <a16:creationId xmlns:a16="http://schemas.microsoft.com/office/drawing/2014/main" id="{6CCEDA95-C5EE-4B9E-88A9-361BA2C3FF16}"/>
              </a:ext>
            </a:extLst>
          </p:cNvPr>
          <p:cNvGrpSpPr/>
          <p:nvPr/>
        </p:nvGrpSpPr>
        <p:grpSpPr>
          <a:xfrm>
            <a:off x="269687" y="2860716"/>
            <a:ext cx="9117130" cy="4479141"/>
            <a:chOff x="269687" y="2917866"/>
            <a:chExt cx="9117130" cy="4479141"/>
          </a:xfrm>
        </p:grpSpPr>
        <p:sp>
          <p:nvSpPr>
            <p:cNvPr id="92" name="正方形/長方形 91">
              <a:extLst>
                <a:ext uri="{FF2B5EF4-FFF2-40B4-BE49-F238E27FC236}">
                  <a16:creationId xmlns:a16="http://schemas.microsoft.com/office/drawing/2014/main" id="{ECC48DAD-87DE-430A-8A54-2BA80F901597}"/>
                </a:ext>
              </a:extLst>
            </p:cNvPr>
            <p:cNvSpPr/>
            <p:nvPr/>
          </p:nvSpPr>
          <p:spPr>
            <a:xfrm>
              <a:off x="269687" y="3223326"/>
              <a:ext cx="9117130" cy="4173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ValueChainHeader">
              <a:extLst>
                <a:ext uri="{FF2B5EF4-FFF2-40B4-BE49-F238E27FC236}">
                  <a16:creationId xmlns:a16="http://schemas.microsoft.com/office/drawing/2014/main" id="{651C1AAE-C9B8-4A9E-96FD-AC1BE75F5ADE}"/>
                </a:ext>
              </a:extLst>
            </p:cNvPr>
            <p:cNvSpPr>
              <a:spLocks noChangeArrowheads="1"/>
            </p:cNvSpPr>
            <p:nvPr/>
          </p:nvSpPr>
          <p:spPr bwMode="gray">
            <a:xfrm>
              <a:off x="296126" y="2917866"/>
              <a:ext cx="2861913" cy="532541"/>
            </a:xfrm>
            <a:prstGeom prst="rect">
              <a:avLst/>
            </a:prstGeom>
            <a:solidFill>
              <a:srgbClr val="FFAC25"/>
            </a:solidFill>
            <a:ln w="9525" algn="ctr">
              <a:noFill/>
              <a:miter lim="800000"/>
              <a:headEnd/>
              <a:tailEnd/>
            </a:ln>
            <a:extLst>
              <a:ext uri="{91240B29-F687-4F45-9708-019B960494DF}">
                <a14:hiddenLine xmlns:a14="http://schemas.microsoft.com/office/drawing/2010/main" w="9525" algn="ctr">
                  <a:solidFill>
                    <a:schemeClr val="accent5"/>
                  </a:solidFill>
                  <a:miter lim="800000"/>
                  <a:headEnd/>
                  <a:tailEnd/>
                </a14:hiddenLine>
              </a:ext>
            </a:extLst>
          </p:spPr>
          <p:txBody>
            <a:bodyPr lIns="90000" tIns="91440" bIns="91440" anchor="ctr"/>
            <a:lstStyle/>
            <a:p>
              <a:pPr marL="0" marR="0" lvl="0" indent="0" algn="ctr" defTabSz="914217" eaLnBrk="0" fontAlgn="auto" latinLnBrk="0" hangingPunct="0">
                <a:lnSpc>
                  <a:spcPct val="100000"/>
                </a:lnSpc>
                <a:spcBef>
                  <a:spcPts val="0"/>
                </a:spcBef>
                <a:spcAft>
                  <a:spcPts val="0"/>
                </a:spcAft>
                <a:buClr>
                  <a:srgbClr val="003793"/>
                </a:buClr>
                <a:buSzTx/>
                <a:buFontTx/>
                <a:buNone/>
                <a:tabLst/>
                <a:defRPr/>
              </a:pPr>
              <a:r>
                <a:rPr kumimoji="1" lang="ja-JP" altLang="en-US" sz="1600" kern="0" dirty="0">
                  <a:solidFill>
                    <a:srgbClr val="FFFFFF"/>
                  </a:solidFill>
                  <a:latin typeface="Arial" pitchFamily="34" charset="0"/>
                  <a:ea typeface="Meiryo UI"/>
                  <a:cs typeface="Arial" pitchFamily="34" charset="0"/>
                </a:rPr>
                <a:t>よくあるご質問</a:t>
              </a:r>
              <a:endParaRPr kumimoji="1" lang="en-US" sz="1600" b="0" i="0" u="none" strike="noStrike" kern="0" cap="none" spc="0" normalizeH="0" baseline="0" noProof="0" dirty="0">
                <a:ln>
                  <a:noFill/>
                </a:ln>
                <a:solidFill>
                  <a:srgbClr val="FFFFFF"/>
                </a:solidFill>
                <a:effectLst/>
                <a:uLnTx/>
                <a:uFillTx/>
                <a:latin typeface="Arial" pitchFamily="34" charset="0"/>
                <a:ea typeface="Meiryo UI"/>
                <a:cs typeface="Arial" pitchFamily="34" charset="0"/>
              </a:endParaRPr>
            </a:p>
          </p:txBody>
        </p:sp>
        <p:grpSp>
          <p:nvGrpSpPr>
            <p:cNvPr id="63" name="グループ化 62">
              <a:extLst>
                <a:ext uri="{FF2B5EF4-FFF2-40B4-BE49-F238E27FC236}">
                  <a16:creationId xmlns:a16="http://schemas.microsoft.com/office/drawing/2014/main" id="{B7FFD378-9804-4608-B0FA-038EFD70CD3B}"/>
                </a:ext>
              </a:extLst>
            </p:cNvPr>
            <p:cNvGrpSpPr/>
            <p:nvPr/>
          </p:nvGrpSpPr>
          <p:grpSpPr>
            <a:xfrm>
              <a:off x="386700" y="4669160"/>
              <a:ext cx="8945520" cy="1042063"/>
              <a:chOff x="5987277" y="11038665"/>
              <a:chExt cx="5983954" cy="1042063"/>
            </a:xfrm>
          </p:grpSpPr>
          <p:pic>
            <p:nvPicPr>
              <p:cNvPr id="58" name="図 57">
                <a:extLst>
                  <a:ext uri="{FF2B5EF4-FFF2-40B4-BE49-F238E27FC236}">
                    <a16:creationId xmlns:a16="http://schemas.microsoft.com/office/drawing/2014/main" id="{60A178F9-4E78-4DAF-AE23-5DAAC633D694}"/>
                  </a:ext>
                </a:extLst>
              </p:cNvPr>
              <p:cNvPicPr>
                <a:picLocks noChangeAspect="1"/>
              </p:cNvPicPr>
              <p:nvPr/>
            </p:nvPicPr>
            <p:blipFill>
              <a:blip r:embed="rId2"/>
              <a:stretch>
                <a:fillRect/>
              </a:stretch>
            </p:blipFill>
            <p:spPr>
              <a:xfrm>
                <a:off x="5987277" y="11093736"/>
                <a:ext cx="191177" cy="191177"/>
              </a:xfrm>
              <a:prstGeom prst="rect">
                <a:avLst/>
              </a:prstGeom>
            </p:spPr>
          </p:pic>
          <p:pic>
            <p:nvPicPr>
              <p:cNvPr id="59" name="図 58">
                <a:extLst>
                  <a:ext uri="{FF2B5EF4-FFF2-40B4-BE49-F238E27FC236}">
                    <a16:creationId xmlns:a16="http://schemas.microsoft.com/office/drawing/2014/main" id="{28FA8496-D425-4FFC-A51B-7CF4A816A8A6}"/>
                  </a:ext>
                </a:extLst>
              </p:cNvPr>
              <p:cNvPicPr>
                <a:picLocks noChangeAspect="1"/>
              </p:cNvPicPr>
              <p:nvPr/>
            </p:nvPicPr>
            <p:blipFill>
              <a:blip r:embed="rId3"/>
              <a:stretch>
                <a:fillRect/>
              </a:stretch>
            </p:blipFill>
            <p:spPr>
              <a:xfrm>
                <a:off x="5999975" y="11372776"/>
                <a:ext cx="177704" cy="191372"/>
              </a:xfrm>
              <a:prstGeom prst="rect">
                <a:avLst/>
              </a:prstGeom>
            </p:spPr>
          </p:pic>
          <p:sp>
            <p:nvSpPr>
              <p:cNvPr id="60" name="テキスト ボックス 59">
                <a:extLst>
                  <a:ext uri="{FF2B5EF4-FFF2-40B4-BE49-F238E27FC236}">
                    <a16:creationId xmlns:a16="http://schemas.microsoft.com/office/drawing/2014/main" id="{C5F7D2AD-0627-4B7A-8785-99C7421F1803}"/>
                  </a:ext>
                </a:extLst>
              </p:cNvPr>
              <p:cNvSpPr txBox="1"/>
              <p:nvPr/>
            </p:nvSpPr>
            <p:spPr>
              <a:xfrm>
                <a:off x="6177679" y="11038665"/>
                <a:ext cx="5793552" cy="307777"/>
              </a:xfrm>
              <a:prstGeom prst="rect">
                <a:avLst/>
              </a:prstGeom>
              <a:noFill/>
            </p:spPr>
            <p:txBody>
              <a:bodyPr wrap="square" rtlCol="0">
                <a:spAutoFit/>
              </a:bodyPr>
              <a:lstStyle/>
              <a:p>
                <a:r>
                  <a:rPr kumimoji="1" lang="ja-JP" altLang="en-US" sz="1400" b="1" dirty="0">
                    <a:solidFill>
                      <a:srgbClr val="E83179"/>
                    </a:solidFill>
                    <a:latin typeface="Meiryo UI" panose="020B0604030504040204" pitchFamily="50" charset="-128"/>
                    <a:ea typeface="Meiryo UI" panose="020B0604030504040204" pitchFamily="50" charset="-128"/>
                  </a:rPr>
                  <a:t>事前に届出を行った投資等は、いつから行うことができますか？</a:t>
                </a:r>
              </a:p>
            </p:txBody>
          </p:sp>
          <p:sp>
            <p:nvSpPr>
              <p:cNvPr id="61" name="テキスト ボックス 60">
                <a:extLst>
                  <a:ext uri="{FF2B5EF4-FFF2-40B4-BE49-F238E27FC236}">
                    <a16:creationId xmlns:a16="http://schemas.microsoft.com/office/drawing/2014/main" id="{32EA1F08-001B-4E35-A4DE-B1FFB70C9C58}"/>
                  </a:ext>
                </a:extLst>
              </p:cNvPr>
              <p:cNvSpPr txBox="1"/>
              <p:nvPr/>
            </p:nvSpPr>
            <p:spPr>
              <a:xfrm>
                <a:off x="6177679" y="11342064"/>
                <a:ext cx="5793552" cy="738664"/>
              </a:xfrm>
              <a:prstGeom prst="rect">
                <a:avLst/>
              </a:prstGeom>
              <a:noFill/>
            </p:spPr>
            <p:txBody>
              <a:bodyPr wrap="square" rtlCol="0">
                <a:spAutoFit/>
              </a:bodyPr>
              <a:lstStyle/>
              <a:p>
                <a:pPr algn="just"/>
                <a:r>
                  <a:rPr kumimoji="1" lang="ja-JP" altLang="en-US" sz="1400" dirty="0">
                    <a:latin typeface="Meiryo UI" panose="020B0604030504040204" pitchFamily="50" charset="-128"/>
                    <a:ea typeface="Meiryo UI" panose="020B0604030504040204" pitchFamily="50" charset="-128"/>
                  </a:rPr>
                  <a:t>財務大臣及び事業所管大臣において、事前届出が国の安全等に支障がないかどうかを審査するため、事前届出を受理してから起算して</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日を経過するまで（４か月まで延長可）は、届け出た投資等を行うことはできません（投資禁止期間）。ただし、その期間は、国の安全等を損なう事態が生ずる投資等に該当しない場合、短縮されることがあります。</a:t>
                </a:r>
              </a:p>
            </p:txBody>
          </p:sp>
        </p:grpSp>
        <p:grpSp>
          <p:nvGrpSpPr>
            <p:cNvPr id="64" name="グループ化 63">
              <a:extLst>
                <a:ext uri="{FF2B5EF4-FFF2-40B4-BE49-F238E27FC236}">
                  <a16:creationId xmlns:a16="http://schemas.microsoft.com/office/drawing/2014/main" id="{FC0EBD54-EC1E-4AAA-8860-2D711440C82A}"/>
                </a:ext>
              </a:extLst>
            </p:cNvPr>
            <p:cNvGrpSpPr/>
            <p:nvPr/>
          </p:nvGrpSpPr>
          <p:grpSpPr>
            <a:xfrm>
              <a:off x="367718" y="3479754"/>
              <a:ext cx="8945520" cy="1068672"/>
              <a:chOff x="5987277" y="11038665"/>
              <a:chExt cx="5983954" cy="1068672"/>
            </a:xfrm>
          </p:grpSpPr>
          <p:pic>
            <p:nvPicPr>
              <p:cNvPr id="65" name="図 64">
                <a:extLst>
                  <a:ext uri="{FF2B5EF4-FFF2-40B4-BE49-F238E27FC236}">
                    <a16:creationId xmlns:a16="http://schemas.microsoft.com/office/drawing/2014/main" id="{B4626C58-262C-485D-A53D-0F11ACC5F04F}"/>
                  </a:ext>
                </a:extLst>
              </p:cNvPr>
              <p:cNvPicPr>
                <a:picLocks noChangeAspect="1"/>
              </p:cNvPicPr>
              <p:nvPr/>
            </p:nvPicPr>
            <p:blipFill>
              <a:blip r:embed="rId2"/>
              <a:stretch>
                <a:fillRect/>
              </a:stretch>
            </p:blipFill>
            <p:spPr>
              <a:xfrm>
                <a:off x="5987277" y="11093736"/>
                <a:ext cx="191177" cy="191177"/>
              </a:xfrm>
              <a:prstGeom prst="rect">
                <a:avLst/>
              </a:prstGeom>
            </p:spPr>
          </p:pic>
          <p:pic>
            <p:nvPicPr>
              <p:cNvPr id="66" name="図 65">
                <a:extLst>
                  <a:ext uri="{FF2B5EF4-FFF2-40B4-BE49-F238E27FC236}">
                    <a16:creationId xmlns:a16="http://schemas.microsoft.com/office/drawing/2014/main" id="{E68D1BE6-65D7-4A93-8930-840D6C989FAD}"/>
                  </a:ext>
                </a:extLst>
              </p:cNvPr>
              <p:cNvPicPr>
                <a:picLocks noChangeAspect="1"/>
              </p:cNvPicPr>
              <p:nvPr/>
            </p:nvPicPr>
            <p:blipFill>
              <a:blip r:embed="rId3"/>
              <a:stretch>
                <a:fillRect/>
              </a:stretch>
            </p:blipFill>
            <p:spPr>
              <a:xfrm>
                <a:off x="5999975" y="11442930"/>
                <a:ext cx="177704" cy="191372"/>
              </a:xfrm>
              <a:prstGeom prst="rect">
                <a:avLst/>
              </a:prstGeom>
            </p:spPr>
          </p:pic>
          <p:sp>
            <p:nvSpPr>
              <p:cNvPr id="67" name="テキスト ボックス 66">
                <a:extLst>
                  <a:ext uri="{FF2B5EF4-FFF2-40B4-BE49-F238E27FC236}">
                    <a16:creationId xmlns:a16="http://schemas.microsoft.com/office/drawing/2014/main" id="{6C1C5D28-A95B-407D-93A1-519D067AF919}"/>
                  </a:ext>
                </a:extLst>
              </p:cNvPr>
              <p:cNvSpPr txBox="1"/>
              <p:nvPr/>
            </p:nvSpPr>
            <p:spPr>
              <a:xfrm>
                <a:off x="6177679" y="11038665"/>
                <a:ext cx="5793552" cy="307777"/>
              </a:xfrm>
              <a:prstGeom prst="rect">
                <a:avLst/>
              </a:prstGeom>
              <a:noFill/>
            </p:spPr>
            <p:txBody>
              <a:bodyPr wrap="square" rtlCol="0">
                <a:spAutoFit/>
              </a:bodyPr>
              <a:lstStyle/>
              <a:p>
                <a:r>
                  <a:rPr kumimoji="1" lang="ja-JP" altLang="en-US" sz="1400" b="1" dirty="0">
                    <a:solidFill>
                      <a:srgbClr val="E83179"/>
                    </a:solidFill>
                    <a:latin typeface="Meiryo UI" panose="020B0604030504040204" pitchFamily="50" charset="-128"/>
                    <a:ea typeface="Meiryo UI" panose="020B0604030504040204" pitchFamily="50" charset="-128"/>
                  </a:rPr>
                  <a:t>株式取得以外に、どのような場合に事前届出が必要ですか？</a:t>
                </a:r>
              </a:p>
            </p:txBody>
          </p:sp>
          <p:sp>
            <p:nvSpPr>
              <p:cNvPr id="68" name="テキスト ボックス 67">
                <a:extLst>
                  <a:ext uri="{FF2B5EF4-FFF2-40B4-BE49-F238E27FC236}">
                    <a16:creationId xmlns:a16="http://schemas.microsoft.com/office/drawing/2014/main" id="{2F3D40DF-84FF-4A8E-ADB8-70397AB01C8C}"/>
                  </a:ext>
                </a:extLst>
              </p:cNvPr>
              <p:cNvSpPr txBox="1"/>
              <p:nvPr/>
            </p:nvSpPr>
            <p:spPr>
              <a:xfrm>
                <a:off x="6177679" y="11368673"/>
                <a:ext cx="5793552"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以下の場合などに事前届出を行うことが必要です。</a:t>
                </a:r>
                <a:endParaRPr kumimoji="1" lang="en-US" altLang="ja-JP" sz="1400" dirty="0">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外国投資家自ら又はその関係者が役員に就任することについて、株主総会において同意する場合</a:t>
                </a:r>
                <a:endParaRPr kumimoji="1" lang="en-US" altLang="ja-JP" sz="1400" dirty="0">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事前届出の必要な業種に属する事業を外国投資家が承継する場合</a:t>
                </a:r>
                <a:endParaRPr kumimoji="1" lang="en-US" altLang="ja-JP" sz="1400" dirty="0">
                  <a:latin typeface="Meiryo UI" panose="020B0604030504040204" pitchFamily="50" charset="-128"/>
                  <a:ea typeface="Meiryo UI" panose="020B0604030504040204" pitchFamily="50" charset="-128"/>
                </a:endParaRPr>
              </a:p>
            </p:txBody>
          </p:sp>
        </p:grpSp>
        <p:grpSp>
          <p:nvGrpSpPr>
            <p:cNvPr id="70" name="グループ化 69">
              <a:extLst>
                <a:ext uri="{FF2B5EF4-FFF2-40B4-BE49-F238E27FC236}">
                  <a16:creationId xmlns:a16="http://schemas.microsoft.com/office/drawing/2014/main" id="{1E074A17-EE6D-472C-9DD4-9D101091246D}"/>
                </a:ext>
              </a:extLst>
            </p:cNvPr>
            <p:cNvGrpSpPr/>
            <p:nvPr/>
          </p:nvGrpSpPr>
          <p:grpSpPr>
            <a:xfrm>
              <a:off x="348736" y="5823771"/>
              <a:ext cx="8945520" cy="1503436"/>
              <a:chOff x="5987277" y="11038665"/>
              <a:chExt cx="5983954" cy="1503436"/>
            </a:xfrm>
          </p:grpSpPr>
          <p:pic>
            <p:nvPicPr>
              <p:cNvPr id="71" name="図 70">
                <a:extLst>
                  <a:ext uri="{FF2B5EF4-FFF2-40B4-BE49-F238E27FC236}">
                    <a16:creationId xmlns:a16="http://schemas.microsoft.com/office/drawing/2014/main" id="{1696D845-0840-4401-BCD5-9D03037DBC1F}"/>
                  </a:ext>
                </a:extLst>
              </p:cNvPr>
              <p:cNvPicPr>
                <a:picLocks noChangeAspect="1"/>
              </p:cNvPicPr>
              <p:nvPr/>
            </p:nvPicPr>
            <p:blipFill>
              <a:blip r:embed="rId2"/>
              <a:stretch>
                <a:fillRect/>
              </a:stretch>
            </p:blipFill>
            <p:spPr>
              <a:xfrm>
                <a:off x="5987277" y="11093736"/>
                <a:ext cx="191177" cy="191177"/>
              </a:xfrm>
              <a:prstGeom prst="rect">
                <a:avLst/>
              </a:prstGeom>
            </p:spPr>
          </p:pic>
          <p:pic>
            <p:nvPicPr>
              <p:cNvPr id="72" name="図 71">
                <a:extLst>
                  <a:ext uri="{FF2B5EF4-FFF2-40B4-BE49-F238E27FC236}">
                    <a16:creationId xmlns:a16="http://schemas.microsoft.com/office/drawing/2014/main" id="{7F6289EE-4FC6-4F6E-9F25-B90FAC2911CF}"/>
                  </a:ext>
                </a:extLst>
              </p:cNvPr>
              <p:cNvPicPr>
                <a:picLocks noChangeAspect="1"/>
              </p:cNvPicPr>
              <p:nvPr/>
            </p:nvPicPr>
            <p:blipFill>
              <a:blip r:embed="rId3"/>
              <a:stretch>
                <a:fillRect/>
              </a:stretch>
            </p:blipFill>
            <p:spPr>
              <a:xfrm>
                <a:off x="5999975" y="11404806"/>
                <a:ext cx="177704" cy="191372"/>
              </a:xfrm>
              <a:prstGeom prst="rect">
                <a:avLst/>
              </a:prstGeom>
            </p:spPr>
          </p:pic>
          <p:sp>
            <p:nvSpPr>
              <p:cNvPr id="73" name="テキスト ボックス 72">
                <a:extLst>
                  <a:ext uri="{FF2B5EF4-FFF2-40B4-BE49-F238E27FC236}">
                    <a16:creationId xmlns:a16="http://schemas.microsoft.com/office/drawing/2014/main" id="{59E50482-9777-4FE5-A4B8-C63B9CD4E5C6}"/>
                  </a:ext>
                </a:extLst>
              </p:cNvPr>
              <p:cNvSpPr txBox="1"/>
              <p:nvPr/>
            </p:nvSpPr>
            <p:spPr>
              <a:xfrm>
                <a:off x="6177679" y="11038665"/>
                <a:ext cx="5793552" cy="307777"/>
              </a:xfrm>
              <a:prstGeom prst="rect">
                <a:avLst/>
              </a:prstGeom>
              <a:noFill/>
            </p:spPr>
            <p:txBody>
              <a:bodyPr wrap="square" rtlCol="0">
                <a:spAutoFit/>
              </a:bodyPr>
              <a:lstStyle/>
              <a:p>
                <a:r>
                  <a:rPr kumimoji="1" lang="ja-JP" altLang="en-US" sz="1400" b="1" dirty="0">
                    <a:solidFill>
                      <a:srgbClr val="E83179"/>
                    </a:solidFill>
                    <a:latin typeface="Meiryo UI" panose="020B0604030504040204" pitchFamily="50" charset="-128"/>
                    <a:ea typeface="Meiryo UI" panose="020B0604030504040204" pitchFamily="50" charset="-128"/>
                  </a:rPr>
                  <a:t>非上場会社の株式取得をする場合に、事前届出の免除制度は利用できますか？</a:t>
                </a:r>
              </a:p>
            </p:txBody>
          </p:sp>
          <p:sp>
            <p:nvSpPr>
              <p:cNvPr id="74" name="テキスト ボックス 73">
                <a:extLst>
                  <a:ext uri="{FF2B5EF4-FFF2-40B4-BE49-F238E27FC236}">
                    <a16:creationId xmlns:a16="http://schemas.microsoft.com/office/drawing/2014/main" id="{3A358158-96D1-4D30-893B-6B920E998004}"/>
                  </a:ext>
                </a:extLst>
              </p:cNvPr>
              <p:cNvSpPr txBox="1"/>
              <p:nvPr/>
            </p:nvSpPr>
            <p:spPr>
              <a:xfrm>
                <a:off x="6177679" y="11357161"/>
                <a:ext cx="5793552" cy="118494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①一般投資家等</a:t>
                </a:r>
                <a:r>
                  <a:rPr kumimoji="1" lang="ja-JP" altLang="en-US" sz="1400" baseline="30000" dirty="0">
                    <a:latin typeface="Meiryo UI" panose="020B0604030504040204" pitchFamily="50" charset="-128"/>
                    <a:ea typeface="Meiryo UI" panose="020B0604030504040204" pitchFamily="50" charset="-128"/>
                  </a:rPr>
                  <a:t>（注）</a:t>
                </a:r>
                <a:r>
                  <a:rPr kumimoji="1" lang="ja-JP" altLang="en-US" sz="1400" dirty="0">
                    <a:latin typeface="Meiryo UI" panose="020B0604030504040204" pitchFamily="50" charset="-128"/>
                    <a:ea typeface="Meiryo UI" panose="020B0604030504040204" pitchFamily="50" charset="-128"/>
                  </a:rPr>
                  <a:t>が、②コア業種（事前届出の必要な業種のうち国の安全等を損なうおそれが大きい業種）以外の事前届出の必要な業種を営む非上場会社に対して、③株式取得を行う場合、役員に就任しない、非公開の技術関連情報にアクセスしないなどの一定の基準を遵守することにより、事前届出の免除制度を利用することが可能となることがあります。なお、その場合は、事後報告書を提出する必要があります。</a:t>
                </a:r>
                <a:endParaRPr kumimoji="1" lang="en-US" altLang="ja-JP" sz="14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（注）外為法違反で処分を受けた者または外国政府等やその被支配企業等以外の投資家等。</a:t>
                </a:r>
                <a:endParaRPr kumimoji="1" lang="en-US" altLang="ja-JP" sz="1200" dirty="0">
                  <a:latin typeface="Meiryo UI" panose="020B0604030504040204" pitchFamily="50" charset="-128"/>
                  <a:ea typeface="Meiryo UI" panose="020B0604030504040204" pitchFamily="50" charset="-128"/>
                </a:endParaRPr>
              </a:p>
            </p:txBody>
          </p:sp>
        </p:grpSp>
      </p:grpSp>
      <p:grpSp>
        <p:nvGrpSpPr>
          <p:cNvPr id="7" name="グループ化 6">
            <a:extLst>
              <a:ext uri="{FF2B5EF4-FFF2-40B4-BE49-F238E27FC236}">
                <a16:creationId xmlns:a16="http://schemas.microsoft.com/office/drawing/2014/main" id="{394501CE-63AE-448E-B0B2-81DCBA86F748}"/>
              </a:ext>
            </a:extLst>
          </p:cNvPr>
          <p:cNvGrpSpPr/>
          <p:nvPr/>
        </p:nvGrpSpPr>
        <p:grpSpPr>
          <a:xfrm>
            <a:off x="160131" y="205329"/>
            <a:ext cx="9123234" cy="2494881"/>
            <a:chOff x="160131" y="586329"/>
            <a:chExt cx="9123234" cy="2494881"/>
          </a:xfrm>
        </p:grpSpPr>
        <p:sp>
          <p:nvSpPr>
            <p:cNvPr id="93" name="正方形/長方形 92">
              <a:extLst>
                <a:ext uri="{FF2B5EF4-FFF2-40B4-BE49-F238E27FC236}">
                  <a16:creationId xmlns:a16="http://schemas.microsoft.com/office/drawing/2014/main" id="{846B5827-A541-4D0C-9BE8-A9E04832012F}"/>
                </a:ext>
              </a:extLst>
            </p:cNvPr>
            <p:cNvSpPr/>
            <p:nvPr/>
          </p:nvSpPr>
          <p:spPr>
            <a:xfrm>
              <a:off x="3196149" y="869641"/>
              <a:ext cx="6087216" cy="2211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ValueChainStarter">
              <a:extLst>
                <a:ext uri="{FF2B5EF4-FFF2-40B4-BE49-F238E27FC236}">
                  <a16:creationId xmlns:a16="http://schemas.microsoft.com/office/drawing/2014/main" id="{D6EDCA36-CF0E-4BFC-925F-BEAEC0091407}"/>
                </a:ext>
              </a:extLst>
            </p:cNvPr>
            <p:cNvSpPr>
              <a:spLocks noChangeArrowheads="1"/>
            </p:cNvSpPr>
            <p:nvPr/>
          </p:nvSpPr>
          <p:spPr bwMode="gray">
            <a:xfrm>
              <a:off x="3196149" y="592592"/>
              <a:ext cx="2861913" cy="526278"/>
            </a:xfrm>
            <a:prstGeom prst="rect">
              <a:avLst/>
            </a:prstGeom>
            <a:solidFill>
              <a:srgbClr val="003793"/>
            </a:solidFill>
            <a:ln w="9525" algn="ctr">
              <a:noFill/>
              <a:miter lim="800000"/>
              <a:headEnd/>
              <a:tailEnd/>
            </a:ln>
            <a:extLst>
              <a:ext uri="{91240B29-F687-4F45-9708-019B960494DF}">
                <a14:hiddenLine xmlns:a14="http://schemas.microsoft.com/office/drawing/2010/main" w="9525" algn="ctr">
                  <a:solidFill>
                    <a:schemeClr val="bg1"/>
                  </a:solidFill>
                  <a:miter lim="800000"/>
                  <a:headEnd/>
                  <a:tailEnd/>
                </a14:hiddenLine>
              </a:ext>
            </a:extLst>
          </p:spPr>
          <p:txBody>
            <a:bodyPr lIns="90000" tIns="91440" bIns="91440" anchor="ctr"/>
            <a:lstStyle/>
            <a:p>
              <a:pPr marL="0" marR="0" lvl="0" indent="0" algn="ctr" defTabSz="914217" eaLnBrk="0" fontAlgn="auto" latinLnBrk="0" hangingPunct="0">
                <a:lnSpc>
                  <a:spcPct val="100000"/>
                </a:lnSpc>
                <a:spcBef>
                  <a:spcPts val="0"/>
                </a:spcBef>
                <a:spcAft>
                  <a:spcPts val="0"/>
                </a:spcAft>
                <a:buClr>
                  <a:srgbClr val="003793"/>
                </a:buClr>
                <a:buSzTx/>
                <a:buFontTx/>
                <a:buNone/>
                <a:tabLst/>
                <a:defRPr/>
              </a:pPr>
              <a:r>
                <a:rPr kumimoji="1" lang="ja-JP" altLang="en-US" sz="1600" kern="0" dirty="0">
                  <a:solidFill>
                    <a:srgbClr val="FFFFFF"/>
                  </a:solidFill>
                  <a:latin typeface="Arial" pitchFamily="34" charset="0"/>
                  <a:ea typeface="Meiryo UI"/>
                  <a:cs typeface="Arial" pitchFamily="34" charset="0"/>
                </a:rPr>
                <a:t>事前届出の手続き・審査</a:t>
              </a:r>
              <a:endParaRPr kumimoji="1" lang="en-US" sz="1600" b="0" i="0" u="none" strike="noStrike" kern="0" cap="none" spc="0" normalizeH="0" baseline="0" noProof="0" dirty="0">
                <a:ln>
                  <a:noFill/>
                </a:ln>
                <a:solidFill>
                  <a:srgbClr val="FFFFFF"/>
                </a:solidFill>
                <a:effectLst/>
                <a:uLnTx/>
                <a:uFillTx/>
                <a:latin typeface="Arial" pitchFamily="34" charset="0"/>
                <a:ea typeface="Meiryo UI"/>
                <a:cs typeface="Arial" pitchFamily="34" charset="0"/>
              </a:endParaRPr>
            </a:p>
          </p:txBody>
        </p:sp>
        <p:sp>
          <p:nvSpPr>
            <p:cNvPr id="95" name="テキスト ボックス 94">
              <a:extLst>
                <a:ext uri="{FF2B5EF4-FFF2-40B4-BE49-F238E27FC236}">
                  <a16:creationId xmlns:a16="http://schemas.microsoft.com/office/drawing/2014/main" id="{CB6D0889-842B-407B-A317-F12E8EEB3E91}"/>
                </a:ext>
              </a:extLst>
            </p:cNvPr>
            <p:cNvSpPr txBox="1"/>
            <p:nvPr/>
          </p:nvSpPr>
          <p:spPr>
            <a:xfrm>
              <a:off x="3202714" y="1109113"/>
              <a:ext cx="5988090" cy="1815882"/>
            </a:xfrm>
            <a:prstGeom prst="rect">
              <a:avLst/>
            </a:prstGeom>
            <a:noFill/>
          </p:spPr>
          <p:txBody>
            <a:bodyPr wrap="square" rtlCol="0">
              <a:spAutoFit/>
            </a:bodyPr>
            <a:lstStyle/>
            <a:p>
              <a:pPr indent="176213" algn="just"/>
              <a:r>
                <a:rPr kumimoji="1" lang="ja-JP" altLang="en-US" sz="1400" dirty="0">
                  <a:latin typeface="Meiryo UI" panose="020B0604030504040204" pitchFamily="50" charset="-128"/>
                  <a:ea typeface="Meiryo UI" panose="020B0604030504040204" pitchFamily="50" charset="-128"/>
                </a:rPr>
                <a:t>外国投資家は、原則として、投資等を行おうとする日の前６か月以内に、定められた様式により、日本銀行を経由して財務大臣及び事業所管大臣宛てに事前届出を行う必要があります（オンライン提出可）。</a:t>
              </a:r>
              <a:endParaRPr kumimoji="1" lang="en-US" altLang="ja-JP" sz="1400" dirty="0">
                <a:latin typeface="Meiryo UI" panose="020B0604030504040204" pitchFamily="50" charset="-128"/>
                <a:ea typeface="Meiryo UI" panose="020B0604030504040204" pitchFamily="50" charset="-128"/>
              </a:endParaRPr>
            </a:p>
            <a:p>
              <a:pPr indent="176213" algn="just"/>
              <a:r>
                <a:rPr kumimoji="1" lang="ja-JP" altLang="en-US" sz="1400" dirty="0">
                  <a:latin typeface="Meiryo UI" panose="020B0604030504040204" pitchFamily="50" charset="-128"/>
                  <a:ea typeface="Meiryo UI" panose="020B0604030504040204" pitchFamily="50" charset="-128"/>
                </a:rPr>
                <a:t>財務大臣及び事業所管大臣は、国の安全等の観点から事前届出を審査し、国の安全等を損なうおそれがあると認められる場合には、投資の変更・中止の勧告・命令が可能となっています。</a:t>
              </a:r>
            </a:p>
            <a:p>
              <a:pPr indent="176213" algn="just"/>
              <a:r>
                <a:rPr kumimoji="1" lang="ja-JP" altLang="en-US" sz="1400" dirty="0">
                  <a:latin typeface="Meiryo UI" panose="020B0604030504040204" pitchFamily="50" charset="-128"/>
                  <a:ea typeface="Meiryo UI" panose="020B0604030504040204" pitchFamily="50" charset="-128"/>
                </a:rPr>
                <a:t>事前届出がなされなかった場合や虚偽の届出があった場合は、株式売却等の措置命令が可能となっています。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FB73748D-32EC-4B5C-B81A-1CDD65F970A7}"/>
                </a:ext>
              </a:extLst>
            </p:cNvPr>
            <p:cNvSpPr/>
            <p:nvPr/>
          </p:nvSpPr>
          <p:spPr>
            <a:xfrm>
              <a:off x="202500" y="909954"/>
              <a:ext cx="2868478" cy="2171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ValueChainStarter">
              <a:extLst>
                <a:ext uri="{FF2B5EF4-FFF2-40B4-BE49-F238E27FC236}">
                  <a16:creationId xmlns:a16="http://schemas.microsoft.com/office/drawing/2014/main" id="{A7013598-30A3-4598-A1B7-862B8DFF4976}"/>
                </a:ext>
              </a:extLst>
            </p:cNvPr>
            <p:cNvSpPr>
              <a:spLocks noChangeArrowheads="1"/>
            </p:cNvSpPr>
            <p:nvPr/>
          </p:nvSpPr>
          <p:spPr bwMode="gray">
            <a:xfrm>
              <a:off x="202500" y="586329"/>
              <a:ext cx="2861913" cy="532541"/>
            </a:xfrm>
            <a:prstGeom prst="rect">
              <a:avLst/>
            </a:prstGeom>
            <a:solidFill>
              <a:srgbClr val="003793"/>
            </a:solidFill>
            <a:ln w="9525" algn="ctr">
              <a:noFill/>
              <a:miter lim="800000"/>
              <a:headEnd/>
              <a:tailEnd/>
            </a:ln>
            <a:extLst>
              <a:ext uri="{91240B29-F687-4F45-9708-019B960494DF}">
                <a14:hiddenLine xmlns:a14="http://schemas.microsoft.com/office/drawing/2010/main" w="9525" algn="ctr">
                  <a:solidFill>
                    <a:schemeClr val="bg1"/>
                  </a:solidFill>
                  <a:miter lim="800000"/>
                  <a:headEnd/>
                  <a:tailEnd/>
                </a14:hiddenLine>
              </a:ext>
            </a:extLst>
          </p:spPr>
          <p:txBody>
            <a:bodyPr lIns="90000" tIns="91440" bIns="91440" anchor="ctr"/>
            <a:lstStyle/>
            <a:p>
              <a:pPr marL="0" marR="0" lvl="0" indent="0" algn="ctr" defTabSz="914217" eaLnBrk="0" fontAlgn="auto" latinLnBrk="0" hangingPunct="0">
                <a:lnSpc>
                  <a:spcPct val="100000"/>
                </a:lnSpc>
                <a:spcBef>
                  <a:spcPts val="0"/>
                </a:spcBef>
                <a:spcAft>
                  <a:spcPts val="0"/>
                </a:spcAft>
                <a:buClr>
                  <a:srgbClr val="003793"/>
                </a:buClr>
                <a:buSzTx/>
                <a:buFontTx/>
                <a:buNone/>
                <a:tabLst/>
                <a:defRPr/>
              </a:pPr>
              <a:r>
                <a:rPr kumimoji="1" lang="ja-JP" altLang="en-US" sz="1600" kern="0" dirty="0">
                  <a:solidFill>
                    <a:srgbClr val="FFFFFF"/>
                  </a:solidFill>
                  <a:latin typeface="Arial" pitchFamily="34" charset="0"/>
                  <a:ea typeface="Meiryo UI"/>
                  <a:cs typeface="Arial" pitchFamily="34" charset="0"/>
                </a:rPr>
                <a:t>③事前届出の必要な投資等</a:t>
              </a:r>
              <a:endParaRPr kumimoji="1" lang="en-US" sz="1600" b="0" i="0" u="none" strike="noStrike" kern="0" cap="none" spc="0" normalizeH="0" baseline="0" noProof="0" dirty="0">
                <a:ln>
                  <a:noFill/>
                </a:ln>
                <a:solidFill>
                  <a:srgbClr val="FFFFFF"/>
                </a:solidFill>
                <a:effectLst/>
                <a:uLnTx/>
                <a:uFillTx/>
                <a:latin typeface="Arial" pitchFamily="34" charset="0"/>
                <a:ea typeface="Meiryo UI"/>
                <a:cs typeface="Arial" pitchFamily="34" charset="0"/>
              </a:endParaRPr>
            </a:p>
          </p:txBody>
        </p:sp>
        <p:sp>
          <p:nvSpPr>
            <p:cNvPr id="45" name="テキスト ボックス 44">
              <a:extLst>
                <a:ext uri="{FF2B5EF4-FFF2-40B4-BE49-F238E27FC236}">
                  <a16:creationId xmlns:a16="http://schemas.microsoft.com/office/drawing/2014/main" id="{5232FF97-C5C0-4AE9-A4D5-42DC7FE396F6}"/>
                </a:ext>
              </a:extLst>
            </p:cNvPr>
            <p:cNvSpPr txBox="1"/>
            <p:nvPr/>
          </p:nvSpPr>
          <p:spPr>
            <a:xfrm>
              <a:off x="160131" y="1182989"/>
              <a:ext cx="2880000" cy="1815882"/>
            </a:xfrm>
            <a:prstGeom prst="rect">
              <a:avLst/>
            </a:prstGeom>
            <a:noFill/>
          </p:spPr>
          <p:txBody>
            <a:bodyPr wrap="square" rtlCol="0">
              <a:spAutoFit/>
            </a:bodyPr>
            <a:lstStyle/>
            <a:p>
              <a:pPr marL="95250" indent="-95250" algn="just"/>
              <a:r>
                <a:rPr kumimoji="1" lang="ja-JP" altLang="en-US" sz="1400" dirty="0">
                  <a:latin typeface="Meiryo UI" panose="020B0604030504040204" pitchFamily="50" charset="-128"/>
                  <a:ea typeface="Meiryo UI" panose="020B0604030504040204" pitchFamily="50" charset="-128"/>
                </a:rPr>
                <a:t>・</a:t>
              </a:r>
              <a:r>
                <a:rPr kumimoji="1" lang="ja-JP" altLang="en-US" sz="1400" dirty="0">
                  <a:solidFill>
                    <a:srgbClr val="FF0000"/>
                  </a:solidFill>
                  <a:latin typeface="Meiryo UI" panose="020B0604030504040204" pitchFamily="50" charset="-128"/>
                  <a:ea typeface="Meiryo UI" panose="020B0604030504040204" pitchFamily="50" charset="-128"/>
                </a:rPr>
                <a:t>上場会社の１％以上の株式取得、</a:t>
              </a:r>
              <a:r>
                <a:rPr kumimoji="1" lang="ja-JP" altLang="en-US" sz="1400" b="1" dirty="0">
                  <a:solidFill>
                    <a:srgbClr val="FF0000"/>
                  </a:solidFill>
                  <a:latin typeface="Meiryo UI" panose="020B0604030504040204" pitchFamily="50" charset="-128"/>
                  <a:ea typeface="Meiryo UI" panose="020B0604030504040204" pitchFamily="50" charset="-128"/>
                </a:rPr>
                <a:t>非上場会社の１株</a:t>
              </a:r>
              <a:r>
                <a:rPr kumimoji="1" lang="en-US" altLang="ja-JP" sz="1400" b="1" baseline="30000" dirty="0">
                  <a:solidFill>
                    <a:srgbClr val="FF0000"/>
                  </a:solidFill>
                  <a:latin typeface="Meiryo UI" panose="020B0604030504040204" pitchFamily="50" charset="-128"/>
                  <a:ea typeface="Meiryo UI" panose="020B0604030504040204" pitchFamily="50" charset="-128"/>
                </a:rPr>
                <a:t>※</a:t>
              </a:r>
              <a:r>
                <a:rPr kumimoji="1" lang="ja-JP" altLang="en-US" sz="1400" b="1" dirty="0">
                  <a:solidFill>
                    <a:srgbClr val="FF0000"/>
                  </a:solidFill>
                  <a:latin typeface="Meiryo UI" panose="020B0604030504040204" pitchFamily="50" charset="-128"/>
                  <a:ea typeface="Meiryo UI" panose="020B0604030504040204" pitchFamily="50" charset="-128"/>
                </a:rPr>
                <a:t>以上の株式取得　</a:t>
              </a:r>
              <a:r>
                <a:rPr kumimoji="1" lang="en-US" altLang="ja-JP" sz="1100" dirty="0">
                  <a:solidFill>
                    <a:srgbClr val="FF0000"/>
                  </a:solidFill>
                  <a:latin typeface="Meiryo UI" panose="020B0604030504040204" pitchFamily="50" charset="-128"/>
                  <a:ea typeface="Meiryo UI" panose="020B0604030504040204" pitchFamily="50" charset="-128"/>
                </a:rPr>
                <a:t>※</a:t>
              </a:r>
              <a:r>
                <a:rPr kumimoji="1" lang="ja-JP" altLang="en-US" sz="1100" dirty="0">
                  <a:solidFill>
                    <a:srgbClr val="FF0000"/>
                  </a:solidFill>
                  <a:latin typeface="Meiryo UI" panose="020B0604030504040204" pitchFamily="50" charset="-128"/>
                  <a:ea typeface="Meiryo UI" panose="020B0604030504040204" pitchFamily="50" charset="-128"/>
                </a:rPr>
                <a:t>端株の取得も含む</a:t>
              </a:r>
              <a:endParaRPr kumimoji="1" lang="en-US" altLang="ja-JP" sz="1400" dirty="0">
                <a:solidFill>
                  <a:srgbClr val="FF0000"/>
                </a:solidFill>
                <a:latin typeface="Meiryo UI" panose="020B0604030504040204" pitchFamily="50" charset="-128"/>
                <a:ea typeface="Meiryo UI" panose="020B0604030504040204" pitchFamily="50" charset="-128"/>
              </a:endParaRPr>
            </a:p>
            <a:p>
              <a:pPr marL="95250" indent="-95250" algn="just"/>
              <a:r>
                <a:rPr kumimoji="1" lang="ja-JP" altLang="en-US" sz="1400" dirty="0">
                  <a:latin typeface="Meiryo UI" panose="020B0604030504040204" pitchFamily="50" charset="-128"/>
                  <a:ea typeface="Meiryo UI" panose="020B0604030504040204" pitchFamily="50" charset="-128"/>
                </a:rPr>
                <a:t>・外国投資家又はその関係者の取締役・監査役の就任への同意</a:t>
              </a:r>
              <a:endParaRPr kumimoji="1" lang="en-US" altLang="ja-JP" sz="1400" dirty="0">
                <a:latin typeface="Meiryo UI" panose="020B0604030504040204" pitchFamily="50" charset="-128"/>
                <a:ea typeface="Meiryo UI" panose="020B0604030504040204" pitchFamily="50" charset="-128"/>
              </a:endParaRPr>
            </a:p>
            <a:p>
              <a:pPr marL="95250" indent="-95250" algn="just"/>
              <a:r>
                <a:rPr kumimoji="1" lang="ja-JP" altLang="en-US" sz="1400" dirty="0">
                  <a:latin typeface="Meiryo UI" panose="020B0604030504040204" pitchFamily="50" charset="-128"/>
                  <a:ea typeface="Meiryo UI" panose="020B0604030504040204" pitchFamily="50" charset="-128"/>
                </a:rPr>
                <a:t>・事前届出の必要な業種に属する事業の譲渡や廃止の提案・同意</a:t>
              </a:r>
              <a:endParaRPr kumimoji="1" lang="en-US" altLang="ja-JP" sz="1400" dirty="0">
                <a:latin typeface="Meiryo UI" panose="020B0604030504040204" pitchFamily="50" charset="-128"/>
                <a:ea typeface="Meiryo UI" panose="020B0604030504040204" pitchFamily="50" charset="-128"/>
              </a:endParaRPr>
            </a:p>
            <a:p>
              <a:pPr algn="r"/>
              <a:r>
                <a:rPr kumimoji="1" lang="ja-JP" altLang="en-US" sz="1400" dirty="0">
                  <a:latin typeface="Meiryo UI" panose="020B0604030504040204" pitchFamily="50" charset="-128"/>
                  <a:ea typeface="Meiryo UI" panose="020B0604030504040204" pitchFamily="50" charset="-128"/>
                </a:rPr>
                <a:t>等</a:t>
              </a:r>
              <a:endParaRPr kumimoji="1" lang="en-US" altLang="ja-JP" sz="1400" dirty="0">
                <a:latin typeface="Meiryo UI" panose="020B0604030504040204" pitchFamily="50" charset="-128"/>
                <a:ea typeface="Meiryo UI" panose="020B0604030504040204" pitchFamily="50" charset="-128"/>
              </a:endParaRPr>
            </a:p>
          </p:txBody>
        </p:sp>
      </p:grpSp>
      <p:sp>
        <p:nvSpPr>
          <p:cNvPr id="51" name="ValueChainHeader">
            <a:extLst>
              <a:ext uri="{FF2B5EF4-FFF2-40B4-BE49-F238E27FC236}">
                <a16:creationId xmlns:a16="http://schemas.microsoft.com/office/drawing/2014/main" id="{F9145E14-C166-4D42-B563-39C62923BA5D}"/>
              </a:ext>
            </a:extLst>
          </p:cNvPr>
          <p:cNvSpPr>
            <a:spLocks noChangeArrowheads="1"/>
          </p:cNvSpPr>
          <p:nvPr/>
        </p:nvSpPr>
        <p:spPr bwMode="gray">
          <a:xfrm>
            <a:off x="169997" y="7546764"/>
            <a:ext cx="522061" cy="5181658"/>
          </a:xfrm>
          <a:prstGeom prst="rect">
            <a:avLst/>
          </a:prstGeom>
          <a:solidFill>
            <a:schemeClr val="accent6"/>
          </a:solidFill>
          <a:ln w="9525" algn="ctr">
            <a:noFill/>
            <a:miter lim="800000"/>
            <a:headEnd/>
            <a:tailEnd/>
          </a:ln>
        </p:spPr>
        <p:txBody>
          <a:bodyPr vert="eaVert" lIns="90000" tIns="91440" bIns="91440" anchor="ctr"/>
          <a:lstStyle/>
          <a:p>
            <a:pPr marL="0" marR="0" lvl="0" indent="0" algn="ctr" defTabSz="914217" eaLnBrk="0" fontAlgn="auto" latinLnBrk="0" hangingPunct="0">
              <a:lnSpc>
                <a:spcPct val="100000"/>
              </a:lnSpc>
              <a:spcBef>
                <a:spcPts val="0"/>
              </a:spcBef>
              <a:spcAft>
                <a:spcPts val="0"/>
              </a:spcAft>
              <a:buClr>
                <a:srgbClr val="003793"/>
              </a:buClr>
              <a:buSzTx/>
              <a:buFontTx/>
              <a:buNone/>
              <a:tabLst/>
              <a:defRPr/>
            </a:pPr>
            <a:r>
              <a:rPr kumimoji="1" lang="ja-JP" altLang="en-US" sz="1600" b="0" i="0" u="none" strike="noStrike" kern="0" cap="none" spc="0" normalizeH="0" baseline="0" noProof="0" dirty="0">
                <a:ln>
                  <a:noFill/>
                </a:ln>
                <a:solidFill>
                  <a:srgbClr val="FFFFFF"/>
                </a:solidFill>
                <a:effectLst/>
                <a:uLnTx/>
                <a:uFillTx/>
                <a:latin typeface="Arial" pitchFamily="34" charset="0"/>
                <a:ea typeface="Meiryo UI"/>
                <a:cs typeface="Arial" pitchFamily="34" charset="0"/>
              </a:rPr>
              <a:t>お問合せ先</a:t>
            </a:r>
            <a:endParaRPr kumimoji="1" lang="en-US" sz="1600" b="0" i="0" u="none" strike="noStrike" kern="0" cap="none" spc="0" normalizeH="0" baseline="0" noProof="0" dirty="0">
              <a:ln>
                <a:noFill/>
              </a:ln>
              <a:solidFill>
                <a:srgbClr val="FFFFFF"/>
              </a:solidFill>
              <a:effectLst/>
              <a:uLnTx/>
              <a:uFillTx/>
              <a:latin typeface="Arial" pitchFamily="34" charset="0"/>
              <a:ea typeface="Meiryo UI"/>
              <a:cs typeface="Arial" pitchFamily="34" charset="0"/>
            </a:endParaRPr>
          </a:p>
        </p:txBody>
      </p:sp>
      <p:sp>
        <p:nvSpPr>
          <p:cNvPr id="52" name="正方形/長方形 51">
            <a:extLst>
              <a:ext uri="{FF2B5EF4-FFF2-40B4-BE49-F238E27FC236}">
                <a16:creationId xmlns:a16="http://schemas.microsoft.com/office/drawing/2014/main" id="{DE86B89B-09D9-4B05-ACDC-EBA7A153F894}"/>
              </a:ext>
            </a:extLst>
          </p:cNvPr>
          <p:cNvSpPr/>
          <p:nvPr/>
        </p:nvSpPr>
        <p:spPr>
          <a:xfrm>
            <a:off x="692058" y="7558185"/>
            <a:ext cx="8775762" cy="5168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b="1" dirty="0">
                <a:solidFill>
                  <a:schemeClr val="tx1"/>
                </a:solidFill>
                <a:latin typeface="Meiryo UI" panose="020B0604030504040204" pitchFamily="50" charset="-128"/>
                <a:ea typeface="Meiryo UI" panose="020B0604030504040204" pitchFamily="50" charset="-128"/>
              </a:rPr>
              <a:t>財務省（財務局）では、事前届出が必要となる場合の手続き等についての相談窓口、事前届出義務の違反が疑われる場合等の情報提供窓口を設置しております。</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185738" indent="-185738">
              <a:buFont typeface="Arial" panose="020B0604020202020204" pitchFamily="34" charset="0"/>
              <a:buChar char="•"/>
            </a:pPr>
            <a:endParaRPr kumimoji="1" lang="en-US" altLang="ja-JP" sz="1400" dirty="0">
              <a:solidFill>
                <a:schemeClr val="tx1"/>
              </a:solidFill>
              <a:latin typeface="Meiryo UI" panose="020B0604030504040204" pitchFamily="50" charset="-128"/>
              <a:ea typeface="Meiryo UI" panose="020B0604030504040204" pitchFamily="50" charset="-128"/>
            </a:endParaRPr>
          </a:p>
          <a:p>
            <a:pPr marL="185738" indent="-185738">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財務省 国際局調査課投資企画審査室</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相談窓口</a:t>
            </a:r>
            <a:r>
              <a:rPr kumimoji="1" lang="en-US" altLang="ja-JP" sz="1400" dirty="0">
                <a:solidFill>
                  <a:schemeClr val="tx1"/>
                </a:solidFill>
                <a:latin typeface="Meiryo UI" panose="020B0604030504040204" pitchFamily="50" charset="-128"/>
                <a:ea typeface="Meiryo UI" panose="020B0604030504040204" pitchFamily="50" charset="-128"/>
              </a:rPr>
              <a:t>】</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100" dirty="0">
                <a:solidFill>
                  <a:schemeClr val="tx1"/>
                </a:solidFill>
                <a:latin typeface="Meiryo UI" panose="020B0604030504040204" pitchFamily="50" charset="-128"/>
                <a:ea typeface="Meiryo UI" panose="020B0604030504040204" pitchFamily="50" charset="-128"/>
              </a:rPr>
              <a:t>電話：</a:t>
            </a:r>
            <a:r>
              <a:rPr kumimoji="1" lang="en-US" altLang="ja-JP" sz="1100" dirty="0">
                <a:solidFill>
                  <a:schemeClr val="tx1"/>
                </a:solidFill>
                <a:latin typeface="Meiryo UI" panose="020B0604030504040204" pitchFamily="50" charset="-128"/>
                <a:ea typeface="Meiryo UI" panose="020B0604030504040204" pitchFamily="50" charset="-128"/>
              </a:rPr>
              <a:t>03-3581-4111</a:t>
            </a:r>
            <a:r>
              <a:rPr kumimoji="1" lang="ja-JP" altLang="en-US" sz="1100" dirty="0">
                <a:solidFill>
                  <a:schemeClr val="tx1"/>
                </a:solidFill>
                <a:latin typeface="Meiryo UI" panose="020B0604030504040204" pitchFamily="50" charset="-128"/>
                <a:ea typeface="Meiryo UI" panose="020B0604030504040204" pitchFamily="50" charset="-128"/>
              </a:rPr>
              <a:t>（内線</a:t>
            </a:r>
            <a:r>
              <a:rPr kumimoji="1" lang="en-US" altLang="ja-JP" sz="1100" dirty="0">
                <a:solidFill>
                  <a:schemeClr val="tx1"/>
                </a:solidFill>
                <a:latin typeface="Meiryo UI" panose="020B0604030504040204" pitchFamily="50" charset="-128"/>
                <a:ea typeface="Meiryo UI" panose="020B0604030504040204" pitchFamily="50" charset="-128"/>
              </a:rPr>
              <a:t>2887</a:t>
            </a:r>
            <a:r>
              <a:rPr kumimoji="1" lang="ja-JP" altLang="en-US" sz="1100" dirty="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メール：</a:t>
            </a:r>
            <a:r>
              <a:rPr kumimoji="1" lang="en-US" altLang="ja-JP" sz="1100" dirty="0">
                <a:solidFill>
                  <a:schemeClr val="tx1"/>
                </a:solidFill>
                <a:latin typeface="Meiryo UI" panose="020B0604030504040204" pitchFamily="50" charset="-128"/>
                <a:ea typeface="Meiryo UI" panose="020B0604030504040204" pitchFamily="50" charset="-128"/>
                <a:hlinkClick r:id="rId4"/>
              </a:rPr>
              <a:t>gaitame-fdi-1@mof.go.jp</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情報提供窓口</a:t>
            </a:r>
            <a:r>
              <a:rPr kumimoji="1" lang="en-US" altLang="ja-JP" sz="1400" dirty="0">
                <a:solidFill>
                  <a:schemeClr val="tx1"/>
                </a:solidFill>
                <a:latin typeface="Meiryo UI" panose="020B0604030504040204" pitchFamily="50" charset="-128"/>
                <a:ea typeface="Meiryo UI" panose="020B0604030504040204" pitchFamily="50" charset="-128"/>
              </a:rPr>
              <a:t>】</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メール：</a:t>
            </a:r>
            <a:r>
              <a:rPr kumimoji="1" lang="en-US" altLang="ja-JP" sz="1200" dirty="0">
                <a:solidFill>
                  <a:schemeClr val="tx1"/>
                </a:solidFill>
                <a:latin typeface="Meiryo UI" panose="020B0604030504040204" pitchFamily="50" charset="-128"/>
                <a:ea typeface="Meiryo UI" panose="020B0604030504040204" pitchFamily="50" charset="-128"/>
                <a:hlinkClick r:id="rId5"/>
              </a:rPr>
              <a:t>monitoring-fipro@mof.go.jp</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届出書の記載方法など、具体的な手続きに</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関することは、下記の日本銀行のお問合せ先</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までご連絡ください。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5738" indent="-185738">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日本銀行 国際局 国際収支課</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外為法手続グループ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電話：</a:t>
            </a:r>
            <a:r>
              <a:rPr kumimoji="1" lang="en-US" altLang="ja-JP" sz="1400" dirty="0">
                <a:solidFill>
                  <a:schemeClr val="tx1"/>
                </a:solidFill>
                <a:latin typeface="Meiryo UI" panose="020B0604030504040204" pitchFamily="50" charset="-128"/>
                <a:ea typeface="Meiryo UI" panose="020B0604030504040204" pitchFamily="50" charset="-128"/>
              </a:rPr>
              <a:t>03-3277-2107</a:t>
            </a:r>
          </a:p>
          <a:p>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事前届出の必要な業種に該当するかどうか</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不明な場合は、各業種の事業所管省庁まで</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ご連絡ください。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事業所管省庁照会先一覧（財務省</a:t>
            </a:r>
            <a:r>
              <a:rPr kumimoji="1" lang="en-US" altLang="ja-JP" sz="1400" dirty="0">
                <a:solidFill>
                  <a:schemeClr val="tx1"/>
                </a:solidFill>
                <a:latin typeface="Meiryo UI" panose="020B0604030504040204" pitchFamily="50" charset="-128"/>
                <a:ea typeface="Meiryo UI" panose="020B0604030504040204" pitchFamily="50" charset="-128"/>
              </a:rPr>
              <a:t>HP</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437764A1-6DF7-477D-970C-AA15590A69AD}"/>
              </a:ext>
            </a:extLst>
          </p:cNvPr>
          <p:cNvPicPr>
            <a:picLocks noChangeAspect="1"/>
          </p:cNvPicPr>
          <p:nvPr/>
        </p:nvPicPr>
        <p:blipFill rotWithShape="1">
          <a:blip r:embed="rId6"/>
          <a:srcRect l="6895" t="4616" r="7208" b="7402"/>
          <a:stretch/>
        </p:blipFill>
        <p:spPr>
          <a:xfrm>
            <a:off x="2929586" y="10700446"/>
            <a:ext cx="456906" cy="468000"/>
          </a:xfrm>
          <a:prstGeom prst="rect">
            <a:avLst/>
          </a:prstGeom>
        </p:spPr>
      </p:pic>
      <p:sp>
        <p:nvSpPr>
          <p:cNvPr id="57" name="正方形/長方形 56">
            <a:extLst>
              <a:ext uri="{FF2B5EF4-FFF2-40B4-BE49-F238E27FC236}">
                <a16:creationId xmlns:a16="http://schemas.microsoft.com/office/drawing/2014/main" id="{F7A01071-0311-432C-B29E-B3AB08A5D580}"/>
              </a:ext>
            </a:extLst>
          </p:cNvPr>
          <p:cNvSpPr/>
          <p:nvPr/>
        </p:nvSpPr>
        <p:spPr>
          <a:xfrm>
            <a:off x="5808283" y="8419720"/>
            <a:ext cx="1826141" cy="338554"/>
          </a:xfrm>
          <a:prstGeom prst="rect">
            <a:avLst/>
          </a:prstGeom>
        </p:spPr>
        <p:txBody>
          <a:bodyPr wrap="none">
            <a:spAutoFit/>
          </a:bodyPr>
          <a:lstStyle/>
          <a:p>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財務局連絡先一覧</a:t>
            </a:r>
            <a:endParaRPr lang="ja-JP" altLang="en-US" sz="1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F5179CFD-9C92-4FE0-B432-201E15A2D659}"/>
              </a:ext>
            </a:extLst>
          </p:cNvPr>
          <p:cNvPicPr>
            <a:picLocks noChangeAspect="1"/>
          </p:cNvPicPr>
          <p:nvPr/>
        </p:nvPicPr>
        <p:blipFill rotWithShape="1">
          <a:blip r:embed="rId7"/>
          <a:srcRect l="7328" t="6537" r="6142" b="6572"/>
          <a:stretch/>
        </p:blipFill>
        <p:spPr>
          <a:xfrm>
            <a:off x="2925010" y="12194857"/>
            <a:ext cx="466058" cy="468000"/>
          </a:xfrm>
          <a:prstGeom prst="rect">
            <a:avLst/>
          </a:prstGeom>
        </p:spPr>
      </p:pic>
      <p:graphicFrame>
        <p:nvGraphicFramePr>
          <p:cNvPr id="4" name="表 3">
            <a:extLst>
              <a:ext uri="{FF2B5EF4-FFF2-40B4-BE49-F238E27FC236}">
                <a16:creationId xmlns:a16="http://schemas.microsoft.com/office/drawing/2014/main" id="{8C8192B1-F531-4AEF-B462-7E08776356A4}"/>
              </a:ext>
            </a:extLst>
          </p:cNvPr>
          <p:cNvGraphicFramePr>
            <a:graphicFrameLocks noGrp="1"/>
          </p:cNvGraphicFramePr>
          <p:nvPr>
            <p:extLst>
              <p:ext uri="{D42A27DB-BD31-4B8C-83A1-F6EECF244321}">
                <p14:modId xmlns:p14="http://schemas.microsoft.com/office/powerpoint/2010/main" val="3641194947"/>
              </p:ext>
            </p:extLst>
          </p:nvPr>
        </p:nvGraphicFramePr>
        <p:xfrm>
          <a:off x="4142583" y="9006840"/>
          <a:ext cx="5184000" cy="3521932"/>
        </p:xfrm>
        <a:graphic>
          <a:graphicData uri="http://schemas.openxmlformats.org/drawingml/2006/table">
            <a:tbl>
              <a:tblPr firstRow="1" firstCol="1" bandRow="1"/>
              <a:tblGrid>
                <a:gridCol w="1095314">
                  <a:extLst>
                    <a:ext uri="{9D8B030D-6E8A-4147-A177-3AD203B41FA5}">
                      <a16:colId xmlns:a16="http://schemas.microsoft.com/office/drawing/2014/main" val="1972467344"/>
                    </a:ext>
                  </a:extLst>
                </a:gridCol>
                <a:gridCol w="1347500">
                  <a:extLst>
                    <a:ext uri="{9D8B030D-6E8A-4147-A177-3AD203B41FA5}">
                      <a16:colId xmlns:a16="http://schemas.microsoft.com/office/drawing/2014/main" val="4094513475"/>
                    </a:ext>
                  </a:extLst>
                </a:gridCol>
                <a:gridCol w="1403350">
                  <a:extLst>
                    <a:ext uri="{9D8B030D-6E8A-4147-A177-3AD203B41FA5}">
                      <a16:colId xmlns:a16="http://schemas.microsoft.com/office/drawing/2014/main" val="1554223420"/>
                    </a:ext>
                  </a:extLst>
                </a:gridCol>
                <a:gridCol w="1337836">
                  <a:extLst>
                    <a:ext uri="{9D8B030D-6E8A-4147-A177-3AD203B41FA5}">
                      <a16:colId xmlns:a16="http://schemas.microsoft.com/office/drawing/2014/main" val="1350097324"/>
                    </a:ext>
                  </a:extLst>
                </a:gridCol>
              </a:tblGrid>
              <a:tr h="278901">
                <a:tc>
                  <a:txBody>
                    <a:bodyPr/>
                    <a:lstStyle/>
                    <a:p>
                      <a:pPr algn="just"/>
                      <a:r>
                        <a:rPr lang="en-US" sz="1050" kern="10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ja-JP" sz="105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相談窓口</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ja-JP" sz="105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情報提供窓口</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ja-JP" sz="105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電話番号</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58503122"/>
                  </a:ext>
                </a:extLst>
              </a:tr>
              <a:tr h="294821">
                <a:tc>
                  <a:txBody>
                    <a:bodyPr/>
                    <a:lstStyle/>
                    <a:p>
                      <a:pPr algn="l"/>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8"/>
                        </a:rPr>
                        <a:t>北海道財務局</a:t>
                      </a:r>
                      <a:br>
                        <a:rPr lang="en-US" sz="900" u="sng" kern="100" dirty="0">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8"/>
                        </a:rPr>
                      </a:br>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8"/>
                        </a:rPr>
                        <a:t>理財部理財課</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fdi-info@hk.lfb-mof.go.jp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fefta-info@hk.lfb-mof.go.jp</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011-709-2311</a:t>
                      </a:r>
                      <a:r>
                        <a:rPr lang="ja-JP" sz="800" kern="100">
                          <a:effectLst/>
                          <a:latin typeface="Times New Roman" panose="02020603050405020304" pitchFamily="18" charset="0"/>
                          <a:ea typeface="ＭＳ 明朝" panose="02020609040205080304" pitchFamily="17" charset="-128"/>
                          <a:cs typeface="Times New Roman" panose="02020603050405020304" pitchFamily="18" charset="0"/>
                        </a:rPr>
                        <a:t>（内線</a:t>
                      </a:r>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4347</a:t>
                      </a:r>
                      <a:r>
                        <a:rPr lang="ja-JP" sz="800" kern="100">
                          <a:effectLst/>
                          <a:latin typeface="Times New Roman" panose="02020603050405020304" pitchFamily="18" charset="0"/>
                          <a:ea typeface="ＭＳ 明朝" panose="02020609040205080304" pitchFamily="17" charset="-128"/>
                          <a:cs typeface="Times New Roman" panose="02020603050405020304" pitchFamily="18" charset="0"/>
                        </a:rPr>
                        <a:t>）</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970069"/>
                  </a:ext>
                </a:extLst>
              </a:tr>
              <a:tr h="294821">
                <a:tc>
                  <a:txBody>
                    <a:bodyPr/>
                    <a:lstStyle/>
                    <a:p>
                      <a:pPr algn="l"/>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9"/>
                        </a:rPr>
                        <a:t>東北財務局</a:t>
                      </a:r>
                      <a:br>
                        <a:rPr lang="en-US" sz="900" u="sng" kern="100" dirty="0">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9"/>
                        </a:rPr>
                      </a:br>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9"/>
                        </a:rPr>
                        <a:t>理財部理財課</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fdi-info@th.lfb-mof.go.jp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fefta-info@th.lfb-mof.go.jp</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022-263-1111</a:t>
                      </a:r>
                      <a:r>
                        <a:rPr lang="ja-JP" sz="800" kern="100">
                          <a:effectLst/>
                          <a:latin typeface="Times New Roman" panose="02020603050405020304" pitchFamily="18" charset="0"/>
                          <a:ea typeface="ＭＳ 明朝" panose="02020609040205080304" pitchFamily="17" charset="-128"/>
                          <a:cs typeface="Times New Roman" panose="02020603050405020304" pitchFamily="18" charset="0"/>
                        </a:rPr>
                        <a:t>（内線</a:t>
                      </a:r>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3054)</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947472"/>
                  </a:ext>
                </a:extLst>
              </a:tr>
              <a:tr h="294821">
                <a:tc>
                  <a:txBody>
                    <a:bodyPr/>
                    <a:lstStyle/>
                    <a:p>
                      <a:pPr algn="l"/>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0"/>
                        </a:rPr>
                        <a:t>関東財務局</a:t>
                      </a:r>
                      <a:br>
                        <a:rPr lang="en-US" sz="900" u="sng" kern="100" dirty="0">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0"/>
                        </a:rPr>
                      </a:br>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0"/>
                        </a:rPr>
                        <a:t>理財部理財第一課</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fdi-info@kt.lfb-mof.go.jp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fefta-info@kt.lfb-mof.go.jp</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048-615-6116</a:t>
                      </a:r>
                      <a:r>
                        <a:rPr lang="ja-JP" sz="800" kern="100">
                          <a:effectLst/>
                          <a:latin typeface="Times New Roman" panose="02020603050405020304" pitchFamily="18" charset="0"/>
                          <a:ea typeface="ＭＳ 明朝" panose="02020609040205080304" pitchFamily="17" charset="-128"/>
                          <a:cs typeface="Times New Roman" panose="02020603050405020304" pitchFamily="18" charset="0"/>
                        </a:rPr>
                        <a:t>（直通）</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294335"/>
                  </a:ext>
                </a:extLst>
              </a:tr>
              <a:tr h="294821">
                <a:tc>
                  <a:txBody>
                    <a:bodyPr/>
                    <a:lstStyle/>
                    <a:p>
                      <a:pPr algn="l"/>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1"/>
                        </a:rPr>
                        <a:t>北陸財務局</a:t>
                      </a:r>
                      <a:br>
                        <a:rPr lang="en-US" sz="900" u="sng" kern="100" dirty="0">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1"/>
                        </a:rPr>
                      </a:br>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1"/>
                        </a:rPr>
                        <a:t>理財部理財課</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fdi-info@hr.lfb-mof.go.jp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fefta-info@hr.lfb-mof.go.jp</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076-292-7852</a:t>
                      </a:r>
                      <a:r>
                        <a:rPr lang="ja-JP" sz="800" kern="100">
                          <a:effectLst/>
                          <a:latin typeface="Times New Roman" panose="02020603050405020304" pitchFamily="18" charset="0"/>
                          <a:ea typeface="ＭＳ 明朝" panose="02020609040205080304" pitchFamily="17" charset="-128"/>
                          <a:cs typeface="Times New Roman" panose="02020603050405020304" pitchFamily="18" charset="0"/>
                        </a:rPr>
                        <a:t>（直通）</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634045"/>
                  </a:ext>
                </a:extLst>
              </a:tr>
              <a:tr h="294821">
                <a:tc>
                  <a:txBody>
                    <a:bodyPr/>
                    <a:lstStyle/>
                    <a:p>
                      <a:pPr algn="l"/>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2"/>
                        </a:rPr>
                        <a:t>東海財務局</a:t>
                      </a:r>
                      <a:br>
                        <a:rPr lang="en-US" sz="900" u="sng" kern="100" dirty="0">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2"/>
                        </a:rPr>
                      </a:br>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2"/>
                        </a:rPr>
                        <a:t>理財部理財課</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fdi-info@tk.lfb-mof.go.jp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fefta-info@tk.lfb-mof.go.jp</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052-951-1797</a:t>
                      </a:r>
                      <a:r>
                        <a:rPr lang="ja-JP" sz="800" kern="100">
                          <a:effectLst/>
                          <a:latin typeface="Times New Roman" panose="02020603050405020304" pitchFamily="18" charset="0"/>
                          <a:ea typeface="ＭＳ 明朝" panose="02020609040205080304" pitchFamily="17" charset="-128"/>
                          <a:cs typeface="Times New Roman" panose="02020603050405020304" pitchFamily="18" charset="0"/>
                        </a:rPr>
                        <a:t>（直通）</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023152"/>
                  </a:ext>
                </a:extLst>
              </a:tr>
              <a:tr h="294821">
                <a:tc>
                  <a:txBody>
                    <a:bodyPr/>
                    <a:lstStyle/>
                    <a:p>
                      <a:pPr algn="l"/>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3"/>
                        </a:rPr>
                        <a:t>近畿財務局</a:t>
                      </a:r>
                      <a:br>
                        <a:rPr lang="en-US" sz="900" u="sng" kern="100" dirty="0">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3"/>
                        </a:rPr>
                      </a:br>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3"/>
                        </a:rPr>
                        <a:t>理財部理財第一課</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fdi-info@kk.lfb-mof.go.jp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fefta-info@kk.lfb-mof.go.jp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06-6949-6366</a:t>
                      </a:r>
                      <a:r>
                        <a:rPr lang="ja-JP" sz="800" kern="100" dirty="0">
                          <a:effectLst/>
                          <a:latin typeface="Times New Roman" panose="02020603050405020304" pitchFamily="18" charset="0"/>
                          <a:ea typeface="ＭＳ 明朝" panose="02020609040205080304" pitchFamily="17" charset="-128"/>
                          <a:cs typeface="Times New Roman" panose="02020603050405020304" pitchFamily="18" charset="0"/>
                        </a:rPr>
                        <a:t>（直通）</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750961"/>
                  </a:ext>
                </a:extLst>
              </a:tr>
              <a:tr h="294821">
                <a:tc>
                  <a:txBody>
                    <a:bodyPr/>
                    <a:lstStyle/>
                    <a:p>
                      <a:pPr algn="l"/>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4"/>
                        </a:rPr>
                        <a:t>中国財務局</a:t>
                      </a:r>
                      <a:br>
                        <a:rPr lang="en-US" sz="900" u="sng" kern="100" dirty="0">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4"/>
                        </a:rPr>
                      </a:br>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4"/>
                        </a:rPr>
                        <a:t>理財部理財課</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fdi-info@tg.lfb-mof.go.jp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fefta-info@tg.lfb-mof.go.jp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082-221-9207</a:t>
                      </a:r>
                      <a:r>
                        <a:rPr lang="ja-JP" sz="800" kern="100" dirty="0">
                          <a:effectLst/>
                          <a:latin typeface="Times New Roman" panose="02020603050405020304" pitchFamily="18" charset="0"/>
                          <a:ea typeface="ＭＳ 明朝" panose="02020609040205080304" pitchFamily="17" charset="-128"/>
                          <a:cs typeface="Times New Roman" panose="02020603050405020304" pitchFamily="18" charset="0"/>
                        </a:rPr>
                        <a:t>（直通）</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080859"/>
                  </a:ext>
                </a:extLst>
              </a:tr>
              <a:tr h="294821">
                <a:tc>
                  <a:txBody>
                    <a:bodyPr/>
                    <a:lstStyle/>
                    <a:p>
                      <a:pPr algn="l"/>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5"/>
                        </a:rPr>
                        <a:t>四国財務局</a:t>
                      </a:r>
                      <a:br>
                        <a:rPr lang="en-US" sz="900" u="sng" kern="100" dirty="0">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5"/>
                        </a:rPr>
                      </a:br>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5"/>
                        </a:rPr>
                        <a:t>理財部理財課</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fdi-info@sk.lfb-mof.go.jp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fefta-info@sk.lfb-mof.go.jp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087-811-7780</a:t>
                      </a:r>
                      <a:r>
                        <a:rPr lang="ja-JP" sz="800" kern="100" dirty="0">
                          <a:effectLst/>
                          <a:latin typeface="Times New Roman" panose="02020603050405020304" pitchFamily="18" charset="0"/>
                          <a:ea typeface="ＭＳ 明朝" panose="02020609040205080304" pitchFamily="17" charset="-128"/>
                          <a:cs typeface="Times New Roman" panose="02020603050405020304" pitchFamily="18" charset="0"/>
                        </a:rPr>
                        <a:t>（内線</a:t>
                      </a:r>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333</a:t>
                      </a:r>
                      <a:r>
                        <a:rPr lang="ja-JP" sz="800" kern="100" dirty="0">
                          <a:effectLst/>
                          <a:latin typeface="Times New Roman" panose="02020603050405020304" pitchFamily="18" charset="0"/>
                          <a:ea typeface="ＭＳ 明朝" panose="02020609040205080304" pitchFamily="17" charset="-128"/>
                          <a:cs typeface="Times New Roman" panose="02020603050405020304" pitchFamily="18" charset="0"/>
                        </a:rPr>
                        <a:t>）</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822979"/>
                  </a:ext>
                </a:extLst>
              </a:tr>
              <a:tr h="294821">
                <a:tc>
                  <a:txBody>
                    <a:bodyPr/>
                    <a:lstStyle/>
                    <a:p>
                      <a:pPr algn="l"/>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6"/>
                        </a:rPr>
                        <a:t>九州財務局</a:t>
                      </a:r>
                      <a:br>
                        <a:rPr lang="en-US" sz="900" u="sng" kern="100" dirty="0">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6"/>
                        </a:rPr>
                      </a:br>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6"/>
                        </a:rPr>
                        <a:t>理財部理財課</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fdi-info@ks.lfb-mof.go.jp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fefta-info@ks.lfb-mof.go.jp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096-353-6351</a:t>
                      </a:r>
                      <a:r>
                        <a:rPr lang="ja-JP" sz="800" kern="100" dirty="0">
                          <a:effectLst/>
                          <a:latin typeface="Times New Roman" panose="02020603050405020304" pitchFamily="18" charset="0"/>
                          <a:ea typeface="ＭＳ 明朝" panose="02020609040205080304" pitchFamily="17" charset="-128"/>
                          <a:cs typeface="Times New Roman" panose="02020603050405020304" pitchFamily="18" charset="0"/>
                        </a:rPr>
                        <a:t>（内線</a:t>
                      </a:r>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3072</a:t>
                      </a:r>
                      <a:r>
                        <a:rPr lang="ja-JP" sz="800" kern="100" dirty="0">
                          <a:effectLst/>
                          <a:latin typeface="Times New Roman" panose="02020603050405020304" pitchFamily="18" charset="0"/>
                          <a:ea typeface="ＭＳ 明朝" panose="02020609040205080304" pitchFamily="17" charset="-128"/>
                          <a:cs typeface="Times New Roman" panose="02020603050405020304" pitchFamily="18" charset="0"/>
                        </a:rPr>
                        <a:t>）</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281795"/>
                  </a:ext>
                </a:extLst>
              </a:tr>
              <a:tr h="294821">
                <a:tc>
                  <a:txBody>
                    <a:bodyPr/>
                    <a:lstStyle/>
                    <a:p>
                      <a:pPr algn="l"/>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7"/>
                        </a:rPr>
                        <a:t>福岡財務支局</a:t>
                      </a:r>
                      <a:br>
                        <a:rPr lang="en-US" sz="900" u="sng" kern="100" dirty="0">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7"/>
                        </a:rPr>
                      </a:br>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7"/>
                        </a:rPr>
                        <a:t>理財部理財課</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fdi-info@fo.lfb-mof.go.jp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fefta-info@fo.lfb-mof.go.jp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092-411-5075</a:t>
                      </a:r>
                      <a:r>
                        <a:rPr lang="ja-JP" sz="800" kern="100" dirty="0">
                          <a:effectLst/>
                          <a:latin typeface="Times New Roman" panose="02020603050405020304" pitchFamily="18" charset="0"/>
                          <a:ea typeface="ＭＳ 明朝" panose="02020609040205080304" pitchFamily="17" charset="-128"/>
                          <a:cs typeface="Times New Roman" panose="02020603050405020304" pitchFamily="18" charset="0"/>
                        </a:rPr>
                        <a:t>（直通）</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706282"/>
                  </a:ext>
                </a:extLst>
              </a:tr>
              <a:tr h="294821">
                <a:tc>
                  <a:txBody>
                    <a:bodyPr/>
                    <a:lstStyle/>
                    <a:p>
                      <a:pPr algn="l"/>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8"/>
                        </a:rPr>
                        <a:t>沖縄総合事務局</a:t>
                      </a:r>
                      <a:br>
                        <a:rPr lang="en-US" sz="900" u="sng" kern="100" dirty="0">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8"/>
                        </a:rPr>
                      </a:br>
                      <a:r>
                        <a:rPr lang="en-US" sz="900" u="sng" kern="100" dirty="0" err="1">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18"/>
                        </a:rPr>
                        <a:t>財務部理財課</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a:effectLst/>
                          <a:latin typeface="Times New Roman" panose="02020603050405020304" pitchFamily="18" charset="0"/>
                          <a:ea typeface="ＭＳ 明朝" panose="02020609040205080304" pitchFamily="17" charset="-128"/>
                          <a:cs typeface="Times New Roman" panose="02020603050405020304" pitchFamily="18" charset="0"/>
                        </a:rPr>
                        <a:t>fdi-info.z9s@ogb.cao.go.jp</a:t>
                      </a:r>
                      <a:endParaRPr lang="ja-JP" sz="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fefta-info.q5i@ogb.cao.go.jp</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098-866-0031</a:t>
                      </a:r>
                      <a:r>
                        <a:rPr lang="ja-JP" sz="800" kern="100" dirty="0">
                          <a:effectLst/>
                          <a:latin typeface="Times New Roman" panose="02020603050405020304" pitchFamily="18" charset="0"/>
                          <a:ea typeface="ＭＳ 明朝" panose="02020609040205080304" pitchFamily="17" charset="-128"/>
                          <a:cs typeface="Times New Roman" panose="02020603050405020304" pitchFamily="18" charset="0"/>
                        </a:rPr>
                        <a:t>（内線</a:t>
                      </a:r>
                      <a:r>
                        <a:rPr lang="en-US" sz="800" kern="100" dirty="0">
                          <a:effectLst/>
                          <a:latin typeface="Times New Roman" panose="02020603050405020304" pitchFamily="18" charset="0"/>
                          <a:ea typeface="ＭＳ 明朝" panose="02020609040205080304" pitchFamily="17" charset="-128"/>
                          <a:cs typeface="Times New Roman" panose="02020603050405020304" pitchFamily="18" charset="0"/>
                        </a:rPr>
                        <a:t>82338</a:t>
                      </a:r>
                      <a:r>
                        <a:rPr lang="ja-JP" sz="800" kern="100" dirty="0">
                          <a:effectLst/>
                          <a:latin typeface="Times New Roman" panose="02020603050405020304" pitchFamily="18" charset="0"/>
                          <a:ea typeface="ＭＳ 明朝" panose="02020609040205080304" pitchFamily="17" charset="-128"/>
                          <a:cs typeface="Times New Roman" panose="02020603050405020304" pitchFamily="18" charset="0"/>
                        </a:rPr>
                        <a:t>）</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896261"/>
                  </a:ext>
                </a:extLst>
              </a:tr>
            </a:tbl>
          </a:graphicData>
        </a:graphic>
      </p:graphicFrame>
    </p:spTree>
    <p:extLst>
      <p:ext uri="{BB962C8B-B14F-4D97-AF65-F5344CB8AC3E}">
        <p14:creationId xmlns:p14="http://schemas.microsoft.com/office/powerpoint/2010/main" val="16029539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 xmlns="33c7ae8e-732a-459f-bc99-64b343c74e29" xsi:nil="true"/>
    <TaxCatchAll xmlns="b5471033-25ca-41e4-b4f9-0c69817a7d90" xsi:nil="true"/>
    <lcf76f155ced4ddcb4097134ff3c332f xmlns="33c7ae8e-732a-459f-bc99-64b343c74e29">
      <Terms xmlns="http://schemas.microsoft.com/office/infopath/2007/PartnerControls"/>
    </lcf76f155ced4ddcb4097134ff3c332f>
    <_Flow_SignoffStatus xmlns="33c7ae8e-732a-459f-bc99-64b343c74e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FA5BF7FED92024D87A72E0214CABB59" ma:contentTypeVersion="" ma:contentTypeDescription="新しいドキュメントを作成します。" ma:contentTypeScope="" ma:versionID="60b045fd0f94c0ec76ba19e4519574cb">
  <xsd:schema xmlns:xsd="http://www.w3.org/2001/XMLSchema" xmlns:xs="http://www.w3.org/2001/XMLSchema" xmlns:p="http://schemas.microsoft.com/office/2006/metadata/properties" xmlns:ns2="33c7ae8e-732a-459f-bc99-64b343c74e29" xmlns:ns3="0370d4ff-4c7f-4a12-ae72-a0f3fa290675" xmlns:ns4="b5471033-25ca-41e4-b4f9-0c69817a7d90" targetNamespace="http://schemas.microsoft.com/office/2006/metadata/properties" ma:root="true" ma:fieldsID="8c89b21dfb61a2e9c305f567b5586698" ns2:_="" ns3:_="" ns4:_="">
    <xsd:import namespace="33c7ae8e-732a-459f-bc99-64b343c74e29"/>
    <xsd:import namespace="0370d4ff-4c7f-4a12-ae72-a0f3fa290675"/>
    <xsd:import namespace="b5471033-25ca-41e4-b4f9-0c69817a7d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a" minOccurs="0"/>
                <xsd:element ref="ns2:lcf76f155ced4ddcb4097134ff3c332f" minOccurs="0"/>
                <xsd:element ref="ns4:TaxCatchAll"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7ae8e-732a-459f-bc99-64b343c74e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a" ma:index="21" nillable="true" ma:displayName="a" ma:format="DateOnly" ma:internalName="a">
      <xsd:simpleType>
        <xsd:restriction base="dms:DateTime"/>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ce83f49a-17f6-4149-80b6-ce68f1bc362b"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承認の状態" ma:internalName="_x627f__x8a8d__x306e__x72b6__x614b_">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70d4ff-4c7f-4a12-ae72-a0f3fa290675"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471033-25ca-41e4-b4f9-0c69817a7d9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87134A80-C008-4E9F-B5C2-58252C509D1B}" ma:internalName="TaxCatchAll" ma:showField="CatchAllData" ma:web="{0370d4ff-4c7f-4a12-ae72-a0f3fa2906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7E7F43-5222-4CEE-8B21-A912843314F3}">
  <ds:schemaRefs>
    <ds:schemaRef ds:uri="http://schemas.microsoft.com/office/2006/metadata/properties"/>
    <ds:schemaRef ds:uri="http://schemas.openxmlformats.org/package/2006/metadata/core-properties"/>
    <ds:schemaRef ds:uri="0370d4ff-4c7f-4a12-ae72-a0f3fa290675"/>
    <ds:schemaRef ds:uri="http://www.w3.org/XML/1998/namespace"/>
    <ds:schemaRef ds:uri="b5471033-25ca-41e4-b4f9-0c69817a7d90"/>
    <ds:schemaRef ds:uri="http://purl.org/dc/dcmitype/"/>
    <ds:schemaRef ds:uri="http://schemas.microsoft.com/office/2006/documentManagement/types"/>
    <ds:schemaRef ds:uri="http://purl.org/dc/elements/1.1/"/>
    <ds:schemaRef ds:uri="http://schemas.microsoft.com/office/infopath/2007/PartnerControls"/>
    <ds:schemaRef ds:uri="33c7ae8e-732a-459f-bc99-64b343c74e29"/>
    <ds:schemaRef ds:uri="http://purl.org/dc/terms/"/>
  </ds:schemaRefs>
</ds:datastoreItem>
</file>

<file path=customXml/itemProps2.xml><?xml version="1.0" encoding="utf-8"?>
<ds:datastoreItem xmlns:ds="http://schemas.openxmlformats.org/officeDocument/2006/customXml" ds:itemID="{B27C8F20-1CEE-4124-8F7C-4231A827481F}">
  <ds:schemaRefs>
    <ds:schemaRef ds:uri="http://schemas.microsoft.com/sharepoint/v3/contenttype/forms"/>
  </ds:schemaRefs>
</ds:datastoreItem>
</file>

<file path=customXml/itemProps3.xml><?xml version="1.0" encoding="utf-8"?>
<ds:datastoreItem xmlns:ds="http://schemas.openxmlformats.org/officeDocument/2006/customXml" ds:itemID="{32C63D04-FA93-4DCD-9A5F-2A53268144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c7ae8e-732a-459f-bc99-64b343c74e29"/>
    <ds:schemaRef ds:uri="0370d4ff-4c7f-4a12-ae72-a0f3fa290675"/>
    <ds:schemaRef ds:uri="b5471033-25ca-41e4-b4f9-0c69817a7d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1656</Words>
  <Application>Microsoft Office PowerPoint</Application>
  <PresentationFormat>A3 297x420 mm</PresentationFormat>
  <Paragraphs>119</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ＤＦ特太ゴシック体</vt:lpstr>
      <vt:lpstr>Meiryo UI</vt:lpstr>
      <vt:lpstr>ＭＳ 明朝</vt:lpstr>
      <vt:lpstr>Arial</vt:lpstr>
      <vt:lpstr>Calibri</vt:lpstr>
      <vt:lpstr>Calibri Light</vt:lpstr>
      <vt:lpstr>Century</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宮島優一郎(Yuichiro MIYAJIMA)</dc:creator>
  <cp:lastModifiedBy>宮島優一郎(Yuichiro MIYAJIMA)</cp:lastModifiedBy>
  <cp:revision>5</cp:revision>
  <cp:lastPrinted>2022-07-19T10:32:18Z</cp:lastPrinted>
  <dcterms:modified xsi:type="dcterms:W3CDTF">2022-07-19T10:35:52Z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2f34e32-958b-487a-9c8c-6e4d7ec18da9_Enabled">
    <vt:lpwstr>True</vt:lpwstr>
  </property>
  <property fmtid="{D5CDD505-2E9C-101B-9397-08002B2CF9AE}" pid="3" name="MSIP_Label_42f34e32-958b-487a-9c8c-6e4d7ec18da9_SiteId">
    <vt:lpwstr>64a63521-a0e2-49ac-a94b-330963422738</vt:lpwstr>
  </property>
  <property fmtid="{D5CDD505-2E9C-101B-9397-08002B2CF9AE}" pid="4" name="MSIP_Label_42f34e32-958b-487a-9c8c-6e4d7ec18da9_SetDate">
    <vt:lpwstr>2022-07-19T04:48:06Z</vt:lpwstr>
  </property>
  <property fmtid="{D5CDD505-2E9C-101B-9397-08002B2CF9AE}" pid="5" name="MSIP_Label_42f34e32-958b-487a-9c8c-6e4d7ec18da9_Name">
    <vt:lpwstr>暗号化</vt:lpwstr>
  </property>
</Properties>
</file>